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8"/>
  </p:notesMasterIdLst>
  <p:handoutMasterIdLst>
    <p:handoutMasterId r:id="rId39"/>
  </p:handoutMasterIdLst>
  <p:sldIdLst>
    <p:sldId id="275" r:id="rId2"/>
    <p:sldId id="284" r:id="rId3"/>
    <p:sldId id="276" r:id="rId4"/>
    <p:sldId id="286" r:id="rId5"/>
    <p:sldId id="257" r:id="rId6"/>
    <p:sldId id="283" r:id="rId7"/>
    <p:sldId id="282" r:id="rId8"/>
    <p:sldId id="258" r:id="rId9"/>
    <p:sldId id="287" r:id="rId10"/>
    <p:sldId id="288" r:id="rId11"/>
    <p:sldId id="259" r:id="rId12"/>
    <p:sldId id="260" r:id="rId13"/>
    <p:sldId id="289" r:id="rId14"/>
    <p:sldId id="261" r:id="rId15"/>
    <p:sldId id="290" r:id="rId16"/>
    <p:sldId id="263" r:id="rId17"/>
    <p:sldId id="291" r:id="rId18"/>
    <p:sldId id="281" r:id="rId19"/>
    <p:sldId id="293" r:id="rId20"/>
    <p:sldId id="264" r:id="rId21"/>
    <p:sldId id="292" r:id="rId22"/>
    <p:sldId id="266" r:id="rId23"/>
    <p:sldId id="294" r:id="rId24"/>
    <p:sldId id="262" r:id="rId25"/>
    <p:sldId id="267" r:id="rId26"/>
    <p:sldId id="268" r:id="rId27"/>
    <p:sldId id="269" r:id="rId28"/>
    <p:sldId id="295" r:id="rId29"/>
    <p:sldId id="270" r:id="rId30"/>
    <p:sldId id="271" r:id="rId31"/>
    <p:sldId id="272" r:id="rId32"/>
    <p:sldId id="296" r:id="rId33"/>
    <p:sldId id="273" r:id="rId34"/>
    <p:sldId id="277" r:id="rId35"/>
    <p:sldId id="280" r:id="rId36"/>
    <p:sldId id="285" r:id="rId37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CCCC"/>
    <a:srgbClr val="FFCC99"/>
    <a:srgbClr val="FF9900"/>
    <a:srgbClr val="FF3300"/>
    <a:srgbClr val="CCFFFF"/>
    <a:srgbClr val="99FF33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1" autoAdjust="0"/>
    <p:restoredTop sz="90830" autoAdjust="0"/>
  </p:normalViewPr>
  <p:slideViewPr>
    <p:cSldViewPr>
      <p:cViewPr varScale="1">
        <p:scale>
          <a:sx n="62" d="100"/>
          <a:sy n="62" d="100"/>
        </p:scale>
        <p:origin x="-90" y="-10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39.emf"/><Relationship Id="rId7" Type="http://schemas.openxmlformats.org/officeDocument/2006/relationships/image" Target="../media/image43.emf"/><Relationship Id="rId2" Type="http://schemas.openxmlformats.org/officeDocument/2006/relationships/image" Target="../media/image38.emf"/><Relationship Id="rId1" Type="http://schemas.openxmlformats.org/officeDocument/2006/relationships/image" Target="../media/image37.emf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Relationship Id="rId9" Type="http://schemas.openxmlformats.org/officeDocument/2006/relationships/image" Target="../media/image45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48.emf"/><Relationship Id="rId7" Type="http://schemas.openxmlformats.org/officeDocument/2006/relationships/image" Target="../media/image50.emf"/><Relationship Id="rId2" Type="http://schemas.openxmlformats.org/officeDocument/2006/relationships/image" Target="../media/image47.emf"/><Relationship Id="rId1" Type="http://schemas.openxmlformats.org/officeDocument/2006/relationships/image" Target="../media/image46.wmf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9.emf"/><Relationship Id="rId9" Type="http://schemas.openxmlformats.org/officeDocument/2006/relationships/image" Target="../media/image45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image" Target="../media/image51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image" Target="../media/image53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image" Target="../media/image60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image" Target="../media/image62.emf"/><Relationship Id="rId5" Type="http://schemas.openxmlformats.org/officeDocument/2006/relationships/image" Target="../media/image66.emf"/><Relationship Id="rId4" Type="http://schemas.openxmlformats.org/officeDocument/2006/relationships/image" Target="../media/image65.e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75.emf"/><Relationship Id="rId13" Type="http://schemas.openxmlformats.org/officeDocument/2006/relationships/image" Target="../media/image80.emf"/><Relationship Id="rId3" Type="http://schemas.openxmlformats.org/officeDocument/2006/relationships/image" Target="../media/image70.emf"/><Relationship Id="rId7" Type="http://schemas.openxmlformats.org/officeDocument/2006/relationships/image" Target="../media/image74.emf"/><Relationship Id="rId12" Type="http://schemas.openxmlformats.org/officeDocument/2006/relationships/image" Target="../media/image79.emf"/><Relationship Id="rId2" Type="http://schemas.openxmlformats.org/officeDocument/2006/relationships/image" Target="../media/image69.emf"/><Relationship Id="rId1" Type="http://schemas.openxmlformats.org/officeDocument/2006/relationships/image" Target="../media/image68.emf"/><Relationship Id="rId6" Type="http://schemas.openxmlformats.org/officeDocument/2006/relationships/image" Target="../media/image73.emf"/><Relationship Id="rId11" Type="http://schemas.openxmlformats.org/officeDocument/2006/relationships/image" Target="../media/image78.emf"/><Relationship Id="rId5" Type="http://schemas.openxmlformats.org/officeDocument/2006/relationships/image" Target="../media/image72.emf"/><Relationship Id="rId10" Type="http://schemas.openxmlformats.org/officeDocument/2006/relationships/image" Target="../media/image77.emf"/><Relationship Id="rId4" Type="http://schemas.openxmlformats.org/officeDocument/2006/relationships/image" Target="../media/image71.emf"/><Relationship Id="rId9" Type="http://schemas.openxmlformats.org/officeDocument/2006/relationships/image" Target="../media/image76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88.emf"/><Relationship Id="rId3" Type="http://schemas.openxmlformats.org/officeDocument/2006/relationships/image" Target="../media/image83.emf"/><Relationship Id="rId7" Type="http://schemas.openxmlformats.org/officeDocument/2006/relationships/image" Target="../media/image87.emf"/><Relationship Id="rId12" Type="http://schemas.openxmlformats.org/officeDocument/2006/relationships/image" Target="../media/image92.emf"/><Relationship Id="rId2" Type="http://schemas.openxmlformats.org/officeDocument/2006/relationships/image" Target="../media/image82.emf"/><Relationship Id="rId1" Type="http://schemas.openxmlformats.org/officeDocument/2006/relationships/image" Target="../media/image81.emf"/><Relationship Id="rId6" Type="http://schemas.openxmlformats.org/officeDocument/2006/relationships/image" Target="../media/image86.emf"/><Relationship Id="rId11" Type="http://schemas.openxmlformats.org/officeDocument/2006/relationships/image" Target="../media/image91.emf"/><Relationship Id="rId5" Type="http://schemas.openxmlformats.org/officeDocument/2006/relationships/image" Target="../media/image85.emf"/><Relationship Id="rId10" Type="http://schemas.openxmlformats.org/officeDocument/2006/relationships/image" Target="../media/image90.emf"/><Relationship Id="rId4" Type="http://schemas.openxmlformats.org/officeDocument/2006/relationships/image" Target="../media/image84.emf"/><Relationship Id="rId9" Type="http://schemas.openxmlformats.org/officeDocument/2006/relationships/image" Target="../media/image89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emf"/><Relationship Id="rId13" Type="http://schemas.openxmlformats.org/officeDocument/2006/relationships/image" Target="../media/image105.emf"/><Relationship Id="rId3" Type="http://schemas.openxmlformats.org/officeDocument/2006/relationships/image" Target="../media/image95.emf"/><Relationship Id="rId7" Type="http://schemas.openxmlformats.org/officeDocument/2006/relationships/image" Target="../media/image99.emf"/><Relationship Id="rId12" Type="http://schemas.openxmlformats.org/officeDocument/2006/relationships/image" Target="../media/image104.emf"/><Relationship Id="rId2" Type="http://schemas.openxmlformats.org/officeDocument/2006/relationships/image" Target="../media/image94.emf"/><Relationship Id="rId1" Type="http://schemas.openxmlformats.org/officeDocument/2006/relationships/image" Target="../media/image93.emf"/><Relationship Id="rId6" Type="http://schemas.openxmlformats.org/officeDocument/2006/relationships/image" Target="../media/image98.emf"/><Relationship Id="rId11" Type="http://schemas.openxmlformats.org/officeDocument/2006/relationships/image" Target="../media/image103.emf"/><Relationship Id="rId5" Type="http://schemas.openxmlformats.org/officeDocument/2006/relationships/image" Target="../media/image97.emf"/><Relationship Id="rId10" Type="http://schemas.openxmlformats.org/officeDocument/2006/relationships/image" Target="../media/image102.emf"/><Relationship Id="rId4" Type="http://schemas.openxmlformats.org/officeDocument/2006/relationships/image" Target="../media/image96.emf"/><Relationship Id="rId9" Type="http://schemas.openxmlformats.org/officeDocument/2006/relationships/image" Target="../media/image101.e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emf"/><Relationship Id="rId2" Type="http://schemas.openxmlformats.org/officeDocument/2006/relationships/image" Target="../media/image107.emf"/><Relationship Id="rId1" Type="http://schemas.openxmlformats.org/officeDocument/2006/relationships/image" Target="../media/image106.emf"/><Relationship Id="rId6" Type="http://schemas.openxmlformats.org/officeDocument/2006/relationships/image" Target="../media/image111.emf"/><Relationship Id="rId5" Type="http://schemas.openxmlformats.org/officeDocument/2006/relationships/image" Target="../media/image110.emf"/><Relationship Id="rId4" Type="http://schemas.openxmlformats.org/officeDocument/2006/relationships/image" Target="../media/image109.e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2" Type="http://schemas.openxmlformats.org/officeDocument/2006/relationships/image" Target="../media/image108.emf"/><Relationship Id="rId1" Type="http://schemas.openxmlformats.org/officeDocument/2006/relationships/image" Target="../media/image107.emf"/><Relationship Id="rId5" Type="http://schemas.openxmlformats.org/officeDocument/2006/relationships/image" Target="../media/image114.emf"/><Relationship Id="rId4" Type="http://schemas.openxmlformats.org/officeDocument/2006/relationships/image" Target="../media/image113.e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emf"/><Relationship Id="rId2" Type="http://schemas.openxmlformats.org/officeDocument/2006/relationships/image" Target="../media/image116.emf"/><Relationship Id="rId1" Type="http://schemas.openxmlformats.org/officeDocument/2006/relationships/image" Target="../media/image115.emf"/><Relationship Id="rId6" Type="http://schemas.openxmlformats.org/officeDocument/2006/relationships/image" Target="../media/image120.emf"/><Relationship Id="rId5" Type="http://schemas.openxmlformats.org/officeDocument/2006/relationships/image" Target="../media/image119.emf"/><Relationship Id="rId4" Type="http://schemas.openxmlformats.org/officeDocument/2006/relationships/image" Target="../media/image118.e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emf"/><Relationship Id="rId2" Type="http://schemas.openxmlformats.org/officeDocument/2006/relationships/image" Target="../media/image122.emf"/><Relationship Id="rId1" Type="http://schemas.openxmlformats.org/officeDocument/2006/relationships/image" Target="../media/image121.emf"/><Relationship Id="rId6" Type="http://schemas.openxmlformats.org/officeDocument/2006/relationships/image" Target="../media/image126.emf"/><Relationship Id="rId5" Type="http://schemas.openxmlformats.org/officeDocument/2006/relationships/image" Target="../media/image125.emf"/><Relationship Id="rId4" Type="http://schemas.openxmlformats.org/officeDocument/2006/relationships/image" Target="../media/image124.e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emf"/><Relationship Id="rId2" Type="http://schemas.openxmlformats.org/officeDocument/2006/relationships/image" Target="../media/image128.emf"/><Relationship Id="rId1" Type="http://schemas.openxmlformats.org/officeDocument/2006/relationships/image" Target="../media/image127.emf"/><Relationship Id="rId4" Type="http://schemas.openxmlformats.org/officeDocument/2006/relationships/image" Target="../media/image106.e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emf"/><Relationship Id="rId7" Type="http://schemas.openxmlformats.org/officeDocument/2006/relationships/image" Target="../media/image135.emf"/><Relationship Id="rId2" Type="http://schemas.openxmlformats.org/officeDocument/2006/relationships/image" Target="../media/image128.emf"/><Relationship Id="rId1" Type="http://schemas.openxmlformats.org/officeDocument/2006/relationships/image" Target="../media/image130.emf"/><Relationship Id="rId6" Type="http://schemas.openxmlformats.org/officeDocument/2006/relationships/image" Target="../media/image134.emf"/><Relationship Id="rId5" Type="http://schemas.openxmlformats.org/officeDocument/2006/relationships/image" Target="../media/image133.emf"/><Relationship Id="rId4" Type="http://schemas.openxmlformats.org/officeDocument/2006/relationships/image" Target="../media/image132.e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emf"/><Relationship Id="rId2" Type="http://schemas.openxmlformats.org/officeDocument/2006/relationships/image" Target="../media/image137.emf"/><Relationship Id="rId1" Type="http://schemas.openxmlformats.org/officeDocument/2006/relationships/image" Target="../media/image136.emf"/><Relationship Id="rId5" Type="http://schemas.openxmlformats.org/officeDocument/2006/relationships/image" Target="../media/image140.emf"/><Relationship Id="rId4" Type="http://schemas.openxmlformats.org/officeDocument/2006/relationships/image" Target="../media/image139.e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emf"/><Relationship Id="rId3" Type="http://schemas.openxmlformats.org/officeDocument/2006/relationships/image" Target="../media/image143.emf"/><Relationship Id="rId7" Type="http://schemas.openxmlformats.org/officeDocument/2006/relationships/image" Target="../media/image147.emf"/><Relationship Id="rId2" Type="http://schemas.openxmlformats.org/officeDocument/2006/relationships/image" Target="../media/image142.emf"/><Relationship Id="rId1" Type="http://schemas.openxmlformats.org/officeDocument/2006/relationships/image" Target="../media/image141.emf"/><Relationship Id="rId6" Type="http://schemas.openxmlformats.org/officeDocument/2006/relationships/image" Target="../media/image146.emf"/><Relationship Id="rId5" Type="http://schemas.openxmlformats.org/officeDocument/2006/relationships/image" Target="../media/image145.emf"/><Relationship Id="rId4" Type="http://schemas.openxmlformats.org/officeDocument/2006/relationships/image" Target="../media/image144.emf"/><Relationship Id="rId9" Type="http://schemas.openxmlformats.org/officeDocument/2006/relationships/image" Target="../media/image149.e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emf"/><Relationship Id="rId3" Type="http://schemas.openxmlformats.org/officeDocument/2006/relationships/image" Target="../media/image152.emf"/><Relationship Id="rId7" Type="http://schemas.openxmlformats.org/officeDocument/2006/relationships/image" Target="../media/image156.emf"/><Relationship Id="rId2" Type="http://schemas.openxmlformats.org/officeDocument/2006/relationships/image" Target="../media/image151.emf"/><Relationship Id="rId1" Type="http://schemas.openxmlformats.org/officeDocument/2006/relationships/image" Target="../media/image150.emf"/><Relationship Id="rId6" Type="http://schemas.openxmlformats.org/officeDocument/2006/relationships/image" Target="../media/image155.emf"/><Relationship Id="rId5" Type="http://schemas.openxmlformats.org/officeDocument/2006/relationships/image" Target="../media/image154.emf"/><Relationship Id="rId4" Type="http://schemas.openxmlformats.org/officeDocument/2006/relationships/image" Target="../media/image153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22.emf"/><Relationship Id="rId7" Type="http://schemas.openxmlformats.org/officeDocument/2006/relationships/image" Target="../media/image25.emf"/><Relationship Id="rId2" Type="http://schemas.openxmlformats.org/officeDocument/2006/relationships/image" Target="../media/image21.emf"/><Relationship Id="rId1" Type="http://schemas.openxmlformats.org/officeDocument/2006/relationships/image" Target="../media/image13.emf"/><Relationship Id="rId6" Type="http://schemas.openxmlformats.org/officeDocument/2006/relationships/image" Target="../media/image24.emf"/><Relationship Id="rId5" Type="http://schemas.openxmlformats.org/officeDocument/2006/relationships/image" Target="../media/image17.emf"/><Relationship Id="rId4" Type="http://schemas.openxmlformats.org/officeDocument/2006/relationships/image" Target="../media/image23.emf"/><Relationship Id="rId9" Type="http://schemas.openxmlformats.org/officeDocument/2006/relationships/image" Target="../media/image15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7" Type="http://schemas.openxmlformats.org/officeDocument/2006/relationships/image" Target="../media/image32.emf"/><Relationship Id="rId2" Type="http://schemas.openxmlformats.org/officeDocument/2006/relationships/image" Target="../media/image27.emf"/><Relationship Id="rId1" Type="http://schemas.openxmlformats.org/officeDocument/2006/relationships/image" Target="../media/image26.emf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image" Target="../media/image27.emf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3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E662AF66-90A8-4C52-9ECE-FA597AA5DF7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97240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4580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单击以编辑母版文本样式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079E1C14-36F1-40D6-96CF-C6526665AEF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79787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2560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C2C6C26-FE1D-46BB-8082-ACBDAE178EEC}" type="slidenum">
              <a:rPr lang="en-US" altLang="zh-CN"/>
              <a:pPr/>
              <a:t>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2560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C2C6C26-FE1D-46BB-8082-ACBDAE178EEC}" type="slidenum">
              <a:rPr lang="en-US" altLang="zh-CN"/>
              <a:pPr/>
              <a:t>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http://www.guokr.com/answer/696671/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9E1C14-36F1-40D6-96CF-C6526665AEFF}" type="slidenum">
              <a:rPr lang="en-US" altLang="zh-CN" smtClean="0"/>
              <a:pPr>
                <a:defRPr/>
              </a:pPr>
              <a:t>22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9E1C14-36F1-40D6-96CF-C6526665AEFF}" type="slidenum">
              <a:rPr lang="en-US" altLang="zh-CN" smtClean="0"/>
              <a:pPr>
                <a:defRPr/>
              </a:pPr>
              <a:t>24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3066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14" name="AutoShape 17">
            <a:hlinkClick r:id="" action="ppaction://hlinkshowjump?jump=nextslide" highlightClick="1"/>
          </p:cNvPr>
          <p:cNvSpPr>
            <a:spLocks noChangeArrowheads="1"/>
          </p:cNvSpPr>
          <p:nvPr userDrawn="1"/>
        </p:nvSpPr>
        <p:spPr bwMode="auto">
          <a:xfrm>
            <a:off x="8797925" y="6477000"/>
            <a:ext cx="244475" cy="244475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smtClean="0"/>
          </a:p>
        </p:txBody>
      </p:sp>
      <p:sp>
        <p:nvSpPr>
          <p:cNvPr id="15" name="AutoShape 18">
            <a:hlinkClick r:id="" action="ppaction://hlinkshowjump?jump=previousslide" highlightClick="1"/>
          </p:cNvPr>
          <p:cNvSpPr>
            <a:spLocks noChangeArrowheads="1"/>
          </p:cNvSpPr>
          <p:nvPr userDrawn="1"/>
        </p:nvSpPr>
        <p:spPr bwMode="auto">
          <a:xfrm>
            <a:off x="8534400" y="6477000"/>
            <a:ext cx="244475" cy="244475"/>
          </a:xfrm>
          <a:prstGeom prst="actionButtonBackPrevious">
            <a:avLst/>
          </a:prstGeom>
          <a:solidFill>
            <a:srgbClr val="FFCC99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smtClean="0"/>
          </a:p>
        </p:txBody>
      </p:sp>
      <p:sp>
        <p:nvSpPr>
          <p:cNvPr id="3892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3892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6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9928D69E-38E7-40C5-AF5C-17B2F83626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530A10-E6C2-45AD-96BC-7371A00EFF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ACA96-0833-458A-B97F-4D90AD1B6F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5E9F2-945A-46C0-AF0A-E0C5FBDDB00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31D45-6846-4F5A-80BD-964AF0AC337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FACEB-C5B1-43FE-B8DD-D596F2609C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4FFCC-AB15-4918-A261-7B2BE21927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6B1C2-509E-4B36-BAEE-3534F9E7A7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EE7B56-529A-4B82-9269-7555C0B283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CCAEC-B1D7-4EC4-BE80-57C9709DE1A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F9CDD-E318-40A3-BF14-02C4972B3B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zh-CN" sz="2400" smtClean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zh-CN" sz="2400" smtClean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zh-CN" sz="2400" smtClean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zh-CN" sz="2400" smtClean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zh-CN" sz="2400" smtClean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zh-CN" sz="2400" smtClean="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zh-CN" sz="2400" smtClean="0"/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789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790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32588" y="6284913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C6B653E4-98EF-4801-A11E-B1C2B142302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38" name="AutoShape 14">
            <a:hlinkClick r:id="" action="ppaction://hlinkshowjump?jump=nextslide" highlightClick="1"/>
          </p:cNvPr>
          <p:cNvSpPr>
            <a:spLocks noChangeArrowheads="1"/>
          </p:cNvSpPr>
          <p:nvPr userDrawn="1"/>
        </p:nvSpPr>
        <p:spPr bwMode="auto">
          <a:xfrm>
            <a:off x="8864600" y="6477000"/>
            <a:ext cx="244475" cy="244475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smtClean="0"/>
          </a:p>
        </p:txBody>
      </p:sp>
      <p:sp>
        <p:nvSpPr>
          <p:cNvPr id="1039" name="AutoShape 15">
            <a:hlinkClick r:id="" action="ppaction://hlinkshowjump?jump=previousslide" highlightClick="1"/>
          </p:cNvPr>
          <p:cNvSpPr>
            <a:spLocks noChangeArrowheads="1"/>
          </p:cNvSpPr>
          <p:nvPr userDrawn="1"/>
        </p:nvSpPr>
        <p:spPr bwMode="auto">
          <a:xfrm>
            <a:off x="8601075" y="6477000"/>
            <a:ext cx="244475" cy="244475"/>
          </a:xfrm>
          <a:prstGeom prst="actionButtonBackPrevious">
            <a:avLst/>
          </a:prstGeom>
          <a:solidFill>
            <a:srgbClr val="FFCC99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13" Type="http://schemas.openxmlformats.org/officeDocument/2006/relationships/oleObject" Target="../embeddings/oleObject33.bin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30.e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2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27.emf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9.bin"/><Relationship Id="rId15" Type="http://schemas.openxmlformats.org/officeDocument/2006/relationships/oleObject" Target="../embeddings/oleObject34.bin"/><Relationship Id="rId10" Type="http://schemas.openxmlformats.org/officeDocument/2006/relationships/image" Target="../media/image29.emf"/><Relationship Id="rId4" Type="http://schemas.openxmlformats.org/officeDocument/2006/relationships/image" Target="../media/image26.emf"/><Relationship Id="rId9" Type="http://schemas.openxmlformats.org/officeDocument/2006/relationships/oleObject" Target="../embeddings/oleObject31.bin"/><Relationship Id="rId14" Type="http://schemas.openxmlformats.org/officeDocument/2006/relationships/image" Target="../media/image31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13" Type="http://schemas.openxmlformats.org/officeDocument/2006/relationships/oleObject" Target="../embeddings/oleObject40.bin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12" Type="http://schemas.openxmlformats.org/officeDocument/2006/relationships/image" Target="../media/image3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3.emf"/><Relationship Id="rId11" Type="http://schemas.openxmlformats.org/officeDocument/2006/relationships/oleObject" Target="../embeddings/oleObject39.bin"/><Relationship Id="rId5" Type="http://schemas.openxmlformats.org/officeDocument/2006/relationships/oleObject" Target="../embeddings/oleObject36.bin"/><Relationship Id="rId10" Type="http://schemas.openxmlformats.org/officeDocument/2006/relationships/image" Target="../media/image30.emf"/><Relationship Id="rId4" Type="http://schemas.openxmlformats.org/officeDocument/2006/relationships/image" Target="../media/image27.emf"/><Relationship Id="rId9" Type="http://schemas.openxmlformats.org/officeDocument/2006/relationships/oleObject" Target="../embeddings/oleObject38.bin"/><Relationship Id="rId14" Type="http://schemas.openxmlformats.org/officeDocument/2006/relationships/image" Target="../media/image36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13" Type="http://schemas.openxmlformats.org/officeDocument/2006/relationships/oleObject" Target="../embeddings/oleObject46.bin"/><Relationship Id="rId18" Type="http://schemas.openxmlformats.org/officeDocument/2006/relationships/image" Target="../media/image44.emf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3.bin"/><Relationship Id="rId12" Type="http://schemas.openxmlformats.org/officeDocument/2006/relationships/image" Target="../media/image41.emf"/><Relationship Id="rId17" Type="http://schemas.openxmlformats.org/officeDocument/2006/relationships/oleObject" Target="../embeddings/oleObject4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3.emf"/><Relationship Id="rId20" Type="http://schemas.openxmlformats.org/officeDocument/2006/relationships/image" Target="../media/image45.e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8.emf"/><Relationship Id="rId11" Type="http://schemas.openxmlformats.org/officeDocument/2006/relationships/oleObject" Target="../embeddings/oleObject45.bin"/><Relationship Id="rId5" Type="http://schemas.openxmlformats.org/officeDocument/2006/relationships/oleObject" Target="../embeddings/oleObject42.bin"/><Relationship Id="rId15" Type="http://schemas.openxmlformats.org/officeDocument/2006/relationships/oleObject" Target="../embeddings/oleObject47.bin"/><Relationship Id="rId10" Type="http://schemas.openxmlformats.org/officeDocument/2006/relationships/image" Target="../media/image40.emf"/><Relationship Id="rId19" Type="http://schemas.openxmlformats.org/officeDocument/2006/relationships/oleObject" Target="../embeddings/oleObject49.bin"/><Relationship Id="rId4" Type="http://schemas.openxmlformats.org/officeDocument/2006/relationships/image" Target="../media/image37.emf"/><Relationship Id="rId9" Type="http://schemas.openxmlformats.org/officeDocument/2006/relationships/oleObject" Target="../embeddings/oleObject44.bin"/><Relationship Id="rId14" Type="http://schemas.openxmlformats.org/officeDocument/2006/relationships/image" Target="../media/image42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13" Type="http://schemas.openxmlformats.org/officeDocument/2006/relationships/oleObject" Target="../embeddings/oleObject55.bin"/><Relationship Id="rId18" Type="http://schemas.openxmlformats.org/officeDocument/2006/relationships/image" Target="../media/image44.emf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2.bin"/><Relationship Id="rId12" Type="http://schemas.openxmlformats.org/officeDocument/2006/relationships/image" Target="../media/image41.emf"/><Relationship Id="rId17" Type="http://schemas.openxmlformats.org/officeDocument/2006/relationships/oleObject" Target="../embeddings/oleObject5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0.emf"/><Relationship Id="rId20" Type="http://schemas.openxmlformats.org/officeDocument/2006/relationships/image" Target="../media/image45.e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7.emf"/><Relationship Id="rId11" Type="http://schemas.openxmlformats.org/officeDocument/2006/relationships/oleObject" Target="../embeddings/oleObject54.bin"/><Relationship Id="rId5" Type="http://schemas.openxmlformats.org/officeDocument/2006/relationships/oleObject" Target="../embeddings/oleObject51.bin"/><Relationship Id="rId15" Type="http://schemas.openxmlformats.org/officeDocument/2006/relationships/oleObject" Target="../embeddings/oleObject56.bin"/><Relationship Id="rId10" Type="http://schemas.openxmlformats.org/officeDocument/2006/relationships/image" Target="../media/image49.emf"/><Relationship Id="rId19" Type="http://schemas.openxmlformats.org/officeDocument/2006/relationships/oleObject" Target="../embeddings/oleObject58.bin"/><Relationship Id="rId4" Type="http://schemas.openxmlformats.org/officeDocument/2006/relationships/image" Target="../media/image46.wmf"/><Relationship Id="rId9" Type="http://schemas.openxmlformats.org/officeDocument/2006/relationships/oleObject" Target="../embeddings/oleObject53.bin"/><Relationship Id="rId14" Type="http://schemas.openxmlformats.org/officeDocument/2006/relationships/image" Target="../media/image4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2.emf"/><Relationship Id="rId5" Type="http://schemas.openxmlformats.org/officeDocument/2006/relationships/oleObject" Target="../embeddings/oleObject60.bin"/><Relationship Id="rId4" Type="http://schemas.openxmlformats.org/officeDocument/2006/relationships/image" Target="../media/image5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4.emf"/><Relationship Id="rId5" Type="http://schemas.openxmlformats.org/officeDocument/2006/relationships/oleObject" Target="../embeddings/oleObject62.bin"/><Relationship Id="rId4" Type="http://schemas.openxmlformats.org/officeDocument/2006/relationships/image" Target="../media/image5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5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59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1.emf"/><Relationship Id="rId5" Type="http://schemas.openxmlformats.org/officeDocument/2006/relationships/oleObject" Target="../embeddings/oleObject66.bin"/><Relationship Id="rId4" Type="http://schemas.openxmlformats.org/officeDocument/2006/relationships/image" Target="../media/image60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emf"/><Relationship Id="rId3" Type="http://schemas.openxmlformats.org/officeDocument/2006/relationships/oleObject" Target="../embeddings/oleObject67.bin"/><Relationship Id="rId7" Type="http://schemas.openxmlformats.org/officeDocument/2006/relationships/oleObject" Target="../embeddings/oleObject69.bin"/><Relationship Id="rId12" Type="http://schemas.openxmlformats.org/officeDocument/2006/relationships/image" Target="../media/image6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63.emf"/><Relationship Id="rId11" Type="http://schemas.openxmlformats.org/officeDocument/2006/relationships/oleObject" Target="../embeddings/oleObject71.bin"/><Relationship Id="rId5" Type="http://schemas.openxmlformats.org/officeDocument/2006/relationships/oleObject" Target="../embeddings/oleObject68.bin"/><Relationship Id="rId10" Type="http://schemas.openxmlformats.org/officeDocument/2006/relationships/image" Target="../media/image65.emf"/><Relationship Id="rId4" Type="http://schemas.openxmlformats.org/officeDocument/2006/relationships/image" Target="../media/image62.emf"/><Relationship Id="rId9" Type="http://schemas.openxmlformats.org/officeDocument/2006/relationships/oleObject" Target="../embeddings/oleObject70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4.bin"/><Relationship Id="rId13" Type="http://schemas.openxmlformats.org/officeDocument/2006/relationships/image" Target="../media/image72.emf"/><Relationship Id="rId18" Type="http://schemas.openxmlformats.org/officeDocument/2006/relationships/oleObject" Target="../embeddings/oleObject79.bin"/><Relationship Id="rId26" Type="http://schemas.openxmlformats.org/officeDocument/2006/relationships/oleObject" Target="../embeddings/oleObject83.bin"/><Relationship Id="rId3" Type="http://schemas.openxmlformats.org/officeDocument/2006/relationships/notesSlide" Target="../notesSlides/notesSlide4.xml"/><Relationship Id="rId21" Type="http://schemas.openxmlformats.org/officeDocument/2006/relationships/image" Target="../media/image76.emf"/><Relationship Id="rId7" Type="http://schemas.openxmlformats.org/officeDocument/2006/relationships/image" Target="../media/image69.emf"/><Relationship Id="rId12" Type="http://schemas.openxmlformats.org/officeDocument/2006/relationships/oleObject" Target="../embeddings/oleObject76.bin"/><Relationship Id="rId17" Type="http://schemas.openxmlformats.org/officeDocument/2006/relationships/image" Target="../media/image74.emf"/><Relationship Id="rId25" Type="http://schemas.openxmlformats.org/officeDocument/2006/relationships/image" Target="../media/image78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78.bin"/><Relationship Id="rId20" Type="http://schemas.openxmlformats.org/officeDocument/2006/relationships/oleObject" Target="../embeddings/oleObject80.bin"/><Relationship Id="rId29" Type="http://schemas.openxmlformats.org/officeDocument/2006/relationships/image" Target="../media/image80.emf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73.bin"/><Relationship Id="rId11" Type="http://schemas.openxmlformats.org/officeDocument/2006/relationships/image" Target="../media/image71.emf"/><Relationship Id="rId24" Type="http://schemas.openxmlformats.org/officeDocument/2006/relationships/oleObject" Target="../embeddings/oleObject82.bin"/><Relationship Id="rId5" Type="http://schemas.openxmlformats.org/officeDocument/2006/relationships/image" Target="../media/image68.emf"/><Relationship Id="rId15" Type="http://schemas.openxmlformats.org/officeDocument/2006/relationships/image" Target="../media/image73.emf"/><Relationship Id="rId23" Type="http://schemas.openxmlformats.org/officeDocument/2006/relationships/image" Target="../media/image77.emf"/><Relationship Id="rId28" Type="http://schemas.openxmlformats.org/officeDocument/2006/relationships/oleObject" Target="../embeddings/oleObject84.bin"/><Relationship Id="rId10" Type="http://schemas.openxmlformats.org/officeDocument/2006/relationships/oleObject" Target="../embeddings/oleObject75.bin"/><Relationship Id="rId19" Type="http://schemas.openxmlformats.org/officeDocument/2006/relationships/image" Target="../media/image75.emf"/><Relationship Id="rId4" Type="http://schemas.openxmlformats.org/officeDocument/2006/relationships/oleObject" Target="../embeddings/oleObject72.bin"/><Relationship Id="rId9" Type="http://schemas.openxmlformats.org/officeDocument/2006/relationships/image" Target="../media/image70.emf"/><Relationship Id="rId14" Type="http://schemas.openxmlformats.org/officeDocument/2006/relationships/oleObject" Target="../embeddings/oleObject77.bin"/><Relationship Id="rId22" Type="http://schemas.openxmlformats.org/officeDocument/2006/relationships/oleObject" Target="../embeddings/oleObject81.bin"/><Relationship Id="rId27" Type="http://schemas.openxmlformats.org/officeDocument/2006/relationships/image" Target="../media/image79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emf"/><Relationship Id="rId13" Type="http://schemas.openxmlformats.org/officeDocument/2006/relationships/oleObject" Target="../embeddings/oleObject90.bin"/><Relationship Id="rId18" Type="http://schemas.openxmlformats.org/officeDocument/2006/relationships/image" Target="../media/image88.emf"/><Relationship Id="rId26" Type="http://schemas.openxmlformats.org/officeDocument/2006/relationships/image" Target="../media/image92.emf"/><Relationship Id="rId3" Type="http://schemas.openxmlformats.org/officeDocument/2006/relationships/oleObject" Target="../embeddings/oleObject85.bin"/><Relationship Id="rId21" Type="http://schemas.openxmlformats.org/officeDocument/2006/relationships/oleObject" Target="../embeddings/oleObject94.bin"/><Relationship Id="rId7" Type="http://schemas.openxmlformats.org/officeDocument/2006/relationships/oleObject" Target="../embeddings/oleObject87.bin"/><Relationship Id="rId12" Type="http://schemas.openxmlformats.org/officeDocument/2006/relationships/image" Target="../media/image85.emf"/><Relationship Id="rId17" Type="http://schemas.openxmlformats.org/officeDocument/2006/relationships/oleObject" Target="../embeddings/oleObject92.bin"/><Relationship Id="rId25" Type="http://schemas.openxmlformats.org/officeDocument/2006/relationships/oleObject" Target="../embeddings/oleObject9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7.emf"/><Relationship Id="rId20" Type="http://schemas.openxmlformats.org/officeDocument/2006/relationships/image" Target="../media/image89.e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82.emf"/><Relationship Id="rId11" Type="http://schemas.openxmlformats.org/officeDocument/2006/relationships/oleObject" Target="../embeddings/oleObject89.bin"/><Relationship Id="rId24" Type="http://schemas.openxmlformats.org/officeDocument/2006/relationships/image" Target="../media/image91.emf"/><Relationship Id="rId5" Type="http://schemas.openxmlformats.org/officeDocument/2006/relationships/oleObject" Target="../embeddings/oleObject86.bin"/><Relationship Id="rId15" Type="http://schemas.openxmlformats.org/officeDocument/2006/relationships/oleObject" Target="../embeddings/oleObject91.bin"/><Relationship Id="rId23" Type="http://schemas.openxmlformats.org/officeDocument/2006/relationships/oleObject" Target="../embeddings/oleObject95.bin"/><Relationship Id="rId10" Type="http://schemas.openxmlformats.org/officeDocument/2006/relationships/image" Target="../media/image84.emf"/><Relationship Id="rId19" Type="http://schemas.openxmlformats.org/officeDocument/2006/relationships/oleObject" Target="../embeddings/oleObject93.bin"/><Relationship Id="rId4" Type="http://schemas.openxmlformats.org/officeDocument/2006/relationships/image" Target="../media/image81.emf"/><Relationship Id="rId9" Type="http://schemas.openxmlformats.org/officeDocument/2006/relationships/oleObject" Target="../embeddings/oleObject88.bin"/><Relationship Id="rId14" Type="http://schemas.openxmlformats.org/officeDocument/2006/relationships/image" Target="../media/image86.emf"/><Relationship Id="rId22" Type="http://schemas.openxmlformats.org/officeDocument/2006/relationships/image" Target="../media/image90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emf"/><Relationship Id="rId13" Type="http://schemas.openxmlformats.org/officeDocument/2006/relationships/oleObject" Target="../embeddings/oleObject102.bin"/><Relationship Id="rId18" Type="http://schemas.openxmlformats.org/officeDocument/2006/relationships/image" Target="../media/image100.emf"/><Relationship Id="rId26" Type="http://schemas.openxmlformats.org/officeDocument/2006/relationships/image" Target="../media/image104.emf"/><Relationship Id="rId3" Type="http://schemas.openxmlformats.org/officeDocument/2006/relationships/oleObject" Target="../embeddings/oleObject97.bin"/><Relationship Id="rId21" Type="http://schemas.openxmlformats.org/officeDocument/2006/relationships/oleObject" Target="../embeddings/oleObject106.bin"/><Relationship Id="rId7" Type="http://schemas.openxmlformats.org/officeDocument/2006/relationships/oleObject" Target="../embeddings/oleObject99.bin"/><Relationship Id="rId12" Type="http://schemas.openxmlformats.org/officeDocument/2006/relationships/image" Target="../media/image97.emf"/><Relationship Id="rId17" Type="http://schemas.openxmlformats.org/officeDocument/2006/relationships/oleObject" Target="../embeddings/oleObject104.bin"/><Relationship Id="rId25" Type="http://schemas.openxmlformats.org/officeDocument/2006/relationships/oleObject" Target="../embeddings/oleObject10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9.emf"/><Relationship Id="rId20" Type="http://schemas.openxmlformats.org/officeDocument/2006/relationships/image" Target="../media/image101.emf"/><Relationship Id="rId1" Type="http://schemas.openxmlformats.org/officeDocument/2006/relationships/vmlDrawing" Target="../drawings/vmlDrawing20.vml"/><Relationship Id="rId6" Type="http://schemas.openxmlformats.org/officeDocument/2006/relationships/image" Target="../media/image94.emf"/><Relationship Id="rId11" Type="http://schemas.openxmlformats.org/officeDocument/2006/relationships/oleObject" Target="../embeddings/oleObject101.bin"/><Relationship Id="rId24" Type="http://schemas.openxmlformats.org/officeDocument/2006/relationships/image" Target="../media/image103.emf"/><Relationship Id="rId5" Type="http://schemas.openxmlformats.org/officeDocument/2006/relationships/oleObject" Target="../embeddings/oleObject98.bin"/><Relationship Id="rId15" Type="http://schemas.openxmlformats.org/officeDocument/2006/relationships/oleObject" Target="../embeddings/oleObject103.bin"/><Relationship Id="rId23" Type="http://schemas.openxmlformats.org/officeDocument/2006/relationships/oleObject" Target="../embeddings/oleObject107.bin"/><Relationship Id="rId28" Type="http://schemas.openxmlformats.org/officeDocument/2006/relationships/image" Target="../media/image105.emf"/><Relationship Id="rId10" Type="http://schemas.openxmlformats.org/officeDocument/2006/relationships/image" Target="../media/image96.emf"/><Relationship Id="rId19" Type="http://schemas.openxmlformats.org/officeDocument/2006/relationships/oleObject" Target="../embeddings/oleObject105.bin"/><Relationship Id="rId4" Type="http://schemas.openxmlformats.org/officeDocument/2006/relationships/image" Target="../media/image93.emf"/><Relationship Id="rId9" Type="http://schemas.openxmlformats.org/officeDocument/2006/relationships/oleObject" Target="../embeddings/oleObject100.bin"/><Relationship Id="rId14" Type="http://schemas.openxmlformats.org/officeDocument/2006/relationships/image" Target="../media/image98.emf"/><Relationship Id="rId22" Type="http://schemas.openxmlformats.org/officeDocument/2006/relationships/image" Target="../media/image102.emf"/><Relationship Id="rId27" Type="http://schemas.openxmlformats.org/officeDocument/2006/relationships/oleObject" Target="../embeddings/oleObject109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emf"/><Relationship Id="rId13" Type="http://schemas.openxmlformats.org/officeDocument/2006/relationships/oleObject" Target="../embeddings/oleObject115.bin"/><Relationship Id="rId3" Type="http://schemas.openxmlformats.org/officeDocument/2006/relationships/oleObject" Target="../embeddings/oleObject110.bin"/><Relationship Id="rId7" Type="http://schemas.openxmlformats.org/officeDocument/2006/relationships/oleObject" Target="../embeddings/oleObject112.bin"/><Relationship Id="rId12" Type="http://schemas.openxmlformats.org/officeDocument/2006/relationships/image" Target="../media/image11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07.emf"/><Relationship Id="rId11" Type="http://schemas.openxmlformats.org/officeDocument/2006/relationships/oleObject" Target="../embeddings/oleObject114.bin"/><Relationship Id="rId5" Type="http://schemas.openxmlformats.org/officeDocument/2006/relationships/oleObject" Target="../embeddings/oleObject111.bin"/><Relationship Id="rId10" Type="http://schemas.openxmlformats.org/officeDocument/2006/relationships/image" Target="../media/image109.emf"/><Relationship Id="rId4" Type="http://schemas.openxmlformats.org/officeDocument/2006/relationships/image" Target="../media/image106.emf"/><Relationship Id="rId9" Type="http://schemas.openxmlformats.org/officeDocument/2006/relationships/oleObject" Target="../embeddings/oleObject113.bin"/><Relationship Id="rId14" Type="http://schemas.openxmlformats.org/officeDocument/2006/relationships/image" Target="../media/image111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emf"/><Relationship Id="rId3" Type="http://schemas.openxmlformats.org/officeDocument/2006/relationships/oleObject" Target="../embeddings/oleObject116.bin"/><Relationship Id="rId7" Type="http://schemas.openxmlformats.org/officeDocument/2006/relationships/oleObject" Target="../embeddings/oleObject118.bin"/><Relationship Id="rId12" Type="http://schemas.openxmlformats.org/officeDocument/2006/relationships/image" Target="../media/image11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08.emf"/><Relationship Id="rId11" Type="http://schemas.openxmlformats.org/officeDocument/2006/relationships/oleObject" Target="../embeddings/oleObject120.bin"/><Relationship Id="rId5" Type="http://schemas.openxmlformats.org/officeDocument/2006/relationships/oleObject" Target="../embeddings/oleObject117.bin"/><Relationship Id="rId10" Type="http://schemas.openxmlformats.org/officeDocument/2006/relationships/image" Target="../media/image113.emf"/><Relationship Id="rId4" Type="http://schemas.openxmlformats.org/officeDocument/2006/relationships/image" Target="../media/image107.emf"/><Relationship Id="rId9" Type="http://schemas.openxmlformats.org/officeDocument/2006/relationships/oleObject" Target="../embeddings/oleObject119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emf"/><Relationship Id="rId13" Type="http://schemas.openxmlformats.org/officeDocument/2006/relationships/oleObject" Target="../embeddings/oleObject126.bin"/><Relationship Id="rId3" Type="http://schemas.openxmlformats.org/officeDocument/2006/relationships/oleObject" Target="../embeddings/oleObject121.bin"/><Relationship Id="rId7" Type="http://schemas.openxmlformats.org/officeDocument/2006/relationships/oleObject" Target="../embeddings/oleObject123.bin"/><Relationship Id="rId12" Type="http://schemas.openxmlformats.org/officeDocument/2006/relationships/image" Target="../media/image11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16.emf"/><Relationship Id="rId11" Type="http://schemas.openxmlformats.org/officeDocument/2006/relationships/oleObject" Target="../embeddings/oleObject125.bin"/><Relationship Id="rId5" Type="http://schemas.openxmlformats.org/officeDocument/2006/relationships/oleObject" Target="../embeddings/oleObject122.bin"/><Relationship Id="rId10" Type="http://schemas.openxmlformats.org/officeDocument/2006/relationships/image" Target="../media/image118.emf"/><Relationship Id="rId4" Type="http://schemas.openxmlformats.org/officeDocument/2006/relationships/image" Target="../media/image115.emf"/><Relationship Id="rId9" Type="http://schemas.openxmlformats.org/officeDocument/2006/relationships/oleObject" Target="../embeddings/oleObject124.bin"/><Relationship Id="rId14" Type="http://schemas.openxmlformats.org/officeDocument/2006/relationships/image" Target="../media/image120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emf"/><Relationship Id="rId13" Type="http://schemas.openxmlformats.org/officeDocument/2006/relationships/oleObject" Target="../embeddings/oleObject132.bin"/><Relationship Id="rId3" Type="http://schemas.openxmlformats.org/officeDocument/2006/relationships/oleObject" Target="../embeddings/oleObject127.bin"/><Relationship Id="rId7" Type="http://schemas.openxmlformats.org/officeDocument/2006/relationships/oleObject" Target="../embeddings/oleObject129.bin"/><Relationship Id="rId12" Type="http://schemas.openxmlformats.org/officeDocument/2006/relationships/image" Target="../media/image12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22.emf"/><Relationship Id="rId11" Type="http://schemas.openxmlformats.org/officeDocument/2006/relationships/oleObject" Target="../embeddings/oleObject131.bin"/><Relationship Id="rId5" Type="http://schemas.openxmlformats.org/officeDocument/2006/relationships/oleObject" Target="../embeddings/oleObject128.bin"/><Relationship Id="rId10" Type="http://schemas.openxmlformats.org/officeDocument/2006/relationships/image" Target="../media/image124.emf"/><Relationship Id="rId4" Type="http://schemas.openxmlformats.org/officeDocument/2006/relationships/image" Target="../media/image121.emf"/><Relationship Id="rId9" Type="http://schemas.openxmlformats.org/officeDocument/2006/relationships/oleObject" Target="../embeddings/oleObject130.bin"/><Relationship Id="rId14" Type="http://schemas.openxmlformats.org/officeDocument/2006/relationships/image" Target="../media/image126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emf"/><Relationship Id="rId3" Type="http://schemas.openxmlformats.org/officeDocument/2006/relationships/oleObject" Target="../embeddings/oleObject133.bin"/><Relationship Id="rId7" Type="http://schemas.openxmlformats.org/officeDocument/2006/relationships/oleObject" Target="../embeddings/oleObject1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28.emf"/><Relationship Id="rId5" Type="http://schemas.openxmlformats.org/officeDocument/2006/relationships/oleObject" Target="../embeddings/oleObject134.bin"/><Relationship Id="rId10" Type="http://schemas.openxmlformats.org/officeDocument/2006/relationships/image" Target="../media/image106.emf"/><Relationship Id="rId4" Type="http://schemas.openxmlformats.org/officeDocument/2006/relationships/image" Target="../media/image127.emf"/><Relationship Id="rId9" Type="http://schemas.openxmlformats.org/officeDocument/2006/relationships/oleObject" Target="../embeddings/oleObject136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emf"/><Relationship Id="rId13" Type="http://schemas.openxmlformats.org/officeDocument/2006/relationships/oleObject" Target="../embeddings/oleObject142.bin"/><Relationship Id="rId3" Type="http://schemas.openxmlformats.org/officeDocument/2006/relationships/oleObject" Target="../embeddings/oleObject137.bin"/><Relationship Id="rId7" Type="http://schemas.openxmlformats.org/officeDocument/2006/relationships/oleObject" Target="../embeddings/oleObject139.bin"/><Relationship Id="rId12" Type="http://schemas.openxmlformats.org/officeDocument/2006/relationships/image" Target="../media/image133.e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5.emf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28.emf"/><Relationship Id="rId11" Type="http://schemas.openxmlformats.org/officeDocument/2006/relationships/oleObject" Target="../embeddings/oleObject141.bin"/><Relationship Id="rId5" Type="http://schemas.openxmlformats.org/officeDocument/2006/relationships/oleObject" Target="../embeddings/oleObject138.bin"/><Relationship Id="rId15" Type="http://schemas.openxmlformats.org/officeDocument/2006/relationships/oleObject" Target="../embeddings/oleObject143.bin"/><Relationship Id="rId10" Type="http://schemas.openxmlformats.org/officeDocument/2006/relationships/image" Target="../media/image132.emf"/><Relationship Id="rId4" Type="http://schemas.openxmlformats.org/officeDocument/2006/relationships/image" Target="../media/image130.emf"/><Relationship Id="rId9" Type="http://schemas.openxmlformats.org/officeDocument/2006/relationships/oleObject" Target="../embeddings/oleObject140.bin"/><Relationship Id="rId14" Type="http://schemas.openxmlformats.org/officeDocument/2006/relationships/image" Target="../media/image134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emf"/><Relationship Id="rId3" Type="http://schemas.openxmlformats.org/officeDocument/2006/relationships/oleObject" Target="../embeddings/oleObject144.bin"/><Relationship Id="rId7" Type="http://schemas.openxmlformats.org/officeDocument/2006/relationships/oleObject" Target="../embeddings/oleObject146.bin"/><Relationship Id="rId12" Type="http://schemas.openxmlformats.org/officeDocument/2006/relationships/image" Target="../media/image14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37.emf"/><Relationship Id="rId11" Type="http://schemas.openxmlformats.org/officeDocument/2006/relationships/oleObject" Target="../embeddings/oleObject148.bin"/><Relationship Id="rId5" Type="http://schemas.openxmlformats.org/officeDocument/2006/relationships/oleObject" Target="../embeddings/oleObject145.bin"/><Relationship Id="rId10" Type="http://schemas.openxmlformats.org/officeDocument/2006/relationships/image" Target="../media/image139.emf"/><Relationship Id="rId4" Type="http://schemas.openxmlformats.org/officeDocument/2006/relationships/image" Target="../media/image136.emf"/><Relationship Id="rId9" Type="http://schemas.openxmlformats.org/officeDocument/2006/relationships/oleObject" Target="../embeddings/oleObject147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emf"/><Relationship Id="rId13" Type="http://schemas.openxmlformats.org/officeDocument/2006/relationships/oleObject" Target="../embeddings/oleObject154.bin"/><Relationship Id="rId18" Type="http://schemas.openxmlformats.org/officeDocument/2006/relationships/image" Target="../media/image148.emf"/><Relationship Id="rId3" Type="http://schemas.openxmlformats.org/officeDocument/2006/relationships/oleObject" Target="../embeddings/oleObject149.bin"/><Relationship Id="rId7" Type="http://schemas.openxmlformats.org/officeDocument/2006/relationships/oleObject" Target="../embeddings/oleObject151.bin"/><Relationship Id="rId12" Type="http://schemas.openxmlformats.org/officeDocument/2006/relationships/image" Target="../media/image145.emf"/><Relationship Id="rId17" Type="http://schemas.openxmlformats.org/officeDocument/2006/relationships/oleObject" Target="../embeddings/oleObject15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47.emf"/><Relationship Id="rId20" Type="http://schemas.openxmlformats.org/officeDocument/2006/relationships/image" Target="../media/image149.emf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42.emf"/><Relationship Id="rId11" Type="http://schemas.openxmlformats.org/officeDocument/2006/relationships/oleObject" Target="../embeddings/oleObject153.bin"/><Relationship Id="rId5" Type="http://schemas.openxmlformats.org/officeDocument/2006/relationships/oleObject" Target="../embeddings/oleObject150.bin"/><Relationship Id="rId15" Type="http://schemas.openxmlformats.org/officeDocument/2006/relationships/oleObject" Target="../embeddings/oleObject155.bin"/><Relationship Id="rId10" Type="http://schemas.openxmlformats.org/officeDocument/2006/relationships/image" Target="../media/image144.emf"/><Relationship Id="rId19" Type="http://schemas.openxmlformats.org/officeDocument/2006/relationships/oleObject" Target="../embeddings/oleObject157.bin"/><Relationship Id="rId4" Type="http://schemas.openxmlformats.org/officeDocument/2006/relationships/image" Target="../media/image141.emf"/><Relationship Id="rId9" Type="http://schemas.openxmlformats.org/officeDocument/2006/relationships/oleObject" Target="../embeddings/oleObject152.bin"/><Relationship Id="rId14" Type="http://schemas.openxmlformats.org/officeDocument/2006/relationships/image" Target="../media/image146.e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emf"/><Relationship Id="rId13" Type="http://schemas.openxmlformats.org/officeDocument/2006/relationships/oleObject" Target="../embeddings/oleObject163.bin"/><Relationship Id="rId18" Type="http://schemas.openxmlformats.org/officeDocument/2006/relationships/image" Target="../media/image157.emf"/><Relationship Id="rId3" Type="http://schemas.openxmlformats.org/officeDocument/2006/relationships/oleObject" Target="../embeddings/oleObject158.bin"/><Relationship Id="rId7" Type="http://schemas.openxmlformats.org/officeDocument/2006/relationships/oleObject" Target="../embeddings/oleObject160.bin"/><Relationship Id="rId12" Type="http://schemas.openxmlformats.org/officeDocument/2006/relationships/image" Target="../media/image154.emf"/><Relationship Id="rId17" Type="http://schemas.openxmlformats.org/officeDocument/2006/relationships/oleObject" Target="../embeddings/oleObject165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56.emf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51.emf"/><Relationship Id="rId11" Type="http://schemas.openxmlformats.org/officeDocument/2006/relationships/oleObject" Target="../embeddings/oleObject162.bin"/><Relationship Id="rId5" Type="http://schemas.openxmlformats.org/officeDocument/2006/relationships/oleObject" Target="../embeddings/oleObject159.bin"/><Relationship Id="rId15" Type="http://schemas.openxmlformats.org/officeDocument/2006/relationships/oleObject" Target="../embeddings/oleObject164.bin"/><Relationship Id="rId10" Type="http://schemas.openxmlformats.org/officeDocument/2006/relationships/image" Target="../media/image153.emf"/><Relationship Id="rId19" Type="http://schemas.openxmlformats.org/officeDocument/2006/relationships/slide" Target="slide1.xml"/><Relationship Id="rId4" Type="http://schemas.openxmlformats.org/officeDocument/2006/relationships/image" Target="../media/image150.emf"/><Relationship Id="rId9" Type="http://schemas.openxmlformats.org/officeDocument/2006/relationships/oleObject" Target="../embeddings/oleObject161.bin"/><Relationship Id="rId14" Type="http://schemas.openxmlformats.org/officeDocument/2006/relationships/image" Target="../media/image155.e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oleObject" Target="../embeddings/oleObject16.bin"/><Relationship Id="rId18" Type="http://schemas.openxmlformats.org/officeDocument/2006/relationships/image" Target="../media/image20.e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17.emf"/><Relationship Id="rId1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9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14.e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5" Type="http://schemas.openxmlformats.org/officeDocument/2006/relationships/oleObject" Target="../embeddings/oleObject17.bin"/><Relationship Id="rId10" Type="http://schemas.openxmlformats.org/officeDocument/2006/relationships/image" Target="../media/image16.emf"/><Relationship Id="rId4" Type="http://schemas.openxmlformats.org/officeDocument/2006/relationships/image" Target="../media/image13.emf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13" Type="http://schemas.openxmlformats.org/officeDocument/2006/relationships/oleObject" Target="../embeddings/oleObject24.bin"/><Relationship Id="rId18" Type="http://schemas.openxmlformats.org/officeDocument/2006/relationships/image" Target="../media/image20.e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17.emf"/><Relationship Id="rId17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5.emf"/><Relationship Id="rId20" Type="http://schemas.openxmlformats.org/officeDocument/2006/relationships/image" Target="../media/image15.e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21.emf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20.bin"/><Relationship Id="rId15" Type="http://schemas.openxmlformats.org/officeDocument/2006/relationships/oleObject" Target="../embeddings/oleObject25.bin"/><Relationship Id="rId10" Type="http://schemas.openxmlformats.org/officeDocument/2006/relationships/image" Target="../media/image23.emf"/><Relationship Id="rId19" Type="http://schemas.openxmlformats.org/officeDocument/2006/relationships/oleObject" Target="../embeddings/oleObject27.bin"/><Relationship Id="rId4" Type="http://schemas.openxmlformats.org/officeDocument/2006/relationships/image" Target="../media/image13.emf"/><Relationship Id="rId9" Type="http://schemas.openxmlformats.org/officeDocument/2006/relationships/oleObject" Target="../embeddings/oleObject22.bin"/><Relationship Id="rId14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D:\WINDOWS\Desktop\DXWL\光学、振、波图片\a12（多普勒测速）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52400"/>
            <a:ext cx="4057650" cy="5943600"/>
          </a:xfrm>
          <a:prstGeom prst="rect">
            <a:avLst/>
          </a:prstGeom>
          <a:noFill/>
          <a:effectLst>
            <a:glow rad="127000">
              <a:schemeClr val="accent1">
                <a:alpha val="2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标题 15"/>
          <p:cNvSpPr>
            <a:spLocks noGrp="1"/>
          </p:cNvSpPr>
          <p:nvPr>
            <p:ph type="ctrTitle"/>
          </p:nvPr>
        </p:nvSpPr>
        <p:spPr>
          <a:xfrm>
            <a:off x="3851920" y="1844824"/>
            <a:ext cx="4985048" cy="933624"/>
          </a:xfrm>
        </p:spPr>
        <p:txBody>
          <a:bodyPr/>
          <a:lstStyle/>
          <a:p>
            <a:pPr algn="ctr"/>
            <a:r>
              <a:rPr kumimoji="1" lang="en-US" altLang="zh-CN" b="1" dirty="0" smtClean="0">
                <a:latin typeface="方正姚体" pitchFamily="2" charset="-122"/>
                <a:ea typeface="方正姚体" pitchFamily="2" charset="-122"/>
              </a:rPr>
              <a:t>§7   </a:t>
            </a:r>
            <a:r>
              <a:rPr kumimoji="1" lang="zh-CN" altLang="en-US" b="1" dirty="0" smtClean="0">
                <a:latin typeface="方正姚体" pitchFamily="2" charset="-122"/>
                <a:ea typeface="方正姚体" pitchFamily="2" charset="-122"/>
              </a:rPr>
              <a:t>多普勒效应</a:t>
            </a:r>
            <a:endParaRPr lang="zh-CN" altLang="en-US" dirty="0"/>
          </a:p>
        </p:txBody>
      </p:sp>
      <p:sp>
        <p:nvSpPr>
          <p:cNvPr id="17" name="副标题 16"/>
          <p:cNvSpPr>
            <a:spLocks noGrp="1"/>
          </p:cNvSpPr>
          <p:nvPr>
            <p:ph type="subTitle" idx="1"/>
          </p:nvPr>
        </p:nvSpPr>
        <p:spPr>
          <a:xfrm>
            <a:off x="4148955" y="3886200"/>
            <a:ext cx="5031557" cy="1752600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kumimoji="1" lang="en-US" altLang="zh-CN" b="1" dirty="0" smtClean="0">
                <a:latin typeface="方正姚体" pitchFamily="2" charset="-122"/>
                <a:ea typeface="方正姚体" pitchFamily="2" charset="-122"/>
              </a:rPr>
              <a:t>7.1    </a:t>
            </a:r>
            <a:r>
              <a:rPr kumimoji="1" lang="zh-CN" altLang="en-US" b="1" dirty="0" smtClean="0">
                <a:latin typeface="方正姚体" pitchFamily="2" charset="-122"/>
                <a:ea typeface="方正姚体" pitchFamily="2" charset="-122"/>
              </a:rPr>
              <a:t>声波的多普勒效应</a:t>
            </a:r>
            <a:endParaRPr kumimoji="1" lang="en-US" altLang="zh-CN" b="1" dirty="0" smtClean="0">
              <a:latin typeface="方正姚体" pitchFamily="2" charset="-122"/>
              <a:ea typeface="方正姚体" pitchFamily="2" charset="-122"/>
            </a:endParaRPr>
          </a:p>
          <a:p>
            <a:pPr algn="l"/>
            <a:r>
              <a:rPr kumimoji="1" lang="en-US" altLang="zh-CN" b="1" dirty="0" smtClean="0">
                <a:latin typeface="方正姚体" pitchFamily="2" charset="-122"/>
                <a:ea typeface="方正姚体" pitchFamily="2" charset="-122"/>
                <a:cs typeface="Times New Roman" pitchFamily="18" charset="0"/>
                <a:sym typeface="Symbol" pitchFamily="18" charset="2"/>
              </a:rPr>
              <a:t>7.2</a:t>
            </a:r>
            <a:r>
              <a:rPr kumimoji="1" lang="en-US" altLang="zh-CN" sz="3600" b="1" dirty="0">
                <a:latin typeface="方正姚体" pitchFamily="2" charset="-122"/>
                <a:ea typeface="方正姚体" pitchFamily="2" charset="-122"/>
                <a:cs typeface="Times New Roman" pitchFamily="18" charset="0"/>
                <a:sym typeface="Symbol" pitchFamily="18" charset="2"/>
              </a:rPr>
              <a:t>* </a:t>
            </a:r>
            <a:r>
              <a:rPr kumimoji="1" lang="en-US" altLang="zh-CN" sz="3600" b="1" dirty="0" smtClean="0">
                <a:latin typeface="方正姚体" pitchFamily="2" charset="-122"/>
                <a:ea typeface="方正姚体" pitchFamily="2" charset="-122"/>
                <a:cs typeface="Times New Roman" pitchFamily="18" charset="0"/>
                <a:sym typeface="Symbol" pitchFamily="18" charset="2"/>
              </a:rPr>
              <a:t> </a:t>
            </a:r>
            <a:r>
              <a:rPr kumimoji="1" lang="zh-CN" altLang="en-US" b="1" dirty="0" smtClean="0">
                <a:latin typeface="方正姚体" pitchFamily="2" charset="-122"/>
                <a:ea typeface="方正姚体" pitchFamily="2" charset="-122"/>
                <a:cs typeface="Times New Roman" pitchFamily="18" charset="0"/>
              </a:rPr>
              <a:t>电磁波的多普勒效应</a:t>
            </a:r>
          </a:p>
          <a:p>
            <a:pPr algn="r"/>
            <a:endParaRPr kumimoji="1" lang="zh-CN" altLang="en-US" b="1" dirty="0" smtClean="0">
              <a:latin typeface="方正姚体" pitchFamily="2" charset="-122"/>
              <a:ea typeface="方正姚体" pitchFamily="2" charset="-122"/>
            </a:endParaRPr>
          </a:p>
          <a:p>
            <a:pPr algn="r"/>
            <a:endParaRPr lang="zh-CN" altLang="en-US" dirty="0"/>
          </a:p>
        </p:txBody>
      </p:sp>
      <p:sp>
        <p:nvSpPr>
          <p:cNvPr id="1028" name="灯片编号占位符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83FAA0B1-AA04-4033-BD3F-EB023A80A85D}" type="slidenum">
              <a:rPr lang="en-US" altLang="zh-CN"/>
              <a:pPr algn="ctr"/>
              <a:t>1</a:t>
            </a:fld>
            <a:endParaRPr lang="en-US" altLang="zh-CN"/>
          </a:p>
        </p:txBody>
      </p:sp>
      <p:sp>
        <p:nvSpPr>
          <p:cNvPr id="5" name="页脚占位符 7"/>
          <p:cNvSpPr>
            <a:spLocks noGrp="1"/>
          </p:cNvSpPr>
          <p:nvPr>
            <p:ph type="ftr" sz="quarter" idx="11"/>
          </p:nvPr>
        </p:nvSpPr>
        <p:spPr>
          <a:xfrm>
            <a:off x="971600" y="6393061"/>
            <a:ext cx="5581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dirty="0"/>
              <a:t>南开大学物理学院</a:t>
            </a:r>
            <a:r>
              <a:rPr lang="en-US" altLang="zh-CN" dirty="0"/>
              <a:t>		</a:t>
            </a:r>
            <a:r>
              <a:rPr lang="zh-CN" altLang="en-US" dirty="0"/>
              <a:t>本版修订：王新宇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8"/>
          <p:cNvGrpSpPr>
            <a:grpSpLocks/>
          </p:cNvGrpSpPr>
          <p:nvPr/>
        </p:nvGrpSpPr>
        <p:grpSpPr bwMode="auto">
          <a:xfrm>
            <a:off x="868363" y="1927236"/>
            <a:ext cx="3775075" cy="3216276"/>
            <a:chOff x="288" y="912"/>
            <a:chExt cx="2378" cy="2026"/>
          </a:xfrm>
        </p:grpSpPr>
        <p:sp>
          <p:nvSpPr>
            <p:cNvPr id="5159" name="Text Box 3"/>
            <p:cNvSpPr txBox="1">
              <a:spLocks noChangeArrowheads="1"/>
            </p:cNvSpPr>
            <p:nvPr/>
          </p:nvSpPr>
          <p:spPr bwMode="auto">
            <a:xfrm>
              <a:off x="288" y="912"/>
              <a:ext cx="2378" cy="202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因为波源所发出的相邻</a:t>
              </a:r>
            </a:p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的两个同相振动状态是</a:t>
              </a:r>
            </a:p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在不同地点发出的，这</a:t>
              </a:r>
            </a:p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两个地点相隔的距离为</a:t>
              </a:r>
            </a:p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         。</a:t>
              </a:r>
            </a:p>
          </p:txBody>
        </p:sp>
        <p:graphicFrame>
          <p:nvGraphicFramePr>
            <p:cNvPr id="5129" name="Object 4"/>
            <p:cNvGraphicFramePr>
              <a:graphicFrameLocks noChangeAspect="1"/>
            </p:cNvGraphicFramePr>
            <p:nvPr/>
          </p:nvGraphicFramePr>
          <p:xfrm>
            <a:off x="353" y="2584"/>
            <a:ext cx="469" cy="3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06" name="公式" r:id="rId3" imgW="236880" imgH="167400" progId="Equation.3">
                    <p:embed/>
                  </p:oleObj>
                </mc:Choice>
                <mc:Fallback>
                  <p:oleObj name="公式" r:id="rId3" imgW="236880" imgH="16740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3" y="2584"/>
                          <a:ext cx="469" cy="3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130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4763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DC21C4EB-43F1-41E1-96FF-F9786F28384B}" type="slidenum">
              <a:rPr lang="en-US" altLang="zh-CN"/>
              <a:pPr algn="ctr"/>
              <a:t>10</a:t>
            </a:fld>
            <a:endParaRPr lang="en-US" altLang="zh-CN"/>
          </a:p>
        </p:txBody>
      </p:sp>
      <p:grpSp>
        <p:nvGrpSpPr>
          <p:cNvPr id="3" name="Group 57"/>
          <p:cNvGrpSpPr>
            <a:grpSpLocks/>
          </p:cNvGrpSpPr>
          <p:nvPr/>
        </p:nvGrpSpPr>
        <p:grpSpPr bwMode="auto">
          <a:xfrm>
            <a:off x="1041400" y="228600"/>
            <a:ext cx="5749925" cy="1208089"/>
            <a:chOff x="384" y="144"/>
            <a:chExt cx="3622" cy="761"/>
          </a:xfrm>
        </p:grpSpPr>
        <p:sp>
          <p:nvSpPr>
            <p:cNvPr id="5158" name="Text Box 23"/>
            <p:cNvSpPr txBox="1">
              <a:spLocks noChangeArrowheads="1"/>
            </p:cNvSpPr>
            <p:nvPr/>
          </p:nvSpPr>
          <p:spPr bwMode="auto">
            <a:xfrm>
              <a:off x="384" y="144"/>
              <a:ext cx="3622" cy="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solidFill>
                    <a:srgbClr val="0000CC"/>
                  </a:solidFill>
                  <a:latin typeface="方正姚体" pitchFamily="2" charset="-122"/>
                  <a:ea typeface="方正姚体" pitchFamily="2" charset="-122"/>
                  <a:sym typeface="Symbol" pitchFamily="18" charset="2"/>
                </a:rPr>
                <a:t>三、</a:t>
              </a:r>
              <a:r>
                <a:rPr kumimoji="1" lang="zh-CN" altLang="en-US" sz="2800" dirty="0">
                  <a:solidFill>
                    <a:srgbClr val="0000CC"/>
                  </a:solidFill>
                  <a:latin typeface="方正姚体" pitchFamily="2" charset="-122"/>
                  <a:ea typeface="方正姚体" pitchFamily="2" charset="-122"/>
                </a:rPr>
                <a:t>相对于媒质观察者不动，</a:t>
              </a:r>
            </a:p>
            <a:p>
              <a:pPr eaLnBrk="1" hangingPunct="1"/>
              <a:r>
                <a:rPr kumimoji="1" lang="zh-CN" altLang="en-US" sz="2800" dirty="0">
                  <a:solidFill>
                    <a:srgbClr val="0000CC"/>
                  </a:solidFill>
                  <a:latin typeface="方正姚体" pitchFamily="2" charset="-122"/>
                  <a:ea typeface="方正姚体" pitchFamily="2" charset="-122"/>
                </a:rPr>
                <a:t>        波源以速度      向着观察者运动</a:t>
              </a:r>
            </a:p>
          </p:txBody>
        </p:sp>
        <p:graphicFrame>
          <p:nvGraphicFramePr>
            <p:cNvPr id="5128" name="Object 24"/>
            <p:cNvGraphicFramePr>
              <a:graphicFrameLocks noChangeAspect="1"/>
            </p:cNvGraphicFramePr>
            <p:nvPr/>
          </p:nvGraphicFramePr>
          <p:xfrm>
            <a:off x="2023" y="540"/>
            <a:ext cx="320" cy="3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07" name="公式" r:id="rId5" imgW="130680" imgH="167400" progId="Equation.3">
                    <p:embed/>
                  </p:oleObj>
                </mc:Choice>
                <mc:Fallback>
                  <p:oleObj name="公式" r:id="rId5" imgW="130680" imgH="167400" progId="Equation.3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23" y="540"/>
                          <a:ext cx="320" cy="3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59"/>
          <p:cNvGrpSpPr>
            <a:grpSpLocks/>
          </p:cNvGrpSpPr>
          <p:nvPr/>
        </p:nvGrpSpPr>
        <p:grpSpPr bwMode="auto">
          <a:xfrm>
            <a:off x="857224" y="5427680"/>
            <a:ext cx="3795712" cy="573088"/>
            <a:chOff x="685" y="2414"/>
            <a:chExt cx="2391" cy="361"/>
          </a:xfrm>
        </p:grpSpPr>
        <p:graphicFrame>
          <p:nvGraphicFramePr>
            <p:cNvPr id="5127" name="Object 28"/>
            <p:cNvGraphicFramePr>
              <a:graphicFrameLocks noChangeAspect="1"/>
            </p:cNvGraphicFramePr>
            <p:nvPr/>
          </p:nvGraphicFramePr>
          <p:xfrm>
            <a:off x="1203" y="2421"/>
            <a:ext cx="254" cy="3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08" name="公式" r:id="rId7" imgW="114480" imgH="167400" progId="Equation.3">
                    <p:embed/>
                  </p:oleObj>
                </mc:Choice>
                <mc:Fallback>
                  <p:oleObj name="公式" r:id="rId7" imgW="114480" imgH="167400" progId="Equation.3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3" y="2421"/>
                          <a:ext cx="254" cy="3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57" name="Text Box 29"/>
            <p:cNvSpPr txBox="1">
              <a:spLocks noChangeArrowheads="1"/>
            </p:cNvSpPr>
            <p:nvPr/>
          </p:nvSpPr>
          <p:spPr bwMode="auto">
            <a:xfrm>
              <a:off x="685" y="2414"/>
              <a:ext cx="2391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式中    为波源的周期。</a:t>
              </a:r>
            </a:p>
          </p:txBody>
        </p:sp>
      </p:grpSp>
      <p:sp>
        <p:nvSpPr>
          <p:cNvPr id="10301" name="Oval 61"/>
          <p:cNvSpPr>
            <a:spLocks noChangeArrowheads="1"/>
          </p:cNvSpPr>
          <p:nvPr/>
        </p:nvSpPr>
        <p:spPr bwMode="auto">
          <a:xfrm>
            <a:off x="4995891" y="1928830"/>
            <a:ext cx="3352800" cy="3354387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10302" name="Oval 62"/>
          <p:cNvSpPr>
            <a:spLocks noChangeArrowheads="1"/>
          </p:cNvSpPr>
          <p:nvPr/>
        </p:nvSpPr>
        <p:spPr bwMode="auto">
          <a:xfrm>
            <a:off x="5521354" y="2317767"/>
            <a:ext cx="2633662" cy="263366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10303" name="Oval 63"/>
          <p:cNvSpPr>
            <a:spLocks noChangeArrowheads="1"/>
          </p:cNvSpPr>
          <p:nvPr/>
        </p:nvSpPr>
        <p:spPr bwMode="auto">
          <a:xfrm>
            <a:off x="6032529" y="2692417"/>
            <a:ext cx="1914525" cy="191452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10304" name="Oval 64"/>
          <p:cNvSpPr>
            <a:spLocks noChangeArrowheads="1"/>
          </p:cNvSpPr>
          <p:nvPr/>
        </p:nvSpPr>
        <p:spPr bwMode="auto">
          <a:xfrm>
            <a:off x="6596091" y="3073417"/>
            <a:ext cx="1195388" cy="1195388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10305" name="Oval 65"/>
          <p:cNvSpPr>
            <a:spLocks noChangeArrowheads="1"/>
          </p:cNvSpPr>
          <p:nvPr/>
        </p:nvSpPr>
        <p:spPr bwMode="auto">
          <a:xfrm>
            <a:off x="7205691" y="3368692"/>
            <a:ext cx="474663" cy="47466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10306" name="Oval 66"/>
          <p:cNvSpPr>
            <a:spLocks noChangeArrowheads="1"/>
          </p:cNvSpPr>
          <p:nvPr/>
        </p:nvSpPr>
        <p:spPr bwMode="auto">
          <a:xfrm>
            <a:off x="7426354" y="3540142"/>
            <a:ext cx="150812" cy="15081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grpSp>
        <p:nvGrpSpPr>
          <p:cNvPr id="6" name="Group 67"/>
          <p:cNvGrpSpPr>
            <a:grpSpLocks/>
          </p:cNvGrpSpPr>
          <p:nvPr/>
        </p:nvGrpSpPr>
        <p:grpSpPr bwMode="auto">
          <a:xfrm>
            <a:off x="7891491" y="3660792"/>
            <a:ext cx="296863" cy="2036763"/>
            <a:chOff x="4848" y="2202"/>
            <a:chExt cx="187" cy="1283"/>
          </a:xfrm>
        </p:grpSpPr>
        <p:graphicFrame>
          <p:nvGraphicFramePr>
            <p:cNvPr id="5125" name="Object 68"/>
            <p:cNvGraphicFramePr>
              <a:graphicFrameLocks noChangeAspect="1"/>
            </p:cNvGraphicFramePr>
            <p:nvPr/>
          </p:nvGraphicFramePr>
          <p:xfrm>
            <a:off x="4848" y="3249"/>
            <a:ext cx="187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09" name="公式" r:id="rId9" imgW="97920" imgH="127440" progId="Equation.3">
                    <p:embed/>
                  </p:oleObj>
                </mc:Choice>
                <mc:Fallback>
                  <p:oleObj name="公式" r:id="rId9" imgW="97920" imgH="127440" progId="Equation.3">
                    <p:embed/>
                    <p:pic>
                      <p:nvPicPr>
                        <p:cNvPr id="0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8" y="3249"/>
                          <a:ext cx="187" cy="2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hlink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54" name="Line 69"/>
            <p:cNvSpPr>
              <a:spLocks noChangeShapeType="1"/>
            </p:cNvSpPr>
            <p:nvPr/>
          </p:nvSpPr>
          <p:spPr bwMode="auto">
            <a:xfrm>
              <a:off x="4887" y="2215"/>
              <a:ext cx="0" cy="1183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55" name="Line 70"/>
            <p:cNvSpPr>
              <a:spLocks noChangeShapeType="1"/>
            </p:cNvSpPr>
            <p:nvPr/>
          </p:nvSpPr>
          <p:spPr bwMode="auto">
            <a:xfrm>
              <a:off x="5018" y="2202"/>
              <a:ext cx="0" cy="1206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7" name="Group 71"/>
          <p:cNvGrpSpPr>
            <a:grpSpLocks/>
          </p:cNvGrpSpPr>
          <p:nvPr/>
        </p:nvGrpSpPr>
        <p:grpSpPr bwMode="auto">
          <a:xfrm>
            <a:off x="7891491" y="3116280"/>
            <a:ext cx="228600" cy="457200"/>
            <a:chOff x="4464" y="3818"/>
            <a:chExt cx="169" cy="214"/>
          </a:xfrm>
        </p:grpSpPr>
        <p:sp>
          <p:nvSpPr>
            <p:cNvPr id="5152" name="Freeform 72"/>
            <p:cNvSpPr>
              <a:spLocks/>
            </p:cNvSpPr>
            <p:nvPr/>
          </p:nvSpPr>
          <p:spPr bwMode="auto">
            <a:xfrm>
              <a:off x="4464" y="3818"/>
              <a:ext cx="169" cy="214"/>
            </a:xfrm>
            <a:custGeom>
              <a:avLst/>
              <a:gdLst>
                <a:gd name="T0" fmla="*/ 53 w 169"/>
                <a:gd name="T1" fmla="*/ 0 h 214"/>
                <a:gd name="T2" fmla="*/ 160 w 169"/>
                <a:gd name="T3" fmla="*/ 80 h 214"/>
                <a:gd name="T4" fmla="*/ 0 w 169"/>
                <a:gd name="T5" fmla="*/ 214 h 214"/>
                <a:gd name="T6" fmla="*/ 0 60000 65536"/>
                <a:gd name="T7" fmla="*/ 0 60000 65536"/>
                <a:gd name="T8" fmla="*/ 0 60000 65536"/>
                <a:gd name="T9" fmla="*/ 0 w 169"/>
                <a:gd name="T10" fmla="*/ 0 h 214"/>
                <a:gd name="T11" fmla="*/ 169 w 169"/>
                <a:gd name="T12" fmla="*/ 214 h 2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9" h="214">
                  <a:moveTo>
                    <a:pt x="53" y="0"/>
                  </a:moveTo>
                  <a:cubicBezTo>
                    <a:pt x="91" y="9"/>
                    <a:pt x="169" y="44"/>
                    <a:pt x="160" y="80"/>
                  </a:cubicBezTo>
                  <a:cubicBezTo>
                    <a:pt x="151" y="116"/>
                    <a:pt x="33" y="186"/>
                    <a:pt x="0" y="214"/>
                  </a:cubicBezTo>
                </a:path>
              </a:pathLst>
            </a:custGeom>
            <a:noFill/>
            <a:ln w="41275">
              <a:solidFill>
                <a:srgbClr val="FF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53" name="Freeform 73"/>
            <p:cNvSpPr>
              <a:spLocks/>
            </p:cNvSpPr>
            <p:nvPr/>
          </p:nvSpPr>
          <p:spPr bwMode="auto">
            <a:xfrm>
              <a:off x="4512" y="3862"/>
              <a:ext cx="48" cy="96"/>
            </a:xfrm>
            <a:custGeom>
              <a:avLst/>
              <a:gdLst>
                <a:gd name="T0" fmla="*/ 0 w 169"/>
                <a:gd name="T1" fmla="*/ 0 h 214"/>
                <a:gd name="T2" fmla="*/ 1 w 169"/>
                <a:gd name="T3" fmla="*/ 3 h 214"/>
                <a:gd name="T4" fmla="*/ 0 w 169"/>
                <a:gd name="T5" fmla="*/ 9 h 214"/>
                <a:gd name="T6" fmla="*/ 0 60000 65536"/>
                <a:gd name="T7" fmla="*/ 0 60000 65536"/>
                <a:gd name="T8" fmla="*/ 0 60000 65536"/>
                <a:gd name="T9" fmla="*/ 0 w 169"/>
                <a:gd name="T10" fmla="*/ 0 h 214"/>
                <a:gd name="T11" fmla="*/ 169 w 169"/>
                <a:gd name="T12" fmla="*/ 214 h 2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9" h="214">
                  <a:moveTo>
                    <a:pt x="53" y="0"/>
                  </a:moveTo>
                  <a:cubicBezTo>
                    <a:pt x="91" y="9"/>
                    <a:pt x="169" y="44"/>
                    <a:pt x="160" y="80"/>
                  </a:cubicBezTo>
                  <a:cubicBezTo>
                    <a:pt x="151" y="116"/>
                    <a:pt x="33" y="186"/>
                    <a:pt x="0" y="214"/>
                  </a:cubicBezTo>
                </a:path>
              </a:pathLst>
            </a:custGeom>
            <a:noFill/>
            <a:ln w="41275">
              <a:solidFill>
                <a:srgbClr val="FF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8" name="Group 74"/>
          <p:cNvGrpSpPr>
            <a:grpSpLocks/>
          </p:cNvGrpSpPr>
          <p:nvPr/>
        </p:nvGrpSpPr>
        <p:grpSpPr bwMode="auto">
          <a:xfrm>
            <a:off x="6658004" y="3898917"/>
            <a:ext cx="1052512" cy="1958975"/>
            <a:chOff x="4035" y="2352"/>
            <a:chExt cx="663" cy="1234"/>
          </a:xfrm>
        </p:grpSpPr>
        <p:graphicFrame>
          <p:nvGraphicFramePr>
            <p:cNvPr id="5124" name="Object 75"/>
            <p:cNvGraphicFramePr>
              <a:graphicFrameLocks noChangeAspect="1"/>
            </p:cNvGraphicFramePr>
            <p:nvPr/>
          </p:nvGraphicFramePr>
          <p:xfrm>
            <a:off x="4181" y="3264"/>
            <a:ext cx="366" cy="3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10" name="公式" r:id="rId11" imgW="236880" imgH="167400" progId="Equation.3">
                    <p:embed/>
                  </p:oleObj>
                </mc:Choice>
                <mc:Fallback>
                  <p:oleObj name="公式" r:id="rId11" imgW="236880" imgH="167400" progId="Equation.3">
                    <p:embed/>
                    <p:pic>
                      <p:nvPicPr>
                        <p:cNvPr id="0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81" y="3264"/>
                          <a:ext cx="366" cy="3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47" name="Line 76"/>
            <p:cNvSpPr>
              <a:spLocks noChangeShapeType="1"/>
            </p:cNvSpPr>
            <p:nvPr/>
          </p:nvSpPr>
          <p:spPr bwMode="auto">
            <a:xfrm flipH="1">
              <a:off x="4551" y="3408"/>
              <a:ext cx="14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48" name="Line 77"/>
            <p:cNvSpPr>
              <a:spLocks noChangeShapeType="1"/>
            </p:cNvSpPr>
            <p:nvPr/>
          </p:nvSpPr>
          <p:spPr bwMode="auto">
            <a:xfrm>
              <a:off x="4035" y="3408"/>
              <a:ext cx="14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49" name="Line 78"/>
            <p:cNvSpPr>
              <a:spLocks noChangeShapeType="1"/>
            </p:cNvSpPr>
            <p:nvPr/>
          </p:nvSpPr>
          <p:spPr bwMode="auto">
            <a:xfrm>
              <a:off x="4149" y="3585"/>
              <a:ext cx="420" cy="0"/>
            </a:xfrm>
            <a:prstGeom prst="line">
              <a:avLst/>
            </a:prstGeom>
            <a:noFill/>
            <a:ln w="41275">
              <a:solidFill>
                <a:schemeClr val="hlink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50" name="Line 79"/>
            <p:cNvSpPr>
              <a:spLocks noChangeShapeType="1"/>
            </p:cNvSpPr>
            <p:nvPr/>
          </p:nvSpPr>
          <p:spPr bwMode="auto">
            <a:xfrm>
              <a:off x="4176" y="2400"/>
              <a:ext cx="0" cy="1183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51" name="Line 80"/>
            <p:cNvSpPr>
              <a:spLocks noChangeShapeType="1"/>
            </p:cNvSpPr>
            <p:nvPr/>
          </p:nvSpPr>
          <p:spPr bwMode="auto">
            <a:xfrm>
              <a:off x="4560" y="2352"/>
              <a:ext cx="0" cy="1206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" name="Group 81"/>
          <p:cNvGrpSpPr>
            <a:grpSpLocks/>
          </p:cNvGrpSpPr>
          <p:nvPr/>
        </p:nvGrpSpPr>
        <p:grpSpPr bwMode="auto">
          <a:xfrm>
            <a:off x="6499254" y="3163905"/>
            <a:ext cx="2144712" cy="977900"/>
            <a:chOff x="4025" y="391"/>
            <a:chExt cx="1351" cy="616"/>
          </a:xfrm>
        </p:grpSpPr>
        <p:graphicFrame>
          <p:nvGraphicFramePr>
            <p:cNvPr id="5122" name="Object 82"/>
            <p:cNvGraphicFramePr>
              <a:graphicFrameLocks noChangeAspect="1"/>
            </p:cNvGraphicFramePr>
            <p:nvPr/>
          </p:nvGraphicFramePr>
          <p:xfrm>
            <a:off x="4025" y="391"/>
            <a:ext cx="202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11" name="公式" r:id="rId13" imgW="106200" imgH="127440" progId="Equation.3">
                    <p:embed/>
                  </p:oleObj>
                </mc:Choice>
                <mc:Fallback>
                  <p:oleObj name="公式" r:id="rId13" imgW="106200" imgH="127440" progId="Equation.3">
                    <p:embed/>
                    <p:pic>
                      <p:nvPicPr>
                        <p:cNvPr id="0" name="Object 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25" y="391"/>
                          <a:ext cx="202" cy="2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3" name="Object 83"/>
            <p:cNvGraphicFramePr>
              <a:graphicFrameLocks noChangeAspect="1"/>
            </p:cNvGraphicFramePr>
            <p:nvPr/>
          </p:nvGraphicFramePr>
          <p:xfrm>
            <a:off x="4170" y="701"/>
            <a:ext cx="175" cy="3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12" name="公式" r:id="rId15" imgW="130680" imgH="167400" progId="Equation.3">
                    <p:embed/>
                  </p:oleObj>
                </mc:Choice>
                <mc:Fallback>
                  <p:oleObj name="公式" r:id="rId15" imgW="130680" imgH="167400" progId="Equation.3">
                    <p:embed/>
                    <p:pic>
                      <p:nvPicPr>
                        <p:cNvPr id="0" name="Object 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0" y="701"/>
                          <a:ext cx="175" cy="3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46" name="Line 84"/>
            <p:cNvSpPr>
              <a:spLocks noChangeShapeType="1"/>
            </p:cNvSpPr>
            <p:nvPr/>
          </p:nvSpPr>
          <p:spPr bwMode="auto">
            <a:xfrm>
              <a:off x="4224" y="679"/>
              <a:ext cx="1152" cy="0"/>
            </a:xfrm>
            <a:prstGeom prst="line">
              <a:avLst/>
            </a:prstGeom>
            <a:noFill/>
            <a:ln w="41275">
              <a:solidFill>
                <a:schemeClr val="hlink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5145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声波的多普勒效应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0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1" grpId="0" animBg="1"/>
      <p:bldP spid="10302" grpId="0" animBg="1"/>
      <p:bldP spid="10303" grpId="0" animBg="1"/>
      <p:bldP spid="10304" grpId="0" animBg="1"/>
      <p:bldP spid="10305" grpId="0" animBg="1"/>
      <p:bldP spid="1030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4763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DC21C4EB-43F1-41E1-96FF-F9786F28384B}" type="slidenum">
              <a:rPr lang="en-US" altLang="zh-CN"/>
              <a:pPr algn="ctr"/>
              <a:t>11</a:t>
            </a:fld>
            <a:endParaRPr lang="en-US" altLang="zh-CN"/>
          </a:p>
        </p:txBody>
      </p:sp>
      <p:grpSp>
        <p:nvGrpSpPr>
          <p:cNvPr id="5132" name="Group 57"/>
          <p:cNvGrpSpPr>
            <a:grpSpLocks/>
          </p:cNvGrpSpPr>
          <p:nvPr/>
        </p:nvGrpSpPr>
        <p:grpSpPr bwMode="auto">
          <a:xfrm>
            <a:off x="1041400" y="228600"/>
            <a:ext cx="5749925" cy="1208089"/>
            <a:chOff x="384" y="144"/>
            <a:chExt cx="3622" cy="761"/>
          </a:xfrm>
        </p:grpSpPr>
        <p:sp>
          <p:nvSpPr>
            <p:cNvPr id="5158" name="Text Box 23"/>
            <p:cNvSpPr txBox="1">
              <a:spLocks noChangeArrowheads="1"/>
            </p:cNvSpPr>
            <p:nvPr/>
          </p:nvSpPr>
          <p:spPr bwMode="auto">
            <a:xfrm>
              <a:off x="384" y="144"/>
              <a:ext cx="3622" cy="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solidFill>
                    <a:srgbClr val="0000CC"/>
                  </a:solidFill>
                  <a:latin typeface="方正姚体" pitchFamily="2" charset="-122"/>
                  <a:ea typeface="方正姚体" pitchFamily="2" charset="-122"/>
                  <a:sym typeface="Symbol" pitchFamily="18" charset="2"/>
                </a:rPr>
                <a:t>三、</a:t>
              </a:r>
              <a:r>
                <a:rPr kumimoji="1" lang="zh-CN" altLang="en-US" sz="2800" dirty="0">
                  <a:solidFill>
                    <a:srgbClr val="0000CC"/>
                  </a:solidFill>
                  <a:latin typeface="方正姚体" pitchFamily="2" charset="-122"/>
                  <a:ea typeface="方正姚体" pitchFamily="2" charset="-122"/>
                </a:rPr>
                <a:t>相对于媒质观察者不动，</a:t>
              </a:r>
            </a:p>
            <a:p>
              <a:pPr eaLnBrk="1" hangingPunct="1"/>
              <a:r>
                <a:rPr kumimoji="1" lang="zh-CN" altLang="en-US" sz="2800" dirty="0">
                  <a:solidFill>
                    <a:srgbClr val="0000CC"/>
                  </a:solidFill>
                  <a:latin typeface="方正姚体" pitchFamily="2" charset="-122"/>
                  <a:ea typeface="方正姚体" pitchFamily="2" charset="-122"/>
                </a:rPr>
                <a:t>        波源以速度      向着观察者运动</a:t>
              </a:r>
            </a:p>
          </p:txBody>
        </p:sp>
        <p:graphicFrame>
          <p:nvGraphicFramePr>
            <p:cNvPr id="5128" name="Object 24"/>
            <p:cNvGraphicFramePr>
              <a:graphicFrameLocks noChangeAspect="1"/>
            </p:cNvGraphicFramePr>
            <p:nvPr/>
          </p:nvGraphicFramePr>
          <p:xfrm>
            <a:off x="2023" y="540"/>
            <a:ext cx="320" cy="3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7" name="公式" r:id="rId3" imgW="130680" imgH="167400" progId="Equation.3">
                    <p:embed/>
                  </p:oleObj>
                </mc:Choice>
                <mc:Fallback>
                  <p:oleObj name="公式" r:id="rId3" imgW="130680" imgH="167400" progId="Equation.3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23" y="540"/>
                          <a:ext cx="320" cy="3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34" name="Group 60"/>
          <p:cNvGrpSpPr>
            <a:grpSpLocks/>
          </p:cNvGrpSpPr>
          <p:nvPr/>
        </p:nvGrpSpPr>
        <p:grpSpPr bwMode="auto">
          <a:xfrm>
            <a:off x="609600" y="2232031"/>
            <a:ext cx="3590925" cy="3232151"/>
            <a:chOff x="384" y="2870"/>
            <a:chExt cx="2262" cy="2036"/>
          </a:xfrm>
        </p:grpSpPr>
        <p:sp>
          <p:nvSpPr>
            <p:cNvPr id="5156" name="Rectangle 31"/>
            <p:cNvSpPr>
              <a:spLocks noChangeArrowheads="1"/>
            </p:cNvSpPr>
            <p:nvPr/>
          </p:nvSpPr>
          <p:spPr bwMode="auto">
            <a:xfrm>
              <a:off x="384" y="2870"/>
              <a:ext cx="2262" cy="20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如果波源是向着观察者</a:t>
              </a:r>
            </a:p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运动的，这后一地点到</a:t>
              </a:r>
            </a:p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前方最近的同相点之间</a:t>
              </a:r>
            </a:p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的距离是现在媒质中</a:t>
              </a:r>
              <a:r>
                <a:rPr kumimoji="1" lang="zh-CN" altLang="en-US" sz="2800" dirty="0" smtClean="0">
                  <a:latin typeface="方正姚体" pitchFamily="2" charset="-122"/>
                  <a:ea typeface="方正姚体" pitchFamily="2" charset="-122"/>
                </a:rPr>
                <a:t>的</a:t>
              </a:r>
              <a:endParaRPr kumimoji="1" lang="en-US" altLang="zh-CN" sz="2800" dirty="0" smtClean="0">
                <a:latin typeface="方正姚体" pitchFamily="2" charset="-122"/>
                <a:ea typeface="方正姚体" pitchFamily="2" charset="-122"/>
              </a:endParaRPr>
            </a:p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 smtClean="0">
                  <a:latin typeface="方正姚体" pitchFamily="2" charset="-122"/>
                  <a:ea typeface="方正姚体" pitchFamily="2" charset="-122"/>
                </a:rPr>
                <a:t>波长</a:t>
              </a:r>
              <a:endParaRPr kumimoji="1" lang="zh-CN" altLang="en-US" sz="2800" dirty="0">
                <a:latin typeface="方正姚体" pitchFamily="2" charset="-122"/>
                <a:ea typeface="方正姚体" pitchFamily="2" charset="-122"/>
              </a:endParaRPr>
            </a:p>
          </p:txBody>
        </p:sp>
        <p:graphicFrame>
          <p:nvGraphicFramePr>
            <p:cNvPr id="5126" name="Object 32"/>
            <p:cNvGraphicFramePr>
              <a:graphicFrameLocks noChangeAspect="1"/>
            </p:cNvGraphicFramePr>
            <p:nvPr/>
          </p:nvGraphicFramePr>
          <p:xfrm>
            <a:off x="906" y="4551"/>
            <a:ext cx="264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8" name="公式" r:id="rId5" imgW="97920" imgH="127440" progId="Equation.3">
                    <p:embed/>
                  </p:oleObj>
                </mc:Choice>
                <mc:Fallback>
                  <p:oleObj name="公式" r:id="rId5" imgW="97920" imgH="127440" progId="Equation.3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6" y="4551"/>
                          <a:ext cx="264" cy="3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301" name="Oval 61"/>
          <p:cNvSpPr>
            <a:spLocks noChangeArrowheads="1"/>
          </p:cNvSpPr>
          <p:nvPr/>
        </p:nvSpPr>
        <p:spPr bwMode="auto">
          <a:xfrm>
            <a:off x="4800600" y="1763713"/>
            <a:ext cx="3352800" cy="3354387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10302" name="Oval 62"/>
          <p:cNvSpPr>
            <a:spLocks noChangeArrowheads="1"/>
          </p:cNvSpPr>
          <p:nvPr/>
        </p:nvSpPr>
        <p:spPr bwMode="auto">
          <a:xfrm>
            <a:off x="5326063" y="2152650"/>
            <a:ext cx="2633662" cy="263366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10303" name="Oval 63"/>
          <p:cNvSpPr>
            <a:spLocks noChangeArrowheads="1"/>
          </p:cNvSpPr>
          <p:nvPr/>
        </p:nvSpPr>
        <p:spPr bwMode="auto">
          <a:xfrm>
            <a:off x="5837238" y="2527300"/>
            <a:ext cx="1914525" cy="191452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10304" name="Oval 64"/>
          <p:cNvSpPr>
            <a:spLocks noChangeArrowheads="1"/>
          </p:cNvSpPr>
          <p:nvPr/>
        </p:nvSpPr>
        <p:spPr bwMode="auto">
          <a:xfrm>
            <a:off x="6400800" y="2908300"/>
            <a:ext cx="1195388" cy="1195388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10305" name="Oval 65"/>
          <p:cNvSpPr>
            <a:spLocks noChangeArrowheads="1"/>
          </p:cNvSpPr>
          <p:nvPr/>
        </p:nvSpPr>
        <p:spPr bwMode="auto">
          <a:xfrm>
            <a:off x="7010400" y="3203575"/>
            <a:ext cx="474663" cy="47466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10306" name="Oval 66"/>
          <p:cNvSpPr>
            <a:spLocks noChangeArrowheads="1"/>
          </p:cNvSpPr>
          <p:nvPr/>
        </p:nvSpPr>
        <p:spPr bwMode="auto">
          <a:xfrm>
            <a:off x="7231063" y="3375025"/>
            <a:ext cx="150812" cy="15081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grpSp>
        <p:nvGrpSpPr>
          <p:cNvPr id="6" name="Group 67"/>
          <p:cNvGrpSpPr>
            <a:grpSpLocks/>
          </p:cNvGrpSpPr>
          <p:nvPr/>
        </p:nvGrpSpPr>
        <p:grpSpPr bwMode="auto">
          <a:xfrm>
            <a:off x="7696200" y="3495675"/>
            <a:ext cx="296863" cy="2036763"/>
            <a:chOff x="4848" y="2202"/>
            <a:chExt cx="187" cy="1283"/>
          </a:xfrm>
        </p:grpSpPr>
        <p:graphicFrame>
          <p:nvGraphicFramePr>
            <p:cNvPr id="5125" name="Object 68"/>
            <p:cNvGraphicFramePr>
              <a:graphicFrameLocks noChangeAspect="1"/>
            </p:cNvGraphicFramePr>
            <p:nvPr/>
          </p:nvGraphicFramePr>
          <p:xfrm>
            <a:off x="4848" y="3249"/>
            <a:ext cx="187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9" name="公式" r:id="rId7" imgW="97920" imgH="127440" progId="Equation.3">
                    <p:embed/>
                  </p:oleObj>
                </mc:Choice>
                <mc:Fallback>
                  <p:oleObj name="公式" r:id="rId7" imgW="97920" imgH="127440" progId="Equation.3">
                    <p:embed/>
                    <p:pic>
                      <p:nvPicPr>
                        <p:cNvPr id="0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8" y="3249"/>
                          <a:ext cx="187" cy="2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hlink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54" name="Line 69"/>
            <p:cNvSpPr>
              <a:spLocks noChangeShapeType="1"/>
            </p:cNvSpPr>
            <p:nvPr/>
          </p:nvSpPr>
          <p:spPr bwMode="auto">
            <a:xfrm>
              <a:off x="4887" y="2215"/>
              <a:ext cx="0" cy="1183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55" name="Line 70"/>
            <p:cNvSpPr>
              <a:spLocks noChangeShapeType="1"/>
            </p:cNvSpPr>
            <p:nvPr/>
          </p:nvSpPr>
          <p:spPr bwMode="auto">
            <a:xfrm>
              <a:off x="5018" y="2202"/>
              <a:ext cx="0" cy="1206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7" name="Group 71"/>
          <p:cNvGrpSpPr>
            <a:grpSpLocks/>
          </p:cNvGrpSpPr>
          <p:nvPr/>
        </p:nvGrpSpPr>
        <p:grpSpPr bwMode="auto">
          <a:xfrm>
            <a:off x="7696200" y="2951163"/>
            <a:ext cx="228600" cy="457200"/>
            <a:chOff x="4464" y="3818"/>
            <a:chExt cx="169" cy="214"/>
          </a:xfrm>
        </p:grpSpPr>
        <p:sp>
          <p:nvSpPr>
            <p:cNvPr id="5152" name="Freeform 72"/>
            <p:cNvSpPr>
              <a:spLocks/>
            </p:cNvSpPr>
            <p:nvPr/>
          </p:nvSpPr>
          <p:spPr bwMode="auto">
            <a:xfrm>
              <a:off x="4464" y="3818"/>
              <a:ext cx="169" cy="214"/>
            </a:xfrm>
            <a:custGeom>
              <a:avLst/>
              <a:gdLst>
                <a:gd name="T0" fmla="*/ 53 w 169"/>
                <a:gd name="T1" fmla="*/ 0 h 214"/>
                <a:gd name="T2" fmla="*/ 160 w 169"/>
                <a:gd name="T3" fmla="*/ 80 h 214"/>
                <a:gd name="T4" fmla="*/ 0 w 169"/>
                <a:gd name="T5" fmla="*/ 214 h 214"/>
                <a:gd name="T6" fmla="*/ 0 60000 65536"/>
                <a:gd name="T7" fmla="*/ 0 60000 65536"/>
                <a:gd name="T8" fmla="*/ 0 60000 65536"/>
                <a:gd name="T9" fmla="*/ 0 w 169"/>
                <a:gd name="T10" fmla="*/ 0 h 214"/>
                <a:gd name="T11" fmla="*/ 169 w 169"/>
                <a:gd name="T12" fmla="*/ 214 h 2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9" h="214">
                  <a:moveTo>
                    <a:pt x="53" y="0"/>
                  </a:moveTo>
                  <a:cubicBezTo>
                    <a:pt x="91" y="9"/>
                    <a:pt x="169" y="44"/>
                    <a:pt x="160" y="80"/>
                  </a:cubicBezTo>
                  <a:cubicBezTo>
                    <a:pt x="151" y="116"/>
                    <a:pt x="33" y="186"/>
                    <a:pt x="0" y="214"/>
                  </a:cubicBezTo>
                </a:path>
              </a:pathLst>
            </a:custGeom>
            <a:noFill/>
            <a:ln w="41275">
              <a:solidFill>
                <a:srgbClr val="FF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53" name="Freeform 73"/>
            <p:cNvSpPr>
              <a:spLocks/>
            </p:cNvSpPr>
            <p:nvPr/>
          </p:nvSpPr>
          <p:spPr bwMode="auto">
            <a:xfrm>
              <a:off x="4512" y="3862"/>
              <a:ext cx="48" cy="96"/>
            </a:xfrm>
            <a:custGeom>
              <a:avLst/>
              <a:gdLst>
                <a:gd name="T0" fmla="*/ 0 w 169"/>
                <a:gd name="T1" fmla="*/ 0 h 214"/>
                <a:gd name="T2" fmla="*/ 1 w 169"/>
                <a:gd name="T3" fmla="*/ 3 h 214"/>
                <a:gd name="T4" fmla="*/ 0 w 169"/>
                <a:gd name="T5" fmla="*/ 9 h 214"/>
                <a:gd name="T6" fmla="*/ 0 60000 65536"/>
                <a:gd name="T7" fmla="*/ 0 60000 65536"/>
                <a:gd name="T8" fmla="*/ 0 60000 65536"/>
                <a:gd name="T9" fmla="*/ 0 w 169"/>
                <a:gd name="T10" fmla="*/ 0 h 214"/>
                <a:gd name="T11" fmla="*/ 169 w 169"/>
                <a:gd name="T12" fmla="*/ 214 h 2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9" h="214">
                  <a:moveTo>
                    <a:pt x="53" y="0"/>
                  </a:moveTo>
                  <a:cubicBezTo>
                    <a:pt x="91" y="9"/>
                    <a:pt x="169" y="44"/>
                    <a:pt x="160" y="80"/>
                  </a:cubicBezTo>
                  <a:cubicBezTo>
                    <a:pt x="151" y="116"/>
                    <a:pt x="33" y="186"/>
                    <a:pt x="0" y="214"/>
                  </a:cubicBezTo>
                </a:path>
              </a:pathLst>
            </a:custGeom>
            <a:noFill/>
            <a:ln w="41275">
              <a:solidFill>
                <a:srgbClr val="FF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8" name="Group 74"/>
          <p:cNvGrpSpPr>
            <a:grpSpLocks/>
          </p:cNvGrpSpPr>
          <p:nvPr/>
        </p:nvGrpSpPr>
        <p:grpSpPr bwMode="auto">
          <a:xfrm>
            <a:off x="6462713" y="3733800"/>
            <a:ext cx="1052512" cy="1958975"/>
            <a:chOff x="4035" y="2352"/>
            <a:chExt cx="663" cy="1234"/>
          </a:xfrm>
        </p:grpSpPr>
        <p:graphicFrame>
          <p:nvGraphicFramePr>
            <p:cNvPr id="5124" name="Object 75"/>
            <p:cNvGraphicFramePr>
              <a:graphicFrameLocks noChangeAspect="1"/>
            </p:cNvGraphicFramePr>
            <p:nvPr/>
          </p:nvGraphicFramePr>
          <p:xfrm>
            <a:off x="4181" y="3264"/>
            <a:ext cx="366" cy="3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80" name="公式" r:id="rId9" imgW="236880" imgH="167400" progId="Equation.3">
                    <p:embed/>
                  </p:oleObj>
                </mc:Choice>
                <mc:Fallback>
                  <p:oleObj name="公式" r:id="rId9" imgW="236880" imgH="167400" progId="Equation.3">
                    <p:embed/>
                    <p:pic>
                      <p:nvPicPr>
                        <p:cNvPr id="0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81" y="3264"/>
                          <a:ext cx="366" cy="3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47" name="Line 76"/>
            <p:cNvSpPr>
              <a:spLocks noChangeShapeType="1"/>
            </p:cNvSpPr>
            <p:nvPr/>
          </p:nvSpPr>
          <p:spPr bwMode="auto">
            <a:xfrm flipH="1">
              <a:off x="4551" y="3408"/>
              <a:ext cx="14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48" name="Line 77"/>
            <p:cNvSpPr>
              <a:spLocks noChangeShapeType="1"/>
            </p:cNvSpPr>
            <p:nvPr/>
          </p:nvSpPr>
          <p:spPr bwMode="auto">
            <a:xfrm>
              <a:off x="4035" y="3408"/>
              <a:ext cx="14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49" name="Line 78"/>
            <p:cNvSpPr>
              <a:spLocks noChangeShapeType="1"/>
            </p:cNvSpPr>
            <p:nvPr/>
          </p:nvSpPr>
          <p:spPr bwMode="auto">
            <a:xfrm>
              <a:off x="4149" y="3585"/>
              <a:ext cx="420" cy="0"/>
            </a:xfrm>
            <a:prstGeom prst="line">
              <a:avLst/>
            </a:prstGeom>
            <a:noFill/>
            <a:ln w="41275">
              <a:solidFill>
                <a:schemeClr val="hlink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50" name="Line 79"/>
            <p:cNvSpPr>
              <a:spLocks noChangeShapeType="1"/>
            </p:cNvSpPr>
            <p:nvPr/>
          </p:nvSpPr>
          <p:spPr bwMode="auto">
            <a:xfrm>
              <a:off x="4176" y="2400"/>
              <a:ext cx="0" cy="1183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51" name="Line 80"/>
            <p:cNvSpPr>
              <a:spLocks noChangeShapeType="1"/>
            </p:cNvSpPr>
            <p:nvPr/>
          </p:nvSpPr>
          <p:spPr bwMode="auto">
            <a:xfrm>
              <a:off x="4560" y="2352"/>
              <a:ext cx="0" cy="1206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9" name="Group 81"/>
          <p:cNvGrpSpPr>
            <a:grpSpLocks/>
          </p:cNvGrpSpPr>
          <p:nvPr/>
        </p:nvGrpSpPr>
        <p:grpSpPr bwMode="auto">
          <a:xfrm>
            <a:off x="6303963" y="2998788"/>
            <a:ext cx="2144712" cy="977900"/>
            <a:chOff x="4025" y="391"/>
            <a:chExt cx="1351" cy="616"/>
          </a:xfrm>
        </p:grpSpPr>
        <p:graphicFrame>
          <p:nvGraphicFramePr>
            <p:cNvPr id="5122" name="Object 82"/>
            <p:cNvGraphicFramePr>
              <a:graphicFrameLocks noChangeAspect="1"/>
            </p:cNvGraphicFramePr>
            <p:nvPr/>
          </p:nvGraphicFramePr>
          <p:xfrm>
            <a:off x="4025" y="391"/>
            <a:ext cx="202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81" name="公式" r:id="rId11" imgW="106200" imgH="127440" progId="Equation.3">
                    <p:embed/>
                  </p:oleObj>
                </mc:Choice>
                <mc:Fallback>
                  <p:oleObj name="公式" r:id="rId11" imgW="106200" imgH="127440" progId="Equation.3">
                    <p:embed/>
                    <p:pic>
                      <p:nvPicPr>
                        <p:cNvPr id="0" name="Object 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25" y="391"/>
                          <a:ext cx="202" cy="2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3" name="Object 83"/>
            <p:cNvGraphicFramePr>
              <a:graphicFrameLocks noChangeAspect="1"/>
            </p:cNvGraphicFramePr>
            <p:nvPr/>
          </p:nvGraphicFramePr>
          <p:xfrm>
            <a:off x="4170" y="701"/>
            <a:ext cx="175" cy="3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82" name="公式" r:id="rId13" imgW="130680" imgH="167400" progId="Equation.3">
                    <p:embed/>
                  </p:oleObj>
                </mc:Choice>
                <mc:Fallback>
                  <p:oleObj name="公式" r:id="rId13" imgW="130680" imgH="167400" progId="Equation.3">
                    <p:embed/>
                    <p:pic>
                      <p:nvPicPr>
                        <p:cNvPr id="0" name="Object 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0" y="701"/>
                          <a:ext cx="175" cy="3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46" name="Line 84"/>
            <p:cNvSpPr>
              <a:spLocks noChangeShapeType="1"/>
            </p:cNvSpPr>
            <p:nvPr/>
          </p:nvSpPr>
          <p:spPr bwMode="auto">
            <a:xfrm>
              <a:off x="4224" y="679"/>
              <a:ext cx="1152" cy="0"/>
            </a:xfrm>
            <a:prstGeom prst="line">
              <a:avLst/>
            </a:prstGeom>
            <a:noFill/>
            <a:ln w="41275">
              <a:solidFill>
                <a:schemeClr val="hlink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5145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声波的多普勒效应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0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1" grpId="0" animBg="1"/>
      <p:bldP spid="10302" grpId="0" animBg="1"/>
      <p:bldP spid="10303" grpId="0" animBg="1"/>
      <p:bldP spid="10304" grpId="0" animBg="1"/>
      <p:bldP spid="10305" grpId="0" animBg="1"/>
      <p:bldP spid="1030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7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4B5CEB63-C058-4333-A0E3-6904A441ACFB}" type="slidenum">
              <a:rPr lang="en-US" altLang="zh-CN"/>
              <a:pPr algn="ctr"/>
              <a:t>12</a:t>
            </a:fld>
            <a:endParaRPr lang="en-US" altLang="zh-CN"/>
          </a:p>
        </p:txBody>
      </p:sp>
      <p:grpSp>
        <p:nvGrpSpPr>
          <p:cNvPr id="6158" name="Group 64"/>
          <p:cNvGrpSpPr>
            <a:grpSpLocks/>
          </p:cNvGrpSpPr>
          <p:nvPr/>
        </p:nvGrpSpPr>
        <p:grpSpPr bwMode="auto">
          <a:xfrm>
            <a:off x="714348" y="2214554"/>
            <a:ext cx="3232150" cy="1428752"/>
            <a:chOff x="592" y="192"/>
            <a:chExt cx="2036" cy="900"/>
          </a:xfrm>
        </p:grpSpPr>
        <p:sp>
          <p:nvSpPr>
            <p:cNvPr id="6184" name="Rectangle 29"/>
            <p:cNvSpPr>
              <a:spLocks noChangeArrowheads="1"/>
            </p:cNvSpPr>
            <p:nvPr/>
          </p:nvSpPr>
          <p:spPr bwMode="auto">
            <a:xfrm>
              <a:off x="592" y="192"/>
              <a:ext cx="2036" cy="7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若波源静止时媒质中</a:t>
              </a:r>
            </a:p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的波长为</a:t>
              </a:r>
            </a:p>
          </p:txBody>
        </p:sp>
        <p:graphicFrame>
          <p:nvGraphicFramePr>
            <p:cNvPr id="6156" name="Object 30"/>
            <p:cNvGraphicFramePr>
              <a:graphicFrameLocks noChangeAspect="1"/>
            </p:cNvGraphicFramePr>
            <p:nvPr/>
          </p:nvGraphicFramePr>
          <p:xfrm>
            <a:off x="1487" y="616"/>
            <a:ext cx="353" cy="4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29" name="公式" r:id="rId3" imgW="130680" imgH="167400" progId="Equation.3">
                    <p:embed/>
                  </p:oleObj>
                </mc:Choice>
                <mc:Fallback>
                  <p:oleObj name="公式" r:id="rId3" imgW="130680" imgH="167400" progId="Equation.3">
                    <p:embed/>
                    <p:pic>
                      <p:nvPicPr>
                        <p:cNvPr id="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7" y="616"/>
                          <a:ext cx="353" cy="4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6146" name="Object 31"/>
          <p:cNvGraphicFramePr>
            <a:graphicFrameLocks noChangeAspect="1"/>
          </p:cNvGraphicFramePr>
          <p:nvPr/>
        </p:nvGraphicFramePr>
        <p:xfrm>
          <a:off x="3143240" y="3143248"/>
          <a:ext cx="1473200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0" name="公式" r:id="rId5" imgW="465840" imgH="167400" progId="Equation.3">
                  <p:embed/>
                </p:oleObj>
              </mc:Choice>
              <mc:Fallback>
                <p:oleObj name="公式" r:id="rId5" imgW="465840" imgH="1674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3143248"/>
                        <a:ext cx="1473200" cy="58896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9" name="Text Box 32"/>
          <p:cNvSpPr txBox="1">
            <a:spLocks noChangeArrowheads="1"/>
          </p:cNvSpPr>
          <p:nvPr/>
        </p:nvSpPr>
        <p:spPr bwMode="auto">
          <a:xfrm>
            <a:off x="857224" y="3857628"/>
            <a:ext cx="7072362" cy="630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波源运动，在</a:t>
            </a: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媒质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中的波长：</a:t>
            </a:r>
          </a:p>
        </p:txBody>
      </p:sp>
      <p:graphicFrame>
        <p:nvGraphicFramePr>
          <p:cNvPr id="6147" name="Object 35"/>
          <p:cNvGraphicFramePr>
            <a:graphicFrameLocks noChangeAspect="1"/>
          </p:cNvGraphicFramePr>
          <p:nvPr/>
        </p:nvGraphicFramePr>
        <p:xfrm>
          <a:off x="2071670" y="4572008"/>
          <a:ext cx="5227638" cy="1065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1" name="公式" r:id="rId7" imgW="1838160" imgH="350640" progId="Equation.3">
                  <p:embed/>
                </p:oleObj>
              </mc:Choice>
              <mc:Fallback>
                <p:oleObj name="公式" r:id="rId7" imgW="1838160" imgH="35064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1670" y="4572008"/>
                        <a:ext cx="5227638" cy="1065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65"/>
          <p:cNvGrpSpPr>
            <a:grpSpLocks/>
          </p:cNvGrpSpPr>
          <p:nvPr/>
        </p:nvGrpSpPr>
        <p:grpSpPr bwMode="auto">
          <a:xfrm>
            <a:off x="6002338" y="1412875"/>
            <a:ext cx="2514600" cy="1295400"/>
            <a:chOff x="1338" y="1888"/>
            <a:chExt cx="1584" cy="816"/>
          </a:xfrm>
        </p:grpSpPr>
        <p:sp>
          <p:nvSpPr>
            <p:cNvPr id="6180" name="Freeform 66"/>
            <p:cNvSpPr>
              <a:spLocks/>
            </p:cNvSpPr>
            <p:nvPr/>
          </p:nvSpPr>
          <p:spPr bwMode="auto">
            <a:xfrm>
              <a:off x="1338" y="1888"/>
              <a:ext cx="1584" cy="624"/>
            </a:xfrm>
            <a:custGeom>
              <a:avLst/>
              <a:gdLst>
                <a:gd name="T0" fmla="*/ 0 w 552"/>
                <a:gd name="T1" fmla="*/ 1996 h 336"/>
                <a:gd name="T2" fmla="*/ 9355 w 552"/>
                <a:gd name="T3" fmla="*/ 0 h 336"/>
                <a:gd name="T4" fmla="*/ 18718 w 552"/>
                <a:gd name="T5" fmla="*/ 1996 h 336"/>
                <a:gd name="T6" fmla="*/ 28070 w 552"/>
                <a:gd name="T7" fmla="*/ 3997 h 336"/>
                <a:gd name="T8" fmla="*/ 37425 w 552"/>
                <a:gd name="T9" fmla="*/ 1996 h 3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2"/>
                <a:gd name="T16" fmla="*/ 0 h 336"/>
                <a:gd name="T17" fmla="*/ 552 w 552"/>
                <a:gd name="T18" fmla="*/ 336 h 3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2" h="336">
                  <a:moveTo>
                    <a:pt x="0" y="168"/>
                  </a:moveTo>
                  <a:cubicBezTo>
                    <a:pt x="27" y="115"/>
                    <a:pt x="92" y="0"/>
                    <a:pt x="138" y="0"/>
                  </a:cubicBezTo>
                  <a:cubicBezTo>
                    <a:pt x="184" y="0"/>
                    <a:pt x="231" y="98"/>
                    <a:pt x="276" y="168"/>
                  </a:cubicBezTo>
                  <a:cubicBezTo>
                    <a:pt x="321" y="238"/>
                    <a:pt x="368" y="336"/>
                    <a:pt x="414" y="336"/>
                  </a:cubicBezTo>
                  <a:cubicBezTo>
                    <a:pt x="460" y="336"/>
                    <a:pt x="529" y="196"/>
                    <a:pt x="552" y="168"/>
                  </a:cubicBezTo>
                </a:path>
              </a:pathLst>
            </a:custGeom>
            <a:noFill/>
            <a:ln w="412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81" name="Line 67"/>
            <p:cNvSpPr>
              <a:spLocks noChangeShapeType="1"/>
            </p:cNvSpPr>
            <p:nvPr/>
          </p:nvSpPr>
          <p:spPr bwMode="auto">
            <a:xfrm>
              <a:off x="1338" y="2198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82" name="Line 68"/>
            <p:cNvSpPr>
              <a:spLocks noChangeShapeType="1"/>
            </p:cNvSpPr>
            <p:nvPr/>
          </p:nvSpPr>
          <p:spPr bwMode="auto">
            <a:xfrm>
              <a:off x="2433" y="2591"/>
              <a:ext cx="46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83" name="Line 69"/>
            <p:cNvSpPr>
              <a:spLocks noChangeShapeType="1"/>
            </p:cNvSpPr>
            <p:nvPr/>
          </p:nvSpPr>
          <p:spPr bwMode="auto">
            <a:xfrm flipH="1">
              <a:off x="1338" y="2582"/>
              <a:ext cx="6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6155" name="Object 70"/>
            <p:cNvGraphicFramePr>
              <a:graphicFrameLocks noChangeAspect="1"/>
            </p:cNvGraphicFramePr>
            <p:nvPr/>
          </p:nvGraphicFramePr>
          <p:xfrm>
            <a:off x="2058" y="2486"/>
            <a:ext cx="292" cy="2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32" name="公式" r:id="rId9" imgW="97920" imgH="127440" progId="Equation.3">
                    <p:embed/>
                  </p:oleObj>
                </mc:Choice>
                <mc:Fallback>
                  <p:oleObj name="公式" r:id="rId9" imgW="97920" imgH="127440" progId="Equation.3">
                    <p:embed/>
                    <p:pic>
                      <p:nvPicPr>
                        <p:cNvPr id="0" name="Object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58" y="2486"/>
                          <a:ext cx="292" cy="2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71"/>
          <p:cNvGrpSpPr>
            <a:grpSpLocks/>
          </p:cNvGrpSpPr>
          <p:nvPr/>
        </p:nvGrpSpPr>
        <p:grpSpPr bwMode="auto">
          <a:xfrm>
            <a:off x="4957763" y="1371600"/>
            <a:ext cx="1066800" cy="1120775"/>
            <a:chOff x="3141" y="864"/>
            <a:chExt cx="672" cy="706"/>
          </a:xfrm>
        </p:grpSpPr>
        <p:graphicFrame>
          <p:nvGraphicFramePr>
            <p:cNvPr id="6153" name="Object 72"/>
            <p:cNvGraphicFramePr>
              <a:graphicFrameLocks noChangeAspect="1"/>
            </p:cNvGraphicFramePr>
            <p:nvPr/>
          </p:nvGraphicFramePr>
          <p:xfrm>
            <a:off x="3258" y="1248"/>
            <a:ext cx="428" cy="3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33" name="公式" r:id="rId11" imgW="236880" imgH="167400" progId="Equation.3">
                    <p:embed/>
                  </p:oleObj>
                </mc:Choice>
                <mc:Fallback>
                  <p:oleObj name="公式" r:id="rId11" imgW="236880" imgH="167400" progId="Equation.3">
                    <p:embed/>
                    <p:pic>
                      <p:nvPicPr>
                        <p:cNvPr id="0" name="Object 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58" y="1248"/>
                          <a:ext cx="428" cy="3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77" name="Line 73"/>
            <p:cNvSpPr>
              <a:spLocks noChangeShapeType="1"/>
            </p:cNvSpPr>
            <p:nvPr/>
          </p:nvSpPr>
          <p:spPr bwMode="auto">
            <a:xfrm>
              <a:off x="3641" y="1392"/>
              <a:ext cx="1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8" name="Line 74"/>
            <p:cNvSpPr>
              <a:spLocks noChangeShapeType="1"/>
            </p:cNvSpPr>
            <p:nvPr/>
          </p:nvSpPr>
          <p:spPr bwMode="auto">
            <a:xfrm flipH="1">
              <a:off x="3141" y="1392"/>
              <a:ext cx="1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9" name="Line 75"/>
            <p:cNvSpPr>
              <a:spLocks noChangeShapeType="1"/>
            </p:cNvSpPr>
            <p:nvPr/>
          </p:nvSpPr>
          <p:spPr bwMode="auto">
            <a:xfrm>
              <a:off x="3189" y="1200"/>
              <a:ext cx="490" cy="0"/>
            </a:xfrm>
            <a:prstGeom prst="line">
              <a:avLst/>
            </a:prstGeom>
            <a:noFill/>
            <a:ln w="41275">
              <a:solidFill>
                <a:srgbClr val="FF3300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6154" name="Object 76"/>
            <p:cNvGraphicFramePr>
              <a:graphicFrameLocks noChangeAspect="1"/>
            </p:cNvGraphicFramePr>
            <p:nvPr/>
          </p:nvGraphicFramePr>
          <p:xfrm>
            <a:off x="3478" y="864"/>
            <a:ext cx="248" cy="3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34" name="公式" r:id="rId13" imgW="130680" imgH="167400" progId="Equation.3">
                    <p:embed/>
                  </p:oleObj>
                </mc:Choice>
                <mc:Fallback>
                  <p:oleObj name="公式" r:id="rId13" imgW="130680" imgH="167400" progId="Equation.3">
                    <p:embed/>
                    <p:pic>
                      <p:nvPicPr>
                        <p:cNvPr id="0" name="Object 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78" y="864"/>
                          <a:ext cx="248" cy="3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Group 77"/>
          <p:cNvGrpSpPr>
            <a:grpSpLocks/>
          </p:cNvGrpSpPr>
          <p:nvPr/>
        </p:nvGrpSpPr>
        <p:grpSpPr bwMode="auto">
          <a:xfrm>
            <a:off x="4486275" y="549275"/>
            <a:ext cx="4119563" cy="2667000"/>
            <a:chOff x="2925" y="2205"/>
            <a:chExt cx="2595" cy="1680"/>
          </a:xfrm>
        </p:grpSpPr>
        <p:sp>
          <p:nvSpPr>
            <p:cNvPr id="6167" name="Line 78"/>
            <p:cNvSpPr>
              <a:spLocks noChangeShapeType="1"/>
            </p:cNvSpPr>
            <p:nvPr/>
          </p:nvSpPr>
          <p:spPr bwMode="auto">
            <a:xfrm>
              <a:off x="3233" y="3069"/>
              <a:ext cx="22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8" name="Freeform 79"/>
            <p:cNvSpPr>
              <a:spLocks/>
            </p:cNvSpPr>
            <p:nvPr/>
          </p:nvSpPr>
          <p:spPr bwMode="auto">
            <a:xfrm>
              <a:off x="3237" y="2733"/>
              <a:ext cx="2256" cy="624"/>
            </a:xfrm>
            <a:custGeom>
              <a:avLst/>
              <a:gdLst>
                <a:gd name="T0" fmla="*/ 0 w 552"/>
                <a:gd name="T1" fmla="*/ 1996 h 336"/>
                <a:gd name="T2" fmla="*/ 38499 w 552"/>
                <a:gd name="T3" fmla="*/ 0 h 336"/>
                <a:gd name="T4" fmla="*/ 77002 w 552"/>
                <a:gd name="T5" fmla="*/ 1996 h 336"/>
                <a:gd name="T6" fmla="*/ 115501 w 552"/>
                <a:gd name="T7" fmla="*/ 3997 h 336"/>
                <a:gd name="T8" fmla="*/ 154005 w 552"/>
                <a:gd name="T9" fmla="*/ 1996 h 3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2"/>
                <a:gd name="T16" fmla="*/ 0 h 336"/>
                <a:gd name="T17" fmla="*/ 552 w 552"/>
                <a:gd name="T18" fmla="*/ 336 h 3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2" h="336">
                  <a:moveTo>
                    <a:pt x="0" y="168"/>
                  </a:moveTo>
                  <a:cubicBezTo>
                    <a:pt x="27" y="115"/>
                    <a:pt x="92" y="0"/>
                    <a:pt x="138" y="0"/>
                  </a:cubicBezTo>
                  <a:cubicBezTo>
                    <a:pt x="184" y="0"/>
                    <a:pt x="231" y="98"/>
                    <a:pt x="276" y="168"/>
                  </a:cubicBezTo>
                  <a:cubicBezTo>
                    <a:pt x="321" y="238"/>
                    <a:pt x="368" y="336"/>
                    <a:pt x="414" y="336"/>
                  </a:cubicBezTo>
                  <a:cubicBezTo>
                    <a:pt x="460" y="336"/>
                    <a:pt x="529" y="196"/>
                    <a:pt x="552" y="168"/>
                  </a:cubicBezTo>
                </a:path>
              </a:pathLst>
            </a:custGeom>
            <a:noFill/>
            <a:ln w="38100">
              <a:solidFill>
                <a:srgbClr val="0000CC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9" name="Line 80"/>
            <p:cNvSpPr>
              <a:spLocks noChangeShapeType="1"/>
            </p:cNvSpPr>
            <p:nvPr/>
          </p:nvSpPr>
          <p:spPr bwMode="auto">
            <a:xfrm>
              <a:off x="5480" y="3069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0" name="Line 81"/>
            <p:cNvSpPr>
              <a:spLocks noChangeShapeType="1"/>
            </p:cNvSpPr>
            <p:nvPr/>
          </p:nvSpPr>
          <p:spPr bwMode="auto">
            <a:xfrm>
              <a:off x="3246" y="3021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1" name="Line 82"/>
            <p:cNvSpPr>
              <a:spLocks noChangeShapeType="1"/>
            </p:cNvSpPr>
            <p:nvPr/>
          </p:nvSpPr>
          <p:spPr bwMode="auto">
            <a:xfrm>
              <a:off x="4568" y="3693"/>
              <a:ext cx="89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2" name="Line 83"/>
            <p:cNvSpPr>
              <a:spLocks noChangeShapeType="1"/>
            </p:cNvSpPr>
            <p:nvPr/>
          </p:nvSpPr>
          <p:spPr bwMode="auto">
            <a:xfrm flipH="1">
              <a:off x="3281" y="3693"/>
              <a:ext cx="85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6150" name="Object 84"/>
            <p:cNvGraphicFramePr>
              <a:graphicFrameLocks noChangeAspect="1"/>
            </p:cNvGraphicFramePr>
            <p:nvPr/>
          </p:nvGraphicFramePr>
          <p:xfrm>
            <a:off x="4232" y="3501"/>
            <a:ext cx="254" cy="3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35" name="公式" r:id="rId15" imgW="130680" imgH="167400" progId="Equation.3">
                    <p:embed/>
                  </p:oleObj>
                </mc:Choice>
                <mc:Fallback>
                  <p:oleObj name="公式" r:id="rId15" imgW="130680" imgH="167400" progId="Equation.3">
                    <p:embed/>
                    <p:pic>
                      <p:nvPicPr>
                        <p:cNvPr id="0" name="Object 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32" y="3501"/>
                          <a:ext cx="254" cy="3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73" name="Line 85"/>
            <p:cNvSpPr>
              <a:spLocks noChangeShapeType="1"/>
            </p:cNvSpPr>
            <p:nvPr/>
          </p:nvSpPr>
          <p:spPr bwMode="auto">
            <a:xfrm>
              <a:off x="3250" y="2205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4" name="Line 86"/>
            <p:cNvSpPr>
              <a:spLocks noChangeShapeType="1"/>
            </p:cNvSpPr>
            <p:nvPr/>
          </p:nvSpPr>
          <p:spPr bwMode="auto">
            <a:xfrm>
              <a:off x="5480" y="2349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" name="Line 87"/>
            <p:cNvSpPr>
              <a:spLocks noChangeShapeType="1"/>
            </p:cNvSpPr>
            <p:nvPr/>
          </p:nvSpPr>
          <p:spPr bwMode="auto">
            <a:xfrm>
              <a:off x="4568" y="2637"/>
              <a:ext cx="89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6" name="Line 88"/>
            <p:cNvSpPr>
              <a:spLocks noChangeShapeType="1"/>
            </p:cNvSpPr>
            <p:nvPr/>
          </p:nvSpPr>
          <p:spPr bwMode="auto">
            <a:xfrm flipH="1">
              <a:off x="3224" y="2637"/>
              <a:ext cx="85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6151" name="Object 89"/>
            <p:cNvGraphicFramePr>
              <a:graphicFrameLocks noChangeAspect="1"/>
            </p:cNvGraphicFramePr>
            <p:nvPr/>
          </p:nvGraphicFramePr>
          <p:xfrm>
            <a:off x="4118" y="2445"/>
            <a:ext cx="384" cy="3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36" name="公式" r:id="rId17" imgW="204120" imgH="167400" progId="Equation.3">
                    <p:embed/>
                  </p:oleObj>
                </mc:Choice>
                <mc:Fallback>
                  <p:oleObj name="公式" r:id="rId17" imgW="204120" imgH="167400" progId="Equation.3">
                    <p:embed/>
                    <p:pic>
                      <p:nvPicPr>
                        <p:cNvPr id="0" name="Object 8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18" y="2445"/>
                          <a:ext cx="384" cy="3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52" name="Object 90"/>
            <p:cNvGraphicFramePr>
              <a:graphicFrameLocks noChangeAspect="1"/>
            </p:cNvGraphicFramePr>
            <p:nvPr/>
          </p:nvGraphicFramePr>
          <p:xfrm>
            <a:off x="2925" y="2877"/>
            <a:ext cx="315" cy="2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37" name="公式" r:id="rId19" imgW="106200" imgH="127440" progId="Equation.3">
                    <p:embed/>
                  </p:oleObj>
                </mc:Choice>
                <mc:Fallback>
                  <p:oleObj name="公式" r:id="rId19" imgW="106200" imgH="127440" progId="Equation.3">
                    <p:embed/>
                    <p:pic>
                      <p:nvPicPr>
                        <p:cNvPr id="0" name="Object 9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5" y="2877"/>
                          <a:ext cx="315" cy="2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166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声波的多普勒效应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7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4B5CEB63-C058-4333-A0E3-6904A441ACFB}" type="slidenum">
              <a:rPr lang="en-US" altLang="zh-CN"/>
              <a:pPr algn="ctr"/>
              <a:t>13</a:t>
            </a:fld>
            <a:endParaRPr lang="en-US" altLang="zh-CN"/>
          </a:p>
        </p:txBody>
      </p:sp>
      <p:sp>
        <p:nvSpPr>
          <p:cNvPr id="6159" name="Text Box 32"/>
          <p:cNvSpPr txBox="1">
            <a:spLocks noChangeArrowheads="1"/>
          </p:cNvSpPr>
          <p:nvPr/>
        </p:nvSpPr>
        <p:spPr bwMode="auto">
          <a:xfrm>
            <a:off x="1357290" y="500042"/>
            <a:ext cx="2698175" cy="1277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波源运动，在媒</a:t>
            </a:r>
          </a:p>
          <a:p>
            <a:pPr eaLnBrk="1" hangingPunct="1"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质中的波长：</a:t>
            </a:r>
          </a:p>
        </p:txBody>
      </p:sp>
      <p:graphicFrame>
        <p:nvGraphicFramePr>
          <p:cNvPr id="6147" name="Object 35"/>
          <p:cNvGraphicFramePr>
            <a:graphicFrameLocks noChangeAspect="1"/>
          </p:cNvGraphicFramePr>
          <p:nvPr/>
        </p:nvGraphicFramePr>
        <p:xfrm>
          <a:off x="1428728" y="1857365"/>
          <a:ext cx="1878012" cy="1000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48" name="公式" r:id="rId3" imgW="660240" imgH="431640" progId="Equation.3">
                  <p:embed/>
                </p:oleObj>
              </mc:Choice>
              <mc:Fallback>
                <p:oleObj name="公式" r:id="rId3" imgW="660240" imgH="43164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8" y="1857365"/>
                        <a:ext cx="1878012" cy="10001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0" name="Text Box 36"/>
          <p:cNvSpPr txBox="1">
            <a:spLocks noChangeArrowheads="1"/>
          </p:cNvSpPr>
          <p:nvPr/>
        </p:nvSpPr>
        <p:spPr bwMode="auto">
          <a:xfrm>
            <a:off x="714348" y="3000372"/>
            <a:ext cx="30543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此时波的频率为：</a:t>
            </a:r>
          </a:p>
        </p:txBody>
      </p:sp>
      <p:graphicFrame>
        <p:nvGraphicFramePr>
          <p:cNvPr id="6148" name="Object 37"/>
          <p:cNvGraphicFramePr>
            <a:graphicFrameLocks noChangeAspect="1"/>
          </p:cNvGraphicFramePr>
          <p:nvPr/>
        </p:nvGraphicFramePr>
        <p:xfrm>
          <a:off x="3643306" y="3286124"/>
          <a:ext cx="2795588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49" name="公式" r:id="rId5" imgW="923040" imgH="350640" progId="Equation.3">
                  <p:embed/>
                </p:oleObj>
              </mc:Choice>
              <mc:Fallback>
                <p:oleObj name="公式" r:id="rId5" imgW="923040" imgH="35064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3306" y="3286124"/>
                        <a:ext cx="2795588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1" name="Text Box 38"/>
          <p:cNvSpPr txBox="1">
            <a:spLocks noChangeArrowheads="1"/>
          </p:cNvSpPr>
          <p:nvPr/>
        </p:nvSpPr>
        <p:spPr bwMode="auto">
          <a:xfrm>
            <a:off x="642910" y="4214818"/>
            <a:ext cx="3416320" cy="192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由于观察者静止，</a:t>
            </a:r>
          </a:p>
          <a:p>
            <a:pPr eaLnBrk="1" hangingPunct="1"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所以他接收到的</a:t>
            </a:r>
          </a:p>
          <a:p>
            <a:pPr eaLnBrk="1" hangingPunct="1"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频率就是波的频率：</a:t>
            </a:r>
          </a:p>
        </p:txBody>
      </p:sp>
      <p:graphicFrame>
        <p:nvGraphicFramePr>
          <p:cNvPr id="6149" name="Object 39"/>
          <p:cNvGraphicFramePr>
            <a:graphicFrameLocks noChangeAspect="1"/>
          </p:cNvGraphicFramePr>
          <p:nvPr/>
        </p:nvGraphicFramePr>
        <p:xfrm>
          <a:off x="3929058" y="4643446"/>
          <a:ext cx="2671763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50" name="公式" r:id="rId7" imgW="735120" imgH="350640" progId="Equation.3">
                  <p:embed/>
                </p:oleObj>
              </mc:Choice>
              <mc:Fallback>
                <p:oleObj name="公式" r:id="rId7" imgW="735120" imgH="35064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4643446"/>
                        <a:ext cx="2671763" cy="109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CC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2" name="Text Box 40"/>
          <p:cNvSpPr txBox="1">
            <a:spLocks noChangeArrowheads="1"/>
          </p:cNvSpPr>
          <p:nvPr/>
        </p:nvSpPr>
        <p:spPr bwMode="auto">
          <a:xfrm>
            <a:off x="7072330" y="4929198"/>
            <a:ext cx="16192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频率升高</a:t>
            </a:r>
          </a:p>
        </p:txBody>
      </p:sp>
      <p:grpSp>
        <p:nvGrpSpPr>
          <p:cNvPr id="3" name="Group 65"/>
          <p:cNvGrpSpPr>
            <a:grpSpLocks/>
          </p:cNvGrpSpPr>
          <p:nvPr/>
        </p:nvGrpSpPr>
        <p:grpSpPr bwMode="auto">
          <a:xfrm>
            <a:off x="6002338" y="1412875"/>
            <a:ext cx="2514600" cy="1295400"/>
            <a:chOff x="1338" y="1888"/>
            <a:chExt cx="1584" cy="816"/>
          </a:xfrm>
        </p:grpSpPr>
        <p:sp>
          <p:nvSpPr>
            <p:cNvPr id="6180" name="Freeform 66"/>
            <p:cNvSpPr>
              <a:spLocks/>
            </p:cNvSpPr>
            <p:nvPr/>
          </p:nvSpPr>
          <p:spPr bwMode="auto">
            <a:xfrm>
              <a:off x="1338" y="1888"/>
              <a:ext cx="1584" cy="624"/>
            </a:xfrm>
            <a:custGeom>
              <a:avLst/>
              <a:gdLst>
                <a:gd name="T0" fmla="*/ 0 w 552"/>
                <a:gd name="T1" fmla="*/ 1996 h 336"/>
                <a:gd name="T2" fmla="*/ 9355 w 552"/>
                <a:gd name="T3" fmla="*/ 0 h 336"/>
                <a:gd name="T4" fmla="*/ 18718 w 552"/>
                <a:gd name="T5" fmla="*/ 1996 h 336"/>
                <a:gd name="T6" fmla="*/ 28070 w 552"/>
                <a:gd name="T7" fmla="*/ 3997 h 336"/>
                <a:gd name="T8" fmla="*/ 37425 w 552"/>
                <a:gd name="T9" fmla="*/ 1996 h 3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2"/>
                <a:gd name="T16" fmla="*/ 0 h 336"/>
                <a:gd name="T17" fmla="*/ 552 w 552"/>
                <a:gd name="T18" fmla="*/ 336 h 3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2" h="336">
                  <a:moveTo>
                    <a:pt x="0" y="168"/>
                  </a:moveTo>
                  <a:cubicBezTo>
                    <a:pt x="27" y="115"/>
                    <a:pt x="92" y="0"/>
                    <a:pt x="138" y="0"/>
                  </a:cubicBezTo>
                  <a:cubicBezTo>
                    <a:pt x="184" y="0"/>
                    <a:pt x="231" y="98"/>
                    <a:pt x="276" y="168"/>
                  </a:cubicBezTo>
                  <a:cubicBezTo>
                    <a:pt x="321" y="238"/>
                    <a:pt x="368" y="336"/>
                    <a:pt x="414" y="336"/>
                  </a:cubicBezTo>
                  <a:cubicBezTo>
                    <a:pt x="460" y="336"/>
                    <a:pt x="529" y="196"/>
                    <a:pt x="552" y="168"/>
                  </a:cubicBezTo>
                </a:path>
              </a:pathLst>
            </a:custGeom>
            <a:noFill/>
            <a:ln w="412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81" name="Line 67"/>
            <p:cNvSpPr>
              <a:spLocks noChangeShapeType="1"/>
            </p:cNvSpPr>
            <p:nvPr/>
          </p:nvSpPr>
          <p:spPr bwMode="auto">
            <a:xfrm>
              <a:off x="1338" y="2198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82" name="Line 68"/>
            <p:cNvSpPr>
              <a:spLocks noChangeShapeType="1"/>
            </p:cNvSpPr>
            <p:nvPr/>
          </p:nvSpPr>
          <p:spPr bwMode="auto">
            <a:xfrm>
              <a:off x="2433" y="2591"/>
              <a:ext cx="46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83" name="Line 69"/>
            <p:cNvSpPr>
              <a:spLocks noChangeShapeType="1"/>
            </p:cNvSpPr>
            <p:nvPr/>
          </p:nvSpPr>
          <p:spPr bwMode="auto">
            <a:xfrm flipH="1">
              <a:off x="1338" y="2582"/>
              <a:ext cx="6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6155" name="Object 70"/>
            <p:cNvGraphicFramePr>
              <a:graphicFrameLocks noChangeAspect="1"/>
            </p:cNvGraphicFramePr>
            <p:nvPr/>
          </p:nvGraphicFramePr>
          <p:xfrm>
            <a:off x="2058" y="2486"/>
            <a:ext cx="292" cy="2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551" name="公式" r:id="rId9" imgW="97920" imgH="127440" progId="Equation.3">
                    <p:embed/>
                  </p:oleObj>
                </mc:Choice>
                <mc:Fallback>
                  <p:oleObj name="公式" r:id="rId9" imgW="97920" imgH="127440" progId="Equation.3">
                    <p:embed/>
                    <p:pic>
                      <p:nvPicPr>
                        <p:cNvPr id="0" name="Object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58" y="2486"/>
                          <a:ext cx="292" cy="2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71"/>
          <p:cNvGrpSpPr>
            <a:grpSpLocks/>
          </p:cNvGrpSpPr>
          <p:nvPr/>
        </p:nvGrpSpPr>
        <p:grpSpPr bwMode="auto">
          <a:xfrm>
            <a:off x="4957763" y="1371600"/>
            <a:ext cx="1066800" cy="1120775"/>
            <a:chOff x="3141" y="864"/>
            <a:chExt cx="672" cy="706"/>
          </a:xfrm>
        </p:grpSpPr>
        <p:graphicFrame>
          <p:nvGraphicFramePr>
            <p:cNvPr id="6153" name="Object 72"/>
            <p:cNvGraphicFramePr>
              <a:graphicFrameLocks noChangeAspect="1"/>
            </p:cNvGraphicFramePr>
            <p:nvPr/>
          </p:nvGraphicFramePr>
          <p:xfrm>
            <a:off x="3258" y="1248"/>
            <a:ext cx="428" cy="3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552" name="公式" r:id="rId11" imgW="236880" imgH="167400" progId="Equation.3">
                    <p:embed/>
                  </p:oleObj>
                </mc:Choice>
                <mc:Fallback>
                  <p:oleObj name="公式" r:id="rId11" imgW="236880" imgH="167400" progId="Equation.3">
                    <p:embed/>
                    <p:pic>
                      <p:nvPicPr>
                        <p:cNvPr id="0" name="Object 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58" y="1248"/>
                          <a:ext cx="428" cy="3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77" name="Line 73"/>
            <p:cNvSpPr>
              <a:spLocks noChangeShapeType="1"/>
            </p:cNvSpPr>
            <p:nvPr/>
          </p:nvSpPr>
          <p:spPr bwMode="auto">
            <a:xfrm>
              <a:off x="3641" y="1392"/>
              <a:ext cx="1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8" name="Line 74"/>
            <p:cNvSpPr>
              <a:spLocks noChangeShapeType="1"/>
            </p:cNvSpPr>
            <p:nvPr/>
          </p:nvSpPr>
          <p:spPr bwMode="auto">
            <a:xfrm flipH="1">
              <a:off x="3141" y="1392"/>
              <a:ext cx="1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9" name="Line 75"/>
            <p:cNvSpPr>
              <a:spLocks noChangeShapeType="1"/>
            </p:cNvSpPr>
            <p:nvPr/>
          </p:nvSpPr>
          <p:spPr bwMode="auto">
            <a:xfrm>
              <a:off x="3189" y="1200"/>
              <a:ext cx="490" cy="0"/>
            </a:xfrm>
            <a:prstGeom prst="line">
              <a:avLst/>
            </a:prstGeom>
            <a:noFill/>
            <a:ln w="41275">
              <a:solidFill>
                <a:srgbClr val="FF3300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6154" name="Object 76"/>
            <p:cNvGraphicFramePr>
              <a:graphicFrameLocks noChangeAspect="1"/>
            </p:cNvGraphicFramePr>
            <p:nvPr/>
          </p:nvGraphicFramePr>
          <p:xfrm>
            <a:off x="3478" y="864"/>
            <a:ext cx="248" cy="3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553" name="公式" r:id="rId13" imgW="130680" imgH="167400" progId="Equation.3">
                    <p:embed/>
                  </p:oleObj>
                </mc:Choice>
                <mc:Fallback>
                  <p:oleObj name="公式" r:id="rId13" imgW="130680" imgH="167400" progId="Equation.3">
                    <p:embed/>
                    <p:pic>
                      <p:nvPicPr>
                        <p:cNvPr id="0" name="Object 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78" y="864"/>
                          <a:ext cx="248" cy="3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Group 77"/>
          <p:cNvGrpSpPr>
            <a:grpSpLocks/>
          </p:cNvGrpSpPr>
          <p:nvPr/>
        </p:nvGrpSpPr>
        <p:grpSpPr bwMode="auto">
          <a:xfrm>
            <a:off x="4486275" y="549275"/>
            <a:ext cx="4119563" cy="2667000"/>
            <a:chOff x="2925" y="2205"/>
            <a:chExt cx="2595" cy="1680"/>
          </a:xfrm>
        </p:grpSpPr>
        <p:sp>
          <p:nvSpPr>
            <p:cNvPr id="6167" name="Line 78"/>
            <p:cNvSpPr>
              <a:spLocks noChangeShapeType="1"/>
            </p:cNvSpPr>
            <p:nvPr/>
          </p:nvSpPr>
          <p:spPr bwMode="auto">
            <a:xfrm>
              <a:off x="3233" y="3069"/>
              <a:ext cx="22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8" name="Freeform 79"/>
            <p:cNvSpPr>
              <a:spLocks/>
            </p:cNvSpPr>
            <p:nvPr/>
          </p:nvSpPr>
          <p:spPr bwMode="auto">
            <a:xfrm>
              <a:off x="3237" y="2733"/>
              <a:ext cx="2256" cy="624"/>
            </a:xfrm>
            <a:custGeom>
              <a:avLst/>
              <a:gdLst>
                <a:gd name="T0" fmla="*/ 0 w 552"/>
                <a:gd name="T1" fmla="*/ 1996 h 336"/>
                <a:gd name="T2" fmla="*/ 38499 w 552"/>
                <a:gd name="T3" fmla="*/ 0 h 336"/>
                <a:gd name="T4" fmla="*/ 77002 w 552"/>
                <a:gd name="T5" fmla="*/ 1996 h 336"/>
                <a:gd name="T6" fmla="*/ 115501 w 552"/>
                <a:gd name="T7" fmla="*/ 3997 h 336"/>
                <a:gd name="T8" fmla="*/ 154005 w 552"/>
                <a:gd name="T9" fmla="*/ 1996 h 3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2"/>
                <a:gd name="T16" fmla="*/ 0 h 336"/>
                <a:gd name="T17" fmla="*/ 552 w 552"/>
                <a:gd name="T18" fmla="*/ 336 h 3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2" h="336">
                  <a:moveTo>
                    <a:pt x="0" y="168"/>
                  </a:moveTo>
                  <a:cubicBezTo>
                    <a:pt x="27" y="115"/>
                    <a:pt x="92" y="0"/>
                    <a:pt x="138" y="0"/>
                  </a:cubicBezTo>
                  <a:cubicBezTo>
                    <a:pt x="184" y="0"/>
                    <a:pt x="231" y="98"/>
                    <a:pt x="276" y="168"/>
                  </a:cubicBezTo>
                  <a:cubicBezTo>
                    <a:pt x="321" y="238"/>
                    <a:pt x="368" y="336"/>
                    <a:pt x="414" y="336"/>
                  </a:cubicBezTo>
                  <a:cubicBezTo>
                    <a:pt x="460" y="336"/>
                    <a:pt x="529" y="196"/>
                    <a:pt x="552" y="168"/>
                  </a:cubicBezTo>
                </a:path>
              </a:pathLst>
            </a:custGeom>
            <a:noFill/>
            <a:ln w="38100">
              <a:solidFill>
                <a:srgbClr val="0000CC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9" name="Line 80"/>
            <p:cNvSpPr>
              <a:spLocks noChangeShapeType="1"/>
            </p:cNvSpPr>
            <p:nvPr/>
          </p:nvSpPr>
          <p:spPr bwMode="auto">
            <a:xfrm>
              <a:off x="5480" y="3069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0" name="Line 81"/>
            <p:cNvSpPr>
              <a:spLocks noChangeShapeType="1"/>
            </p:cNvSpPr>
            <p:nvPr/>
          </p:nvSpPr>
          <p:spPr bwMode="auto">
            <a:xfrm>
              <a:off x="3246" y="3021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1" name="Line 82"/>
            <p:cNvSpPr>
              <a:spLocks noChangeShapeType="1"/>
            </p:cNvSpPr>
            <p:nvPr/>
          </p:nvSpPr>
          <p:spPr bwMode="auto">
            <a:xfrm>
              <a:off x="4568" y="3693"/>
              <a:ext cx="89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2" name="Line 83"/>
            <p:cNvSpPr>
              <a:spLocks noChangeShapeType="1"/>
            </p:cNvSpPr>
            <p:nvPr/>
          </p:nvSpPr>
          <p:spPr bwMode="auto">
            <a:xfrm flipH="1">
              <a:off x="3281" y="3693"/>
              <a:ext cx="85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6150" name="Object 84"/>
            <p:cNvGraphicFramePr>
              <a:graphicFrameLocks noChangeAspect="1"/>
            </p:cNvGraphicFramePr>
            <p:nvPr/>
          </p:nvGraphicFramePr>
          <p:xfrm>
            <a:off x="4232" y="3501"/>
            <a:ext cx="254" cy="3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554" name="公式" r:id="rId15" imgW="130680" imgH="167400" progId="Equation.3">
                    <p:embed/>
                  </p:oleObj>
                </mc:Choice>
                <mc:Fallback>
                  <p:oleObj name="公式" r:id="rId15" imgW="130680" imgH="167400" progId="Equation.3">
                    <p:embed/>
                    <p:pic>
                      <p:nvPicPr>
                        <p:cNvPr id="0" name="Object 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32" y="3501"/>
                          <a:ext cx="254" cy="3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73" name="Line 85"/>
            <p:cNvSpPr>
              <a:spLocks noChangeShapeType="1"/>
            </p:cNvSpPr>
            <p:nvPr/>
          </p:nvSpPr>
          <p:spPr bwMode="auto">
            <a:xfrm>
              <a:off x="3250" y="2205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4" name="Line 86"/>
            <p:cNvSpPr>
              <a:spLocks noChangeShapeType="1"/>
            </p:cNvSpPr>
            <p:nvPr/>
          </p:nvSpPr>
          <p:spPr bwMode="auto">
            <a:xfrm>
              <a:off x="5480" y="2349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" name="Line 87"/>
            <p:cNvSpPr>
              <a:spLocks noChangeShapeType="1"/>
            </p:cNvSpPr>
            <p:nvPr/>
          </p:nvSpPr>
          <p:spPr bwMode="auto">
            <a:xfrm>
              <a:off x="4568" y="2637"/>
              <a:ext cx="89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6" name="Line 88"/>
            <p:cNvSpPr>
              <a:spLocks noChangeShapeType="1"/>
            </p:cNvSpPr>
            <p:nvPr/>
          </p:nvSpPr>
          <p:spPr bwMode="auto">
            <a:xfrm flipH="1">
              <a:off x="3224" y="2637"/>
              <a:ext cx="85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6151" name="Object 89"/>
            <p:cNvGraphicFramePr>
              <a:graphicFrameLocks noChangeAspect="1"/>
            </p:cNvGraphicFramePr>
            <p:nvPr/>
          </p:nvGraphicFramePr>
          <p:xfrm>
            <a:off x="4118" y="2445"/>
            <a:ext cx="384" cy="3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555" name="公式" r:id="rId17" imgW="204120" imgH="167400" progId="Equation.3">
                    <p:embed/>
                  </p:oleObj>
                </mc:Choice>
                <mc:Fallback>
                  <p:oleObj name="公式" r:id="rId17" imgW="204120" imgH="167400" progId="Equation.3">
                    <p:embed/>
                    <p:pic>
                      <p:nvPicPr>
                        <p:cNvPr id="0" name="Object 8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18" y="2445"/>
                          <a:ext cx="384" cy="3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52" name="Object 90"/>
            <p:cNvGraphicFramePr>
              <a:graphicFrameLocks noChangeAspect="1"/>
            </p:cNvGraphicFramePr>
            <p:nvPr/>
          </p:nvGraphicFramePr>
          <p:xfrm>
            <a:off x="2925" y="2877"/>
            <a:ext cx="315" cy="2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556" name="公式" r:id="rId19" imgW="106200" imgH="127440" progId="Equation.3">
                    <p:embed/>
                  </p:oleObj>
                </mc:Choice>
                <mc:Fallback>
                  <p:oleObj name="公式" r:id="rId19" imgW="106200" imgH="127440" progId="Equation.3">
                    <p:embed/>
                    <p:pic>
                      <p:nvPicPr>
                        <p:cNvPr id="0" name="Object 9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5" y="2877"/>
                          <a:ext cx="315" cy="2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166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声波的多普勒效应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8537BBEC-F943-4A2E-A92A-E1F7487F625E}" type="slidenum">
              <a:rPr lang="en-US" altLang="zh-CN"/>
              <a:pPr algn="ctr"/>
              <a:t>14</a:t>
            </a:fld>
            <a:endParaRPr lang="en-US" altLang="zh-CN"/>
          </a:p>
        </p:txBody>
      </p:sp>
      <p:grpSp>
        <p:nvGrpSpPr>
          <p:cNvPr id="7175" name="Group 18"/>
          <p:cNvGrpSpPr>
            <a:grpSpLocks/>
          </p:cNvGrpSpPr>
          <p:nvPr/>
        </p:nvGrpSpPr>
        <p:grpSpPr bwMode="auto">
          <a:xfrm>
            <a:off x="1362075" y="1944677"/>
            <a:ext cx="6108701" cy="1384301"/>
            <a:chOff x="858" y="250"/>
            <a:chExt cx="3848" cy="872"/>
          </a:xfrm>
        </p:grpSpPr>
        <p:sp>
          <p:nvSpPr>
            <p:cNvPr id="7181" name="Text Box 3"/>
            <p:cNvSpPr txBox="1">
              <a:spLocks noChangeArrowheads="1"/>
            </p:cNvSpPr>
            <p:nvPr/>
          </p:nvSpPr>
          <p:spPr bwMode="auto">
            <a:xfrm>
              <a:off x="858" y="250"/>
              <a:ext cx="3848" cy="8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当波源以速度    </a:t>
              </a:r>
              <a:r>
                <a:rPr kumimoji="1" lang="zh-CN" altLang="en-US" sz="2800" dirty="0" smtClean="0">
                  <a:latin typeface="方正姚体" pitchFamily="2" charset="-122"/>
                  <a:ea typeface="方正姚体" pitchFamily="2" charset="-122"/>
                </a:rPr>
                <a:t>  远离</a:t>
              </a: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观察者运动时，</a:t>
              </a:r>
            </a:p>
            <a:p>
              <a:pPr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可得观察者接收到的频率：</a:t>
              </a:r>
            </a:p>
          </p:txBody>
        </p:sp>
        <p:graphicFrame>
          <p:nvGraphicFramePr>
            <p:cNvPr id="7173" name="Object 4"/>
            <p:cNvGraphicFramePr>
              <a:graphicFrameLocks noChangeAspect="1"/>
            </p:cNvGraphicFramePr>
            <p:nvPr/>
          </p:nvGraphicFramePr>
          <p:xfrm>
            <a:off x="2306" y="306"/>
            <a:ext cx="259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0" name="公式" r:id="rId3" imgW="130680" imgH="167400" progId="Equation.3">
                    <p:embed/>
                  </p:oleObj>
                </mc:Choice>
                <mc:Fallback>
                  <p:oleObj name="公式" r:id="rId3" imgW="130680" imgH="16740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6" y="306"/>
                          <a:ext cx="259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170" name="Object 5"/>
          <p:cNvGraphicFramePr>
            <a:graphicFrameLocks noChangeAspect="1"/>
          </p:cNvGraphicFramePr>
          <p:nvPr/>
        </p:nvGraphicFramePr>
        <p:xfrm>
          <a:off x="1785918" y="3530609"/>
          <a:ext cx="2589213" cy="1255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1" name="公式" r:id="rId5" imgW="735120" imgH="334800" progId="Equation.3">
                  <p:embed/>
                </p:oleObj>
              </mc:Choice>
              <mc:Fallback>
                <p:oleObj name="公式" r:id="rId5" imgW="735120" imgH="334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18" y="3530609"/>
                        <a:ext cx="2589213" cy="12557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Text Box 6"/>
          <p:cNvSpPr txBox="1">
            <a:spLocks noChangeArrowheads="1"/>
          </p:cNvSpPr>
          <p:nvPr/>
        </p:nvSpPr>
        <p:spPr bwMode="auto">
          <a:xfrm>
            <a:off x="5343525" y="3768733"/>
            <a:ext cx="1676400" cy="630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频率降低</a:t>
            </a:r>
          </a:p>
        </p:txBody>
      </p:sp>
      <p:sp>
        <p:nvSpPr>
          <p:cNvPr id="7180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声波的多普勒效应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8537BBEC-F943-4A2E-A92A-E1F7487F625E}" type="slidenum">
              <a:rPr lang="en-US" altLang="zh-CN"/>
              <a:pPr algn="ctr"/>
              <a:t>15</a:t>
            </a:fld>
            <a:endParaRPr lang="en-US" altLang="zh-CN"/>
          </a:p>
        </p:txBody>
      </p:sp>
      <p:sp>
        <p:nvSpPr>
          <p:cNvPr id="7177" name="Text Box 10"/>
          <p:cNvSpPr txBox="1">
            <a:spLocks noChangeArrowheads="1"/>
          </p:cNvSpPr>
          <p:nvPr/>
        </p:nvSpPr>
        <p:spPr bwMode="auto">
          <a:xfrm>
            <a:off x="1214414" y="928670"/>
            <a:ext cx="67681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800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  <a:sym typeface="Symbol" pitchFamily="18" charset="2"/>
              </a:rPr>
              <a:t>四、 </a:t>
            </a:r>
            <a:r>
              <a:rPr kumimoji="1" lang="zh-CN" altLang="en-US" sz="2800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相对于媒质，波源和观察者同时运动</a:t>
            </a:r>
          </a:p>
        </p:txBody>
      </p:sp>
      <p:sp>
        <p:nvSpPr>
          <p:cNvPr id="7178" name="Text Box 11"/>
          <p:cNvSpPr txBox="1">
            <a:spLocks noChangeArrowheads="1"/>
          </p:cNvSpPr>
          <p:nvPr/>
        </p:nvSpPr>
        <p:spPr bwMode="auto">
          <a:xfrm>
            <a:off x="1214414" y="1857364"/>
            <a:ext cx="5929828" cy="1277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综上所述，可得当波源和观察者相向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运动时，观察者接收到的频率为：</a:t>
            </a:r>
          </a:p>
        </p:txBody>
      </p:sp>
      <p:graphicFrame>
        <p:nvGraphicFramePr>
          <p:cNvPr id="7171" name="Object 12"/>
          <p:cNvGraphicFramePr>
            <a:graphicFrameLocks noChangeAspect="1"/>
          </p:cNvGraphicFramePr>
          <p:nvPr/>
        </p:nvGraphicFramePr>
        <p:xfrm>
          <a:off x="5889650" y="3044830"/>
          <a:ext cx="2182812" cy="102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9" name="公式" r:id="rId3" imgW="759960" imgH="334800" progId="Equation.3">
                  <p:embed/>
                </p:oleObj>
              </mc:Choice>
              <mc:Fallback>
                <p:oleObj name="公式" r:id="rId3" imgW="759960" imgH="3348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9650" y="3044830"/>
                        <a:ext cx="2182812" cy="1027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9" name="Text Box 13"/>
          <p:cNvSpPr txBox="1">
            <a:spLocks noChangeArrowheads="1"/>
          </p:cNvSpPr>
          <p:nvPr/>
        </p:nvSpPr>
        <p:spPr bwMode="auto">
          <a:xfrm>
            <a:off x="1219588" y="3857628"/>
            <a:ext cx="4852610" cy="1277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当波源和观察者彼此离开时，</a:t>
            </a:r>
          </a:p>
          <a:p>
            <a:pPr eaLnBrk="1" hangingPunct="1"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观察者接收到的频率为：</a:t>
            </a:r>
          </a:p>
        </p:txBody>
      </p:sp>
      <p:graphicFrame>
        <p:nvGraphicFramePr>
          <p:cNvPr id="7172" name="Object 14"/>
          <p:cNvGraphicFramePr>
            <a:graphicFrameLocks noChangeAspect="1"/>
          </p:cNvGraphicFramePr>
          <p:nvPr/>
        </p:nvGraphicFramePr>
        <p:xfrm>
          <a:off x="5857884" y="4643446"/>
          <a:ext cx="2263758" cy="10636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10" name="公式" r:id="rId5" imgW="759960" imgH="334800" progId="Equation.3">
                  <p:embed/>
                </p:oleObj>
              </mc:Choice>
              <mc:Fallback>
                <p:oleObj name="公式" r:id="rId5" imgW="759960" imgH="3348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4" y="4643446"/>
                        <a:ext cx="2263758" cy="10636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0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声波的多普勒效应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20638" y="639445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062B22F7-F44F-4140-AB72-7A5ED940E746}" type="slidenum">
              <a:rPr lang="en-US" altLang="zh-CN"/>
              <a:pPr algn="ctr"/>
              <a:t>16</a:t>
            </a:fld>
            <a:endParaRPr lang="en-US" altLang="zh-CN"/>
          </a:p>
        </p:txBody>
      </p:sp>
      <p:sp>
        <p:nvSpPr>
          <p:cNvPr id="8199" name="Text Box 17"/>
          <p:cNvSpPr txBox="1">
            <a:spLocks noChangeArrowheads="1"/>
          </p:cNvSpPr>
          <p:nvPr/>
        </p:nvSpPr>
        <p:spPr bwMode="auto">
          <a:xfrm>
            <a:off x="1000100" y="2285992"/>
            <a:ext cx="7361237" cy="321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利用声波的多普勒效应可以测定流体的流速、振动体的振动和潜艇的速度，还可以用来报警和监测车速；在医学上，利用超声波的多勒效应对心脏跳动情况进行诊断，如做超声心动、多普勒血流仪等。</a:t>
            </a:r>
          </a:p>
        </p:txBody>
      </p:sp>
      <p:sp>
        <p:nvSpPr>
          <p:cNvPr id="8200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声波的多普勒效应</a:t>
            </a:r>
            <a:endParaRPr lang="en-US" altLang="zh-CN" smtClean="0"/>
          </a:p>
        </p:txBody>
      </p:sp>
      <p:pic>
        <p:nvPicPr>
          <p:cNvPr id="2" name="Picture 4" descr="http://cnpic.crntt.com/upload/200604/2/1001191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285728"/>
            <a:ext cx="1738789" cy="1440985"/>
          </a:xfrm>
          <a:prstGeom prst="rect">
            <a:avLst/>
          </a:prstGeom>
          <a:noFill/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2890" y="285728"/>
            <a:ext cx="1637383" cy="142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9" descr="http://amuseum.cdstm.cn/AMuseum/atmosphere/main/img5/k5112_0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66" y="285728"/>
            <a:ext cx="2036781" cy="1486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946275" y="2285992"/>
            <a:ext cx="6300788" cy="3970338"/>
            <a:chOff x="1226" y="2504"/>
            <a:chExt cx="3969" cy="2501"/>
          </a:xfrm>
        </p:grpSpPr>
        <p:sp>
          <p:nvSpPr>
            <p:cNvPr id="8201" name="Text Box 3"/>
            <p:cNvSpPr txBox="1">
              <a:spLocks noChangeArrowheads="1"/>
            </p:cNvSpPr>
            <p:nvPr/>
          </p:nvSpPr>
          <p:spPr bwMode="auto">
            <a:xfrm>
              <a:off x="1226" y="2504"/>
              <a:ext cx="3969" cy="2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对于弹性波，不存在</a:t>
              </a:r>
              <a:r>
                <a:rPr kumimoji="1" lang="zh-CN" altLang="en-US" sz="2800" dirty="0">
                  <a:solidFill>
                    <a:srgbClr val="0000CC"/>
                  </a:solidFill>
                  <a:latin typeface="方正姚体" pitchFamily="2" charset="-122"/>
                  <a:ea typeface="方正姚体" pitchFamily="2" charset="-122"/>
                </a:rPr>
                <a:t>横向多普勒效应</a:t>
              </a: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。</a:t>
              </a:r>
            </a:p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因此，如果波源和观察者的运动不是</a:t>
              </a:r>
            </a:p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沿它们连线方向（纵向），则以上公</a:t>
              </a:r>
            </a:p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式中            应理解为波源和观察者在</a:t>
              </a:r>
            </a:p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它们连线方向上的速度分量（即纵向</a:t>
              </a:r>
            </a:p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分量）。</a:t>
              </a:r>
            </a:p>
          </p:txBody>
        </p:sp>
        <p:graphicFrame>
          <p:nvGraphicFramePr>
            <p:cNvPr id="8194" name="Object 4"/>
            <p:cNvGraphicFramePr>
              <a:graphicFrameLocks noChangeAspect="1"/>
            </p:cNvGraphicFramePr>
            <p:nvPr/>
          </p:nvGraphicFramePr>
          <p:xfrm>
            <a:off x="1766" y="3834"/>
            <a:ext cx="574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4523" name="公式" r:id="rId3" imgW="310320" imgH="167400" progId="Equation.3">
                    <p:embed/>
                  </p:oleObj>
                </mc:Choice>
                <mc:Fallback>
                  <p:oleObj name="公式" r:id="rId3" imgW="310320" imgH="16740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6" y="3834"/>
                          <a:ext cx="574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198" name="AutoShape 10"/>
          <p:cNvSpPr>
            <a:spLocks noChangeArrowheads="1"/>
          </p:cNvSpPr>
          <p:nvPr/>
        </p:nvSpPr>
        <p:spPr bwMode="auto">
          <a:xfrm>
            <a:off x="304800" y="2285992"/>
            <a:ext cx="990600" cy="838200"/>
          </a:xfrm>
          <a:prstGeom prst="cloudCallout">
            <a:avLst>
              <a:gd name="adj1" fmla="val 110898"/>
              <a:gd name="adj2" fmla="val 101134"/>
            </a:avLst>
          </a:prstGeom>
          <a:noFill/>
          <a:ln w="50800">
            <a:solidFill>
              <a:srgbClr val="FF00FF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150000"/>
              </a:lnSpc>
            </a:pPr>
            <a:r>
              <a:rPr kumimoji="1" lang="zh-CN" altLang="en-US" sz="3200">
                <a:latin typeface="方正姚体" pitchFamily="2" charset="-122"/>
                <a:ea typeface="方正姚体" pitchFamily="2" charset="-122"/>
              </a:rPr>
              <a:t>说明</a:t>
            </a:r>
          </a:p>
        </p:txBody>
      </p:sp>
      <p:sp>
        <p:nvSpPr>
          <p:cNvPr id="8195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20638" y="639445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062B22F7-F44F-4140-AB72-7A5ED940E746}" type="slidenum">
              <a:rPr lang="en-US" altLang="zh-CN"/>
              <a:pPr algn="ctr"/>
              <a:t>17</a:t>
            </a:fld>
            <a:endParaRPr lang="en-US" altLang="zh-CN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428728" y="500042"/>
            <a:ext cx="6288901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假定波源和观察者在同一直线上运动，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称为</a:t>
            </a:r>
            <a:r>
              <a:rPr kumimoji="1" lang="zh-CN" altLang="en-US" sz="2800" b="1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纵向多普勒效应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。</a:t>
            </a:r>
          </a:p>
        </p:txBody>
      </p:sp>
      <p:sp>
        <p:nvSpPr>
          <p:cNvPr id="8200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声波的多普勒效应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3621B634-0E92-4370-9491-63333F566571}" type="slidenum">
              <a:rPr lang="en-US" altLang="zh-CN"/>
              <a:pPr algn="ctr"/>
              <a:t>18</a:t>
            </a:fld>
            <a:endParaRPr lang="en-US" altLang="zh-CN"/>
          </a:p>
        </p:txBody>
      </p:sp>
      <p:sp>
        <p:nvSpPr>
          <p:cNvPr id="9220" name="Text Box 3"/>
          <p:cNvSpPr txBox="1">
            <a:spLocks noChangeArrowheads="1"/>
          </p:cNvSpPr>
          <p:nvPr/>
        </p:nvSpPr>
        <p:spPr bwMode="auto">
          <a:xfrm>
            <a:off x="857224" y="1857364"/>
            <a:ext cx="7643866" cy="2215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kumimoji="1" lang="zh-CN" altLang="en-US" sz="2400" dirty="0">
                <a:latin typeface="方正姚体" pitchFamily="2" charset="-122"/>
                <a:ea typeface="方正姚体" pitchFamily="2" charset="-122"/>
              </a:rPr>
              <a:t>电磁波如光，也有多普勒效应，光与接收器</a:t>
            </a:r>
            <a:r>
              <a:rPr kumimoji="1" lang="zh-CN" altLang="en-US" sz="2400" dirty="0" smtClean="0">
                <a:latin typeface="方正姚体" pitchFamily="2" charset="-122"/>
                <a:ea typeface="方正姚体" pitchFamily="2" charset="-122"/>
              </a:rPr>
              <a:t>的相对速度</a:t>
            </a:r>
            <a:r>
              <a:rPr kumimoji="1" lang="zh-CN" altLang="en-US" sz="2400" dirty="0">
                <a:latin typeface="方正姚体" pitchFamily="2" charset="-122"/>
                <a:ea typeface="方正姚体" pitchFamily="2" charset="-122"/>
              </a:rPr>
              <a:t>决定接收器接收的频率。可以用</a:t>
            </a:r>
            <a:r>
              <a:rPr kumimoji="1" lang="zh-CN" altLang="en-US" sz="2400" dirty="0" smtClean="0">
                <a:latin typeface="方正姚体" pitchFamily="2" charset="-122"/>
                <a:ea typeface="方正姚体" pitchFamily="2" charset="-122"/>
              </a:rPr>
              <a:t>相对论</a:t>
            </a:r>
            <a:r>
              <a:rPr kumimoji="1" lang="en-US" altLang="zh-CN" sz="2400" dirty="0" smtClean="0">
                <a:latin typeface="方正姚体" pitchFamily="2" charset="-122"/>
                <a:ea typeface="方正姚体" pitchFamily="2" charset="-122"/>
              </a:rPr>
              <a:t>(</a:t>
            </a:r>
            <a:r>
              <a:rPr kumimoji="1" lang="zh-CN" altLang="en-US" sz="2400" dirty="0">
                <a:latin typeface="方正姚体" pitchFamily="2" charset="-122"/>
                <a:ea typeface="方正姚体" pitchFamily="2" charset="-122"/>
              </a:rPr>
              <a:t>相对性原理和光速不变原理</a:t>
            </a:r>
            <a:r>
              <a:rPr kumimoji="1" lang="en-US" altLang="zh-CN" sz="2400" dirty="0">
                <a:latin typeface="方正姚体" pitchFamily="2" charset="-122"/>
                <a:ea typeface="方正姚体" pitchFamily="2" charset="-122"/>
              </a:rPr>
              <a:t>)</a:t>
            </a:r>
            <a:r>
              <a:rPr kumimoji="1" lang="zh-CN" altLang="en-US" sz="2400" dirty="0">
                <a:latin typeface="方正姚体" pitchFamily="2" charset="-122"/>
                <a:ea typeface="方正姚体" pitchFamily="2" charset="-122"/>
              </a:rPr>
              <a:t>证明：当光源和</a:t>
            </a:r>
            <a:r>
              <a:rPr kumimoji="1" lang="zh-CN" altLang="en-US" sz="2400" dirty="0" smtClean="0">
                <a:latin typeface="方正姚体" pitchFamily="2" charset="-122"/>
                <a:ea typeface="方正姚体" pitchFamily="2" charset="-122"/>
              </a:rPr>
              <a:t>接收器</a:t>
            </a:r>
            <a:r>
              <a:rPr kumimoji="1" lang="zh-CN" altLang="en-US" sz="2400" dirty="0">
                <a:latin typeface="方正姚体" pitchFamily="2" charset="-122"/>
                <a:ea typeface="方正姚体" pitchFamily="2" charset="-122"/>
              </a:rPr>
              <a:t>在同一直线上运动时</a:t>
            </a:r>
            <a:r>
              <a:rPr kumimoji="1" lang="en-US" altLang="zh-CN" sz="2400" dirty="0">
                <a:latin typeface="方正姚体" pitchFamily="2" charset="-122"/>
                <a:ea typeface="方正姚体" pitchFamily="2" charset="-122"/>
              </a:rPr>
              <a:t>,</a:t>
            </a:r>
            <a:r>
              <a:rPr kumimoji="1" lang="zh-CN" altLang="en-US" sz="2400" dirty="0">
                <a:latin typeface="方正姚体" pitchFamily="2" charset="-122"/>
                <a:ea typeface="方正姚体" pitchFamily="2" charset="-122"/>
              </a:rPr>
              <a:t>其速度为</a:t>
            </a:r>
            <a:r>
              <a:rPr kumimoji="1" lang="en-US" altLang="zh-CN" sz="2400" i="1" dirty="0">
                <a:latin typeface="方正姚体" pitchFamily="2" charset="-122"/>
                <a:ea typeface="方正姚体" pitchFamily="2" charset="-122"/>
              </a:rPr>
              <a:t>V</a:t>
            </a:r>
            <a:r>
              <a:rPr kumimoji="1" lang="en-US" altLang="zh-CN" sz="2400" dirty="0">
                <a:latin typeface="方正姚体" pitchFamily="2" charset="-122"/>
                <a:ea typeface="方正姚体" pitchFamily="2" charset="-122"/>
              </a:rPr>
              <a:t>  </a:t>
            </a:r>
            <a:r>
              <a:rPr kumimoji="1" lang="zh-CN" altLang="en-US" sz="2400" dirty="0">
                <a:latin typeface="方正姚体" pitchFamily="2" charset="-122"/>
                <a:ea typeface="方正姚体" pitchFamily="2" charset="-122"/>
              </a:rPr>
              <a:t>观察者</a:t>
            </a:r>
            <a:r>
              <a:rPr kumimoji="1" lang="zh-CN" altLang="en-US" sz="2400" dirty="0" smtClean="0">
                <a:latin typeface="方正姚体" pitchFamily="2" charset="-122"/>
                <a:ea typeface="方正姚体" pitchFamily="2" charset="-122"/>
              </a:rPr>
              <a:t>所接收</a:t>
            </a:r>
            <a:r>
              <a:rPr kumimoji="1" lang="zh-CN" altLang="en-US" sz="2400" dirty="0">
                <a:latin typeface="方正姚体" pitchFamily="2" charset="-122"/>
                <a:ea typeface="方正姚体" pitchFamily="2" charset="-122"/>
              </a:rPr>
              <a:t>到的频率为：</a:t>
            </a:r>
          </a:p>
        </p:txBody>
      </p:sp>
      <p:sp>
        <p:nvSpPr>
          <p:cNvPr id="9221" name="Text Box 6"/>
          <p:cNvSpPr txBox="1">
            <a:spLocks noChangeArrowheads="1"/>
          </p:cNvSpPr>
          <p:nvPr/>
        </p:nvSpPr>
        <p:spPr bwMode="auto">
          <a:xfrm>
            <a:off x="1214414" y="785794"/>
            <a:ext cx="652454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en-US" altLang="zh-CN" sz="3200" b="1" dirty="0" smtClean="0">
                <a:latin typeface="方正姚体" pitchFamily="2" charset="-122"/>
                <a:ea typeface="方正姚体" pitchFamily="2" charset="-122"/>
                <a:cs typeface="Times New Roman" pitchFamily="18" charset="0"/>
                <a:sym typeface="Symbol" pitchFamily="18" charset="2"/>
              </a:rPr>
              <a:t>*7.2 </a:t>
            </a:r>
            <a:r>
              <a:rPr kumimoji="1" lang="zh-CN" altLang="en-US" sz="3200" b="1" dirty="0">
                <a:latin typeface="方正姚体" pitchFamily="2" charset="-122"/>
                <a:ea typeface="方正姚体" pitchFamily="2" charset="-122"/>
                <a:cs typeface="Times New Roman" pitchFamily="18" charset="0"/>
              </a:rPr>
              <a:t>电磁波的多普勒效应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  <a:cs typeface="Times New Roman" pitchFamily="18" charset="0"/>
              </a:rPr>
              <a:t>（不要求）</a:t>
            </a:r>
          </a:p>
        </p:txBody>
      </p:sp>
      <p:sp>
        <p:nvSpPr>
          <p:cNvPr id="9222" name="Text Box 7"/>
          <p:cNvSpPr txBox="1">
            <a:spLocks noChangeArrowheads="1"/>
          </p:cNvSpPr>
          <p:nvPr/>
        </p:nvSpPr>
        <p:spPr bwMode="auto">
          <a:xfrm>
            <a:off x="4476784" y="4840304"/>
            <a:ext cx="380999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kumimoji="1" lang="zh-CN" altLang="en-US" sz="2400" dirty="0">
                <a:latin typeface="方正姚体" pitchFamily="2" charset="-122"/>
                <a:ea typeface="方正姚体" pitchFamily="2" charset="-122"/>
              </a:rPr>
              <a:t>上下符号分别对应光源与</a:t>
            </a:r>
          </a:p>
          <a:p>
            <a:pPr eaLnBrk="1" hangingPunct="1">
              <a:lnSpc>
                <a:spcPct val="150000"/>
              </a:lnSpc>
            </a:pPr>
            <a:r>
              <a:rPr kumimoji="1" lang="zh-CN" altLang="en-US" sz="2400" dirty="0">
                <a:latin typeface="方正姚体" pitchFamily="2" charset="-122"/>
                <a:ea typeface="方正姚体" pitchFamily="2" charset="-122"/>
              </a:rPr>
              <a:t>接收器相向和背离的情况</a:t>
            </a:r>
          </a:p>
        </p:txBody>
      </p:sp>
      <p:sp>
        <p:nvSpPr>
          <p:cNvPr id="9223" name="Text Box 8"/>
          <p:cNvSpPr txBox="1">
            <a:spLocks noChangeArrowheads="1"/>
          </p:cNvSpPr>
          <p:nvPr/>
        </p:nvSpPr>
        <p:spPr bwMode="auto">
          <a:xfrm>
            <a:off x="4933984" y="4230704"/>
            <a:ext cx="24753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kumimoji="1" lang="en-US" altLang="zh-CN" sz="2400" i="1">
                <a:latin typeface="方正姚体" pitchFamily="2" charset="-122"/>
                <a:ea typeface="方正姚体" pitchFamily="2" charset="-122"/>
              </a:rPr>
              <a:t>c</a:t>
            </a:r>
            <a:r>
              <a:rPr kumimoji="1" lang="zh-CN" altLang="en-US" sz="2400">
                <a:latin typeface="方正姚体" pitchFamily="2" charset="-122"/>
                <a:ea typeface="方正姚体" pitchFamily="2" charset="-122"/>
              </a:rPr>
              <a:t>为真空中的光速</a:t>
            </a:r>
          </a:p>
        </p:txBody>
      </p:sp>
      <p:graphicFrame>
        <p:nvGraphicFramePr>
          <p:cNvPr id="9218" name="Object 9"/>
          <p:cNvGraphicFramePr>
            <a:graphicFrameLocks noChangeAspect="1"/>
          </p:cNvGraphicFramePr>
          <p:nvPr/>
        </p:nvGraphicFramePr>
        <p:xfrm>
          <a:off x="1438309" y="4418029"/>
          <a:ext cx="2733675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公式" r:id="rId3" imgW="866160" imgH="366480" progId="Equation.3">
                  <p:embed/>
                </p:oleObj>
              </mc:Choice>
              <mc:Fallback>
                <p:oleObj name="公式" r:id="rId3" imgW="866160" imgH="3664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8309" y="4418029"/>
                        <a:ext cx="2733675" cy="1236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5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电磁波的多普勒效应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3621B634-0E92-4370-9491-63333F566571}" type="slidenum">
              <a:rPr lang="en-US" altLang="zh-CN"/>
              <a:pPr algn="ctr"/>
              <a:t>19</a:t>
            </a:fld>
            <a:endParaRPr lang="en-US" altLang="zh-CN"/>
          </a:p>
        </p:txBody>
      </p:sp>
      <p:sp>
        <p:nvSpPr>
          <p:cNvPr id="9221" name="Text Box 6"/>
          <p:cNvSpPr txBox="1">
            <a:spLocks noChangeArrowheads="1"/>
          </p:cNvSpPr>
          <p:nvPr/>
        </p:nvSpPr>
        <p:spPr bwMode="auto">
          <a:xfrm>
            <a:off x="1285852" y="1071546"/>
            <a:ext cx="652454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en-US" altLang="zh-CN" sz="3200" b="1" dirty="0" smtClean="0">
                <a:latin typeface="方正姚体" pitchFamily="2" charset="-122"/>
                <a:ea typeface="方正姚体" pitchFamily="2" charset="-122"/>
                <a:cs typeface="Times New Roman" pitchFamily="18" charset="0"/>
                <a:sym typeface="Symbol" pitchFamily="18" charset="2"/>
              </a:rPr>
              <a:t>*7.2 </a:t>
            </a:r>
            <a:r>
              <a:rPr kumimoji="1" lang="zh-CN" altLang="en-US" sz="3200" b="1" dirty="0">
                <a:latin typeface="方正姚体" pitchFamily="2" charset="-122"/>
                <a:ea typeface="方正姚体" pitchFamily="2" charset="-122"/>
                <a:cs typeface="Times New Roman" pitchFamily="18" charset="0"/>
              </a:rPr>
              <a:t>电磁波的多普勒效应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  <a:cs typeface="Times New Roman" pitchFamily="18" charset="0"/>
              </a:rPr>
              <a:t>（不要求）</a:t>
            </a:r>
          </a:p>
        </p:txBody>
      </p:sp>
      <p:sp>
        <p:nvSpPr>
          <p:cNvPr id="9224" name="Text Box 10"/>
          <p:cNvSpPr txBox="1">
            <a:spLocks noChangeArrowheads="1"/>
          </p:cNvSpPr>
          <p:nvPr/>
        </p:nvSpPr>
        <p:spPr bwMode="auto">
          <a:xfrm>
            <a:off x="857224" y="2214554"/>
            <a:ext cx="7358114" cy="321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当光源远离接收器时，接收到的频率变小，因而</a:t>
            </a: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波长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变长，这种现象叫做“红移”。如来自星球与地面同一元素的光谱比较，发现几乎都发生红移。这就是 “大爆炸”宇宙学理论的重要依据。</a:t>
            </a:r>
          </a:p>
        </p:txBody>
      </p:sp>
      <p:sp>
        <p:nvSpPr>
          <p:cNvPr id="9225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电磁波的多普勒效应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dirty="0" smtClean="0">
                <a:latin typeface="方正姚体" pitchFamily="2" charset="-122"/>
                <a:ea typeface="方正姚体" pitchFamily="2" charset="-122"/>
              </a:rPr>
              <a:t>7.1   </a:t>
            </a:r>
            <a:r>
              <a:rPr kumimoji="1" lang="zh-CN" altLang="en-US" b="1" dirty="0" smtClean="0">
                <a:latin typeface="方正姚体" pitchFamily="2" charset="-122"/>
                <a:ea typeface="方正姚体" pitchFamily="2" charset="-122"/>
              </a:rPr>
              <a:t>声波的多普勒效应</a:t>
            </a:r>
            <a:endParaRPr lang="zh-CN" altLang="en-US" dirty="0"/>
          </a:p>
        </p:txBody>
      </p:sp>
      <p:sp>
        <p:nvSpPr>
          <p:cNvPr id="17" name="内容占位符 16"/>
          <p:cNvSpPr>
            <a:spLocks noGrp="1"/>
          </p:cNvSpPr>
          <p:nvPr>
            <p:ph idx="1"/>
          </p:nvPr>
        </p:nvSpPr>
        <p:spPr>
          <a:xfrm>
            <a:off x="500034" y="1957406"/>
            <a:ext cx="8272466" cy="4114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kumimoji="1" lang="zh-CN" altLang="en-US" sz="2800" b="1" dirty="0" smtClean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一、</a:t>
            </a:r>
            <a:r>
              <a:rPr kumimoji="1" lang="zh-CN" altLang="en-US" sz="2800" b="1" dirty="0" smtClean="0">
                <a:latin typeface="方正姚体" pitchFamily="2" charset="-122"/>
                <a:ea typeface="方正姚体" pitchFamily="2" charset="-122"/>
              </a:rPr>
              <a:t>相对于媒质，</a:t>
            </a:r>
            <a:r>
              <a:rPr kumimoji="1" lang="zh-CN" altLang="en-US" sz="2800" b="1" dirty="0" smtClean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波源</a:t>
            </a:r>
            <a:r>
              <a:rPr kumimoji="1" lang="zh-CN" altLang="en-US" sz="2800" b="1" dirty="0" smtClean="0">
                <a:latin typeface="方正姚体" pitchFamily="2" charset="-122"/>
                <a:ea typeface="方正姚体" pitchFamily="2" charset="-122"/>
              </a:rPr>
              <a:t>和</a:t>
            </a:r>
            <a:r>
              <a:rPr kumimoji="1" lang="zh-CN" altLang="en-US" sz="2800" b="1" dirty="0" smtClean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观察者</a:t>
            </a:r>
            <a:r>
              <a:rPr kumimoji="1" lang="zh-CN" altLang="en-US" sz="2800" b="1" dirty="0" smtClean="0">
                <a:latin typeface="方正姚体" pitchFamily="2" charset="-122"/>
                <a:ea typeface="方正姚体" pitchFamily="2" charset="-122"/>
              </a:rPr>
              <a:t>都不动的情况</a:t>
            </a:r>
          </a:p>
          <a:p>
            <a:pPr marL="354013" indent="-354013">
              <a:lnSpc>
                <a:spcPct val="150000"/>
              </a:lnSpc>
            </a:pPr>
            <a:r>
              <a:rPr kumimoji="1" lang="zh-CN" altLang="en-US" sz="2800" b="1" dirty="0" smtClean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二、</a:t>
            </a:r>
            <a:r>
              <a:rPr kumimoji="1" lang="zh-CN" altLang="en-US" sz="2800" b="1" dirty="0" smtClean="0">
                <a:latin typeface="方正姚体" pitchFamily="2" charset="-122"/>
                <a:ea typeface="方正姚体" pitchFamily="2" charset="-122"/>
              </a:rPr>
              <a:t>相对于媒质，</a:t>
            </a:r>
            <a:r>
              <a:rPr kumimoji="1" lang="zh-CN" altLang="en-US" sz="2800" b="1" dirty="0" smtClean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波源</a:t>
            </a:r>
            <a:r>
              <a:rPr kumimoji="1" lang="zh-CN" altLang="en-US" sz="2800" b="1" dirty="0" smtClean="0">
                <a:latin typeface="方正姚体" pitchFamily="2" charset="-122"/>
                <a:ea typeface="方正姚体" pitchFamily="2" charset="-122"/>
              </a:rPr>
              <a:t>不动，</a:t>
            </a:r>
            <a:r>
              <a:rPr kumimoji="1" lang="zh-CN" altLang="en-US" sz="2800" b="1" dirty="0" smtClean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观察者</a:t>
            </a:r>
            <a:r>
              <a:rPr kumimoji="1" lang="zh-CN" altLang="en-US" sz="2800" b="1" dirty="0" smtClean="0">
                <a:latin typeface="方正姚体" pitchFamily="2" charset="-122"/>
                <a:ea typeface="方正姚体" pitchFamily="2" charset="-122"/>
              </a:rPr>
              <a:t>以速度</a:t>
            </a:r>
            <a: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</a:rPr>
              <a:t/>
            </a:r>
            <a:b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</a:rPr>
            </a:br>
            <a:r>
              <a:rPr kumimoji="1" lang="zh-CN" altLang="en-US" sz="2800" b="1" dirty="0" smtClean="0">
                <a:latin typeface="方正姚体" pitchFamily="2" charset="-122"/>
                <a:ea typeface="方正姚体" pitchFamily="2" charset="-122"/>
              </a:rPr>
              <a:t>        向着或远离波源运动</a:t>
            </a:r>
          </a:p>
          <a:p>
            <a:pPr eaLnBrk="1" hangingPunct="1">
              <a:lnSpc>
                <a:spcPct val="150000"/>
              </a:lnSpc>
            </a:pPr>
            <a:r>
              <a:rPr kumimoji="1" lang="zh-CN" altLang="en-US" sz="2800" b="1" dirty="0" smtClean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三、</a:t>
            </a:r>
            <a:r>
              <a:rPr kumimoji="1" lang="zh-CN" altLang="en-US" sz="2800" b="1" dirty="0" smtClean="0">
                <a:latin typeface="方正姚体" pitchFamily="2" charset="-122"/>
                <a:ea typeface="方正姚体" pitchFamily="2" charset="-122"/>
              </a:rPr>
              <a:t>相对于媒质，</a:t>
            </a:r>
            <a:r>
              <a:rPr kumimoji="1" lang="zh-CN" altLang="en-US" sz="2800" b="1" dirty="0" smtClean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观察者</a:t>
            </a:r>
            <a:r>
              <a:rPr kumimoji="1" lang="zh-CN" altLang="en-US" sz="2800" b="1" dirty="0" smtClean="0">
                <a:latin typeface="方正姚体" pitchFamily="2" charset="-122"/>
                <a:ea typeface="方正姚体" pitchFamily="2" charset="-122"/>
              </a:rPr>
              <a:t>不动，</a:t>
            </a:r>
            <a:r>
              <a:rPr kumimoji="1" lang="zh-CN" altLang="en-US" sz="2800" b="1" dirty="0" smtClean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波源</a:t>
            </a:r>
            <a:r>
              <a:rPr kumimoji="1" lang="zh-CN" altLang="en-US" sz="2800" b="1" dirty="0" smtClean="0">
                <a:latin typeface="方正姚体" pitchFamily="2" charset="-122"/>
                <a:ea typeface="方正姚体" pitchFamily="2" charset="-122"/>
              </a:rPr>
              <a:t>以速度 </a:t>
            </a:r>
            <a: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</a:rPr>
              <a:t/>
            </a:r>
            <a:b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</a:rPr>
            </a:br>
            <a:r>
              <a:rPr kumimoji="1" lang="zh-CN" altLang="en-US" sz="2800" b="1" dirty="0" smtClean="0">
                <a:latin typeface="方正姚体" pitchFamily="2" charset="-122"/>
                <a:ea typeface="方正姚体" pitchFamily="2" charset="-122"/>
              </a:rPr>
              <a:t>        向着或背向观察者运动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b="1" dirty="0" smtClean="0">
                <a:latin typeface="方正姚体" pitchFamily="2" charset="-122"/>
                <a:ea typeface="方正姚体" pitchFamily="2" charset="-122"/>
                <a:sym typeface="Symbol" pitchFamily="18" charset="2"/>
              </a:rPr>
              <a:t>四、</a:t>
            </a:r>
            <a:r>
              <a:rPr kumimoji="1" lang="zh-CN" altLang="en-US" sz="2800" b="1" dirty="0" smtClean="0">
                <a:latin typeface="方正姚体" pitchFamily="2" charset="-122"/>
                <a:ea typeface="方正姚体" pitchFamily="2" charset="-122"/>
              </a:rPr>
              <a:t>相对于媒质，</a:t>
            </a:r>
            <a:r>
              <a:rPr kumimoji="1" lang="zh-CN" altLang="en-US" sz="2800" b="1" dirty="0" smtClean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波源</a:t>
            </a:r>
            <a:r>
              <a:rPr kumimoji="1" lang="zh-CN" altLang="en-US" sz="2800" b="1" dirty="0" smtClean="0">
                <a:latin typeface="方正姚体" pitchFamily="2" charset="-122"/>
                <a:ea typeface="方正姚体" pitchFamily="2" charset="-122"/>
              </a:rPr>
              <a:t>和</a:t>
            </a:r>
            <a:r>
              <a:rPr kumimoji="1" lang="zh-CN" altLang="en-US" sz="2800" b="1" dirty="0" smtClean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观察者</a:t>
            </a:r>
            <a:r>
              <a:rPr kumimoji="1" lang="zh-CN" altLang="en-US" sz="2800" b="1" dirty="0" smtClean="0">
                <a:latin typeface="方正姚体" pitchFamily="2" charset="-122"/>
                <a:ea typeface="方正姚体" pitchFamily="2" charset="-122"/>
              </a:rPr>
              <a:t>同时运动</a:t>
            </a:r>
          </a:p>
          <a:p>
            <a:pPr>
              <a:lnSpc>
                <a:spcPct val="150000"/>
              </a:lnSpc>
            </a:pPr>
            <a:endParaRPr lang="zh-CN" altLang="en-US" sz="2800" dirty="0"/>
          </a:p>
        </p:txBody>
      </p:sp>
      <p:sp>
        <p:nvSpPr>
          <p:cNvPr id="1028" name="灯片编号占位符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83FAA0B1-AA04-4033-BD3F-EB023A80A85D}" type="slidenum">
              <a:rPr lang="en-US" altLang="zh-CN"/>
              <a:pPr algn="ctr"/>
              <a:t>2</a:t>
            </a:fld>
            <a:endParaRPr lang="en-US" altLang="zh-CN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031875" y="2736867"/>
            <a:ext cx="7280275" cy="630238"/>
            <a:chOff x="650" y="1508"/>
            <a:chExt cx="4586" cy="397"/>
          </a:xfrm>
        </p:grpSpPr>
        <p:sp>
          <p:nvSpPr>
            <p:cNvPr id="1039" name="Text Box 8"/>
            <p:cNvSpPr txBox="1">
              <a:spLocks noChangeArrowheads="1"/>
            </p:cNvSpPr>
            <p:nvPr/>
          </p:nvSpPr>
          <p:spPr bwMode="auto">
            <a:xfrm>
              <a:off x="650" y="1508"/>
              <a:ext cx="11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kumimoji="1" lang="zh-CN" altLang="en-US" sz="2800" b="1" dirty="0">
                <a:latin typeface="方正姚体" pitchFamily="2" charset="-122"/>
                <a:ea typeface="方正姚体" pitchFamily="2" charset="-122"/>
              </a:endParaRPr>
            </a:p>
          </p:txBody>
        </p:sp>
        <p:graphicFrame>
          <p:nvGraphicFramePr>
            <p:cNvPr id="1027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48904726"/>
                </p:ext>
              </p:extLst>
            </p:nvPr>
          </p:nvGraphicFramePr>
          <p:xfrm>
            <a:off x="4921" y="1569"/>
            <a:ext cx="315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16" name="公式" r:id="rId4" imgW="146880" imgH="159480" progId="Equation.3">
                    <p:embed/>
                  </p:oleObj>
                </mc:Choice>
                <mc:Fallback>
                  <p:oleObj name="公式" r:id="rId4" imgW="146880" imgH="15948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21" y="1569"/>
                          <a:ext cx="315" cy="3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1047750" y="3895744"/>
            <a:ext cx="7177088" cy="819151"/>
            <a:chOff x="660" y="2238"/>
            <a:chExt cx="4521" cy="516"/>
          </a:xfrm>
        </p:grpSpPr>
        <p:sp>
          <p:nvSpPr>
            <p:cNvPr id="1038" name="Text Box 11"/>
            <p:cNvSpPr txBox="1">
              <a:spLocks noChangeArrowheads="1"/>
            </p:cNvSpPr>
            <p:nvPr/>
          </p:nvSpPr>
          <p:spPr bwMode="auto">
            <a:xfrm>
              <a:off x="660" y="2238"/>
              <a:ext cx="11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endParaRPr kumimoji="1" lang="zh-CN" altLang="en-US" sz="2800" b="1" dirty="0">
                <a:latin typeface="方正姚体" pitchFamily="2" charset="-122"/>
                <a:ea typeface="方正姚体" pitchFamily="2" charset="-122"/>
              </a:endParaRPr>
            </a:p>
          </p:txBody>
        </p:sp>
        <p:graphicFrame>
          <p:nvGraphicFramePr>
            <p:cNvPr id="1026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96077866"/>
                </p:ext>
              </p:extLst>
            </p:nvPr>
          </p:nvGraphicFramePr>
          <p:xfrm>
            <a:off x="4921" y="2416"/>
            <a:ext cx="260" cy="3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17" name="公式" r:id="rId6" imgW="130680" imgH="167400" progId="Equation.3">
                    <p:embed/>
                  </p:oleObj>
                </mc:Choice>
                <mc:Fallback>
                  <p:oleObj name="公式" r:id="rId6" imgW="130680" imgH="167400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21" y="2416"/>
                          <a:ext cx="260" cy="3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9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36E25825-D84E-4606-8778-89CAEB4E65EB}" type="slidenum">
              <a:rPr lang="en-US" altLang="zh-CN"/>
              <a:pPr algn="ctr"/>
              <a:t>20</a:t>
            </a:fld>
            <a:endParaRPr lang="en-US" altLang="zh-CN"/>
          </a:p>
        </p:txBody>
      </p:sp>
      <p:grpSp>
        <p:nvGrpSpPr>
          <p:cNvPr id="10250" name="Group 55"/>
          <p:cNvGrpSpPr>
            <a:grpSpLocks/>
          </p:cNvGrpSpPr>
          <p:nvPr/>
        </p:nvGrpSpPr>
        <p:grpSpPr bwMode="auto">
          <a:xfrm>
            <a:off x="1285852" y="1714488"/>
            <a:ext cx="7366000" cy="2571751"/>
            <a:chOff x="807" y="192"/>
            <a:chExt cx="4640" cy="1620"/>
          </a:xfrm>
        </p:grpSpPr>
        <p:sp>
          <p:nvSpPr>
            <p:cNvPr id="10268" name="Text Box 4"/>
            <p:cNvSpPr txBox="1">
              <a:spLocks noChangeArrowheads="1"/>
            </p:cNvSpPr>
            <p:nvPr/>
          </p:nvSpPr>
          <p:spPr bwMode="auto">
            <a:xfrm>
              <a:off x="807" y="192"/>
              <a:ext cx="4640" cy="1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电磁波的多普勒效应也为跟踪人造地球</a:t>
              </a:r>
            </a:p>
            <a:p>
              <a:pPr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卫星提供了一种简便的方法。</a:t>
              </a:r>
            </a:p>
            <a:p>
              <a:pPr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如一卫星地面站确定远在            处的</a:t>
              </a:r>
            </a:p>
            <a:p>
              <a:pPr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卫星位置变化时，可以精确到                         </a:t>
              </a:r>
              <a:r>
                <a:rPr kumimoji="1" lang="en-US" altLang="zh-CN" sz="2800" dirty="0">
                  <a:latin typeface="方正姚体" pitchFamily="2" charset="-122"/>
                  <a:ea typeface="方正姚体" pitchFamily="2" charset="-122"/>
                </a:rPr>
                <a:t>.  </a:t>
              </a:r>
            </a:p>
          </p:txBody>
        </p:sp>
        <p:graphicFrame>
          <p:nvGraphicFramePr>
            <p:cNvPr id="10247" name="Object 5"/>
            <p:cNvGraphicFramePr>
              <a:graphicFrameLocks noChangeAspect="1"/>
            </p:cNvGraphicFramePr>
            <p:nvPr/>
          </p:nvGraphicFramePr>
          <p:xfrm>
            <a:off x="3327" y="1092"/>
            <a:ext cx="624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5" name="公式" r:id="rId3" imgW="302400" imgH="143280" progId="Equation.3">
                    <p:embed/>
                  </p:oleObj>
                </mc:Choice>
                <mc:Fallback>
                  <p:oleObj name="公式" r:id="rId3" imgW="302400" imgH="14328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27" y="1092"/>
                          <a:ext cx="624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48" name="Object 6"/>
            <p:cNvGraphicFramePr>
              <a:graphicFrameLocks noChangeAspect="1"/>
            </p:cNvGraphicFramePr>
            <p:nvPr/>
          </p:nvGraphicFramePr>
          <p:xfrm>
            <a:off x="3787" y="1527"/>
            <a:ext cx="1373" cy="2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6" name="公式" r:id="rId5" imgW="816840" imgH="143280" progId="Equation.3">
                    <p:embed/>
                  </p:oleObj>
                </mc:Choice>
                <mc:Fallback>
                  <p:oleObj name="公式" r:id="rId5" imgW="816840" imgH="14328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87" y="1527"/>
                          <a:ext cx="1373" cy="2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785786" y="4714884"/>
            <a:ext cx="7239000" cy="5794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kumimoji="1" lang="en-US" altLang="zh-CN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方正姚体" panose="02010601030101010101" pitchFamily="2" charset="-122"/>
                <a:ea typeface="方正姚体" panose="02010601030101010101" pitchFamily="2" charset="-122"/>
                <a:sym typeface="Symbol" panose="05050102010706020507" pitchFamily="18" charset="2"/>
              </a:rPr>
              <a:t></a:t>
            </a:r>
            <a:r>
              <a:rPr kumimoji="1" lang="zh-CN" alt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方正姚体" panose="02010601030101010101" pitchFamily="2" charset="-122"/>
                <a:ea typeface="方正姚体" panose="02010601030101010101" pitchFamily="2" charset="-122"/>
              </a:rPr>
              <a:t>电磁波还存在横向多普勒效应</a:t>
            </a:r>
          </a:p>
        </p:txBody>
      </p:sp>
      <p:sp>
        <p:nvSpPr>
          <p:cNvPr id="10254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电磁波的多普勒效应</a:t>
            </a:r>
            <a:endParaRPr lang="en-US" altLang="zh-CN" smtClean="0"/>
          </a:p>
        </p:txBody>
      </p:sp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1285852" y="1071546"/>
            <a:ext cx="652454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en-US" altLang="zh-CN" sz="3200" b="1" dirty="0" smtClean="0">
                <a:latin typeface="方正姚体" pitchFamily="2" charset="-122"/>
                <a:ea typeface="方正姚体" pitchFamily="2" charset="-122"/>
                <a:cs typeface="Times New Roman" pitchFamily="18" charset="0"/>
                <a:sym typeface="Symbol" pitchFamily="18" charset="2"/>
              </a:rPr>
              <a:t>*7.2 </a:t>
            </a:r>
            <a:r>
              <a:rPr kumimoji="1" lang="zh-CN" altLang="en-US" sz="3200" b="1" dirty="0">
                <a:latin typeface="方正姚体" pitchFamily="2" charset="-122"/>
                <a:ea typeface="方正姚体" pitchFamily="2" charset="-122"/>
                <a:cs typeface="Times New Roman" pitchFamily="18" charset="0"/>
              </a:rPr>
              <a:t>电磁波的多普勒效应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  <a:cs typeface="Times New Roman" pitchFamily="18" charset="0"/>
              </a:rPr>
              <a:t>（不要求）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标题 2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kumimoji="1" lang="zh-CN" altLang="en-US" sz="36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当波源的速度超过波的速度时</a:t>
            </a:r>
            <a:endParaRPr lang="zh-CN" altLang="en-US" sz="3600" dirty="0"/>
          </a:p>
        </p:txBody>
      </p:sp>
      <p:sp>
        <p:nvSpPr>
          <p:cNvPr id="10254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电磁波的多普勒效应</a:t>
            </a:r>
            <a:endParaRPr lang="en-US" altLang="zh-CN" smtClean="0"/>
          </a:p>
        </p:txBody>
      </p:sp>
      <p:sp>
        <p:nvSpPr>
          <p:cNvPr id="10249" name="灯片编号占位符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36E25825-D84E-4606-8778-89CAEB4E65EB}" type="slidenum">
              <a:rPr lang="en-US" altLang="zh-CN"/>
              <a:pPr algn="ctr"/>
              <a:t>21</a:t>
            </a:fld>
            <a:endParaRPr lang="en-US" altLang="zh-CN"/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357158" y="2071678"/>
            <a:ext cx="3262432" cy="330847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1" lang="en-US" altLang="zh-CN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anose="02010601030101010101" pitchFamily="2" charset="-122"/>
                <a:ea typeface="方正姚体" panose="02010601030101010101" pitchFamily="2" charset="-122"/>
                <a:sym typeface="Symbol" panose="05050102010706020507" pitchFamily="18" charset="2"/>
              </a:rPr>
              <a:t></a:t>
            </a:r>
            <a:r>
              <a:rPr kumimoji="1" lang="zh-CN" altLang="en-US" sz="2800" dirty="0">
                <a:latin typeface="方正姚体" panose="02010601030101010101" pitchFamily="2" charset="-122"/>
                <a:ea typeface="方正姚体" panose="02010601030101010101" pitchFamily="2" charset="-122"/>
              </a:rPr>
              <a:t>当波源的速度超过</a:t>
            </a:r>
          </a:p>
          <a:p>
            <a:pPr>
              <a:lnSpc>
                <a:spcPct val="150000"/>
              </a:lnSpc>
              <a:defRPr/>
            </a:pPr>
            <a:r>
              <a:rPr kumimoji="1" lang="zh-CN" altLang="en-US" sz="2800" dirty="0">
                <a:latin typeface="方正姚体" panose="02010601030101010101" pitchFamily="2" charset="-122"/>
                <a:ea typeface="方正姚体" panose="02010601030101010101" pitchFamily="2" charset="-122"/>
              </a:rPr>
              <a:t>波的速度时，波源</a:t>
            </a:r>
          </a:p>
          <a:p>
            <a:pPr>
              <a:lnSpc>
                <a:spcPct val="150000"/>
              </a:lnSpc>
              <a:defRPr/>
            </a:pPr>
            <a:r>
              <a:rPr kumimoji="1" lang="zh-CN" altLang="en-US" sz="2800" dirty="0">
                <a:latin typeface="方正姚体" panose="02010601030101010101" pitchFamily="2" charset="-122"/>
                <a:ea typeface="方正姚体" panose="02010601030101010101" pitchFamily="2" charset="-122"/>
              </a:rPr>
              <a:t>前方不可能有任何</a:t>
            </a:r>
          </a:p>
          <a:p>
            <a:pPr>
              <a:lnSpc>
                <a:spcPct val="150000"/>
              </a:lnSpc>
              <a:defRPr/>
            </a:pPr>
            <a:r>
              <a:rPr kumimoji="1" lang="zh-CN" altLang="en-US" sz="2800" dirty="0">
                <a:latin typeface="方正姚体" panose="02010601030101010101" pitchFamily="2" charset="-122"/>
                <a:ea typeface="方正姚体" panose="02010601030101010101" pitchFamily="2" charset="-122"/>
              </a:rPr>
              <a:t>波动产生。如 冲击</a:t>
            </a:r>
          </a:p>
          <a:p>
            <a:pPr>
              <a:lnSpc>
                <a:spcPct val="150000"/>
              </a:lnSpc>
              <a:defRPr/>
            </a:pPr>
            <a:r>
              <a:rPr kumimoji="1" lang="zh-CN" altLang="en-US" sz="2800" dirty="0">
                <a:latin typeface="方正姚体" panose="02010601030101010101" pitchFamily="2" charset="-122"/>
                <a:ea typeface="方正姚体" panose="02010601030101010101" pitchFamily="2" charset="-122"/>
              </a:rPr>
              <a:t>波，需注意防范。</a:t>
            </a:r>
          </a:p>
        </p:txBody>
      </p: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3725863" y="2500306"/>
            <a:ext cx="4806950" cy="2819400"/>
            <a:chOff x="1200" y="1920"/>
            <a:chExt cx="3028" cy="1776"/>
          </a:xfrm>
        </p:grpSpPr>
        <p:sp>
          <p:nvSpPr>
            <p:cNvPr id="10255" name="Oval 37"/>
            <p:cNvSpPr>
              <a:spLocks noChangeArrowheads="1"/>
            </p:cNvSpPr>
            <p:nvPr/>
          </p:nvSpPr>
          <p:spPr bwMode="auto">
            <a:xfrm>
              <a:off x="1200" y="1968"/>
              <a:ext cx="1488" cy="1487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0256" name="Oval 38"/>
            <p:cNvSpPr>
              <a:spLocks noChangeArrowheads="1"/>
            </p:cNvSpPr>
            <p:nvPr/>
          </p:nvSpPr>
          <p:spPr bwMode="auto">
            <a:xfrm>
              <a:off x="2112" y="2064"/>
              <a:ext cx="1008" cy="100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0257" name="Oval 39"/>
            <p:cNvSpPr>
              <a:spLocks noChangeArrowheads="1"/>
            </p:cNvSpPr>
            <p:nvPr/>
          </p:nvSpPr>
          <p:spPr bwMode="auto">
            <a:xfrm>
              <a:off x="2592" y="2112"/>
              <a:ext cx="768" cy="76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0258" name="Oval 40"/>
            <p:cNvSpPr>
              <a:spLocks noChangeArrowheads="1"/>
            </p:cNvSpPr>
            <p:nvPr/>
          </p:nvSpPr>
          <p:spPr bwMode="auto">
            <a:xfrm>
              <a:off x="3120" y="2160"/>
              <a:ext cx="490" cy="49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0259" name="Line 41"/>
            <p:cNvSpPr>
              <a:spLocks noChangeShapeType="1"/>
            </p:cNvSpPr>
            <p:nvPr/>
          </p:nvSpPr>
          <p:spPr bwMode="auto">
            <a:xfrm flipV="1">
              <a:off x="2112" y="2256"/>
              <a:ext cx="1920" cy="12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60" name="Line 42"/>
            <p:cNvSpPr>
              <a:spLocks noChangeShapeType="1"/>
            </p:cNvSpPr>
            <p:nvPr/>
          </p:nvSpPr>
          <p:spPr bwMode="auto">
            <a:xfrm>
              <a:off x="1920" y="1968"/>
              <a:ext cx="2112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61" name="Line 43"/>
            <p:cNvSpPr>
              <a:spLocks noChangeShapeType="1"/>
            </p:cNvSpPr>
            <p:nvPr/>
          </p:nvSpPr>
          <p:spPr bwMode="auto">
            <a:xfrm flipV="1">
              <a:off x="1920" y="1981"/>
              <a:ext cx="96" cy="768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62" name="Line 44"/>
            <p:cNvSpPr>
              <a:spLocks noChangeShapeType="1"/>
            </p:cNvSpPr>
            <p:nvPr/>
          </p:nvSpPr>
          <p:spPr bwMode="auto">
            <a:xfrm flipV="1">
              <a:off x="1920" y="2256"/>
              <a:ext cx="2112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63" name="Line 45"/>
            <p:cNvSpPr>
              <a:spLocks noChangeShapeType="1"/>
            </p:cNvSpPr>
            <p:nvPr/>
          </p:nvSpPr>
          <p:spPr bwMode="auto">
            <a:xfrm>
              <a:off x="1920" y="2784"/>
              <a:ext cx="192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64" name="Line 46"/>
            <p:cNvSpPr>
              <a:spLocks noChangeShapeType="1"/>
            </p:cNvSpPr>
            <p:nvPr/>
          </p:nvSpPr>
          <p:spPr bwMode="auto">
            <a:xfrm>
              <a:off x="4036" y="2304"/>
              <a:ext cx="192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65" name="Line 47"/>
            <p:cNvSpPr>
              <a:spLocks noChangeShapeType="1"/>
            </p:cNvSpPr>
            <p:nvPr/>
          </p:nvSpPr>
          <p:spPr bwMode="auto">
            <a:xfrm flipV="1">
              <a:off x="3312" y="3024"/>
              <a:ext cx="864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66" name="Line 48"/>
            <p:cNvSpPr>
              <a:spLocks noChangeShapeType="1"/>
            </p:cNvSpPr>
            <p:nvPr/>
          </p:nvSpPr>
          <p:spPr bwMode="auto">
            <a:xfrm flipH="1">
              <a:off x="2112" y="3360"/>
              <a:ext cx="864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0242" name="Object 49"/>
            <p:cNvGraphicFramePr>
              <a:graphicFrameLocks noChangeAspect="1"/>
            </p:cNvGraphicFramePr>
            <p:nvPr/>
          </p:nvGraphicFramePr>
          <p:xfrm>
            <a:off x="2966" y="3168"/>
            <a:ext cx="404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83" name="公式" r:id="rId3" imgW="196200" imgH="167400" progId="Equation.3">
                    <p:embed/>
                  </p:oleObj>
                </mc:Choice>
                <mc:Fallback>
                  <p:oleObj name="公式" r:id="rId3" imgW="196200" imgH="167400" progId="Equation.3">
                    <p:embed/>
                    <p:pic>
                      <p:nvPicPr>
                        <p:cNvPr id="0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66" y="3168"/>
                          <a:ext cx="404" cy="4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43" name="Object 50"/>
            <p:cNvGraphicFramePr>
              <a:graphicFrameLocks noChangeAspect="1"/>
            </p:cNvGraphicFramePr>
            <p:nvPr/>
          </p:nvGraphicFramePr>
          <p:xfrm>
            <a:off x="1634" y="2640"/>
            <a:ext cx="297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84" name="公式" r:id="rId5" imgW="130680" imgH="159480" progId="Equation.3">
                    <p:embed/>
                  </p:oleObj>
                </mc:Choice>
                <mc:Fallback>
                  <p:oleObj name="公式" r:id="rId5" imgW="130680" imgH="159480" progId="Equation.3">
                    <p:embed/>
                    <p:pic>
                      <p:nvPicPr>
                        <p:cNvPr id="0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4" y="2640"/>
                          <a:ext cx="297" cy="2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44" name="Object 51"/>
            <p:cNvGraphicFramePr>
              <a:graphicFrameLocks noChangeAspect="1"/>
            </p:cNvGraphicFramePr>
            <p:nvPr/>
          </p:nvGraphicFramePr>
          <p:xfrm>
            <a:off x="3831" y="1920"/>
            <a:ext cx="255" cy="2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85" name="公式" r:id="rId7" imgW="106200" imgH="127440" progId="Equation.3">
                    <p:embed/>
                  </p:oleObj>
                </mc:Choice>
                <mc:Fallback>
                  <p:oleObj name="公式" r:id="rId7" imgW="106200" imgH="127440" progId="Equation.3">
                    <p:embed/>
                    <p:pic>
                      <p:nvPicPr>
                        <p:cNvPr id="0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1" y="1920"/>
                          <a:ext cx="255" cy="2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45" name="Object 52"/>
            <p:cNvGraphicFramePr>
              <a:graphicFrameLocks noChangeAspect="1"/>
            </p:cNvGraphicFramePr>
            <p:nvPr/>
          </p:nvGraphicFramePr>
          <p:xfrm>
            <a:off x="1507" y="2256"/>
            <a:ext cx="49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86" name="公式" r:id="rId9" imgW="171720" imgH="95760" progId="Equation.3">
                    <p:embed/>
                  </p:oleObj>
                </mc:Choice>
                <mc:Fallback>
                  <p:oleObj name="公式" r:id="rId9" imgW="171720" imgH="95760" progId="Equation.3">
                    <p:embed/>
                    <p:pic>
                      <p:nvPicPr>
                        <p:cNvPr id="0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7" y="2256"/>
                          <a:ext cx="49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67" name="Line 53"/>
            <p:cNvSpPr>
              <a:spLocks noChangeShapeType="1"/>
            </p:cNvSpPr>
            <p:nvPr/>
          </p:nvSpPr>
          <p:spPr bwMode="auto">
            <a:xfrm flipV="1">
              <a:off x="3748" y="2234"/>
              <a:ext cx="432" cy="96"/>
            </a:xfrm>
            <a:prstGeom prst="line">
              <a:avLst/>
            </a:prstGeom>
            <a:noFill/>
            <a:ln w="41275">
              <a:solidFill>
                <a:schemeClr val="hlink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0246" name="Object 54"/>
            <p:cNvGraphicFramePr>
              <a:graphicFrameLocks noChangeAspect="1"/>
            </p:cNvGraphicFramePr>
            <p:nvPr/>
          </p:nvGraphicFramePr>
          <p:xfrm>
            <a:off x="3686" y="2400"/>
            <a:ext cx="280" cy="4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87" name="公式" r:id="rId11" imgW="130680" imgH="167400" progId="Equation.3">
                    <p:embed/>
                  </p:oleObj>
                </mc:Choice>
                <mc:Fallback>
                  <p:oleObj name="公式" r:id="rId11" imgW="130680" imgH="167400" progId="Equation.3">
                    <p:embed/>
                    <p:pic>
                      <p:nvPicPr>
                        <p:cNvPr id="0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6" y="2400"/>
                          <a:ext cx="280" cy="41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0B7D64C8-491B-4BCA-A2E3-A45E1E5797B3}" type="slidenum">
              <a:rPr lang="en-US" altLang="zh-CN"/>
              <a:pPr algn="ctr"/>
              <a:t>22</a:t>
            </a:fld>
            <a:endParaRPr lang="en-US" altLang="zh-CN"/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1142976" y="103038"/>
            <a:ext cx="7858180" cy="17543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kumimoji="1" lang="en-US" altLang="zh-CN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方正姚体" panose="02010601030101010101" pitchFamily="2" charset="-122"/>
                <a:ea typeface="方正姚体" panose="02010601030101010101" pitchFamily="2" charset="-122"/>
                <a:sym typeface="Symbol" panose="05050102010706020507" pitchFamily="18" charset="2"/>
              </a:rPr>
              <a:t> </a:t>
            </a:r>
            <a:r>
              <a:rPr kumimoji="1" lang="zh-CN" altLang="en-US" sz="2400" dirty="0">
                <a:latin typeface="方正姚体" panose="02010601030101010101" pitchFamily="2" charset="-122"/>
                <a:ea typeface="方正姚体" panose="02010601030101010101" pitchFamily="2" charset="-122"/>
              </a:rPr>
              <a:t>带电粒子在媒质中运动，其速度超过该媒质</a:t>
            </a:r>
            <a:r>
              <a:rPr kumimoji="1" lang="zh-CN" altLang="en-US" sz="2400" dirty="0" smtClean="0">
                <a:latin typeface="方正姚体" panose="02010601030101010101" pitchFamily="2" charset="-122"/>
                <a:ea typeface="方正姚体" panose="02010601030101010101" pitchFamily="2" charset="-122"/>
              </a:rPr>
              <a:t>中的</a:t>
            </a:r>
            <a:r>
              <a:rPr kumimoji="1" lang="zh-CN" altLang="en-US" sz="2400" dirty="0">
                <a:latin typeface="方正姚体" panose="02010601030101010101" pitchFamily="2" charset="-122"/>
                <a:ea typeface="方正姚体" panose="02010601030101010101" pitchFamily="2" charset="-122"/>
              </a:rPr>
              <a:t>光速时（这光速小于真空中的光速</a:t>
            </a:r>
            <a:r>
              <a:rPr kumimoji="1" lang="en-US" altLang="zh-CN" sz="2400" i="1" dirty="0">
                <a:latin typeface="方正姚体" panose="02010601030101010101" pitchFamily="2" charset="-122"/>
                <a:ea typeface="方正姚体" panose="02010601030101010101" pitchFamily="2" charset="-122"/>
              </a:rPr>
              <a:t>c </a:t>
            </a:r>
            <a:r>
              <a:rPr kumimoji="1" lang="zh-CN" altLang="en-US" sz="2400" dirty="0">
                <a:latin typeface="方正姚体" panose="02010601030101010101" pitchFamily="2" charset="-122"/>
                <a:ea typeface="方正姚体" panose="02010601030101010101" pitchFamily="2" charset="-122"/>
              </a:rPr>
              <a:t>时</a:t>
            </a:r>
            <a:r>
              <a:rPr kumimoji="1" lang="en-US" altLang="zh-CN" sz="2400" dirty="0">
                <a:latin typeface="方正姚体" panose="02010601030101010101" pitchFamily="2" charset="-122"/>
                <a:ea typeface="方正姚体" panose="02010601030101010101" pitchFamily="2" charset="-122"/>
              </a:rPr>
              <a:t>)</a:t>
            </a:r>
            <a:r>
              <a:rPr kumimoji="1" lang="zh-CN" altLang="en-US" sz="2400" dirty="0">
                <a:latin typeface="方正姚体" panose="02010601030101010101" pitchFamily="2" charset="-122"/>
                <a:ea typeface="方正姚体" panose="02010601030101010101" pitchFamily="2" charset="-122"/>
              </a:rPr>
              <a:t>，会辐射锥形的电磁波，这种辐射称为</a:t>
            </a:r>
            <a:r>
              <a:rPr kumimoji="1" lang="zh-CN" altLang="en-US" sz="2400" dirty="0">
                <a:solidFill>
                  <a:srgbClr val="0000CC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切仑柯夫辐射</a:t>
            </a:r>
            <a:r>
              <a:rPr kumimoji="1" lang="zh-CN" altLang="en-US" sz="2400" dirty="0">
                <a:latin typeface="方正姚体" panose="02010601030101010101" pitchFamily="2" charset="-122"/>
                <a:ea typeface="方正姚体" panose="02010601030101010101" pitchFamily="2" charset="-122"/>
              </a:rPr>
              <a:t>。</a:t>
            </a:r>
          </a:p>
        </p:txBody>
      </p:sp>
      <p:sp>
        <p:nvSpPr>
          <p:cNvPr id="11274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电磁波的多普勒效应</a:t>
            </a:r>
            <a:endParaRPr lang="en-US" altLang="zh-CN" smtClean="0"/>
          </a:p>
        </p:txBody>
      </p:sp>
      <p:pic>
        <p:nvPicPr>
          <p:cNvPr id="11272" name="Picture 8" descr="http://3.im.guokr.com/U7nkyNmFSHVzBkP0dNpgB-5vx3Kl95anCGZDwLs70wYABQAA0AIAAEpQ.jpg?imageView2/1/w/540/h/3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785926"/>
            <a:ext cx="8358214" cy="4705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/>
              <a:t>第 </a:t>
            </a:r>
            <a:r>
              <a:rPr lang="en-US" altLang="zh-CN" dirty="0" smtClean="0"/>
              <a:t>6, 7 </a:t>
            </a:r>
            <a:r>
              <a:rPr lang="zh-CN" altLang="en-US" dirty="0" smtClean="0"/>
              <a:t>节</a:t>
            </a:r>
            <a:r>
              <a:rPr lang="zh-CN" altLang="en-US" dirty="0" smtClean="0"/>
              <a:t>例题</a:t>
            </a:r>
            <a:endParaRPr lang="zh-CN" altLang="en-US" dirty="0"/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EE7B56-529A-4B82-9269-7555C0B283E5}" type="slidenum">
              <a:rPr lang="en-US" altLang="zh-CN" smtClean="0"/>
              <a:pPr>
                <a:defRPr/>
              </a:pPr>
              <a:t>23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3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354763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7B8C18FE-3143-4957-B44C-9A382174AFA5}" type="slidenum">
              <a:rPr lang="en-US" altLang="zh-CN"/>
              <a:pPr algn="ctr"/>
              <a:t>24</a:t>
            </a:fld>
            <a:endParaRPr lang="en-US" altLang="zh-CN"/>
          </a:p>
        </p:txBody>
      </p:sp>
      <p:grpSp>
        <p:nvGrpSpPr>
          <p:cNvPr id="12304" name="Group 58"/>
          <p:cNvGrpSpPr>
            <a:grpSpLocks/>
          </p:cNvGrpSpPr>
          <p:nvPr/>
        </p:nvGrpSpPr>
        <p:grpSpPr bwMode="auto">
          <a:xfrm>
            <a:off x="919163" y="152400"/>
            <a:ext cx="7970837" cy="1384300"/>
            <a:chOff x="579" y="96"/>
            <a:chExt cx="5021" cy="872"/>
          </a:xfrm>
        </p:grpSpPr>
        <p:sp>
          <p:nvSpPr>
            <p:cNvPr id="12320" name="Text Box 3"/>
            <p:cNvSpPr txBox="1">
              <a:spLocks noChangeArrowheads="1"/>
            </p:cNvSpPr>
            <p:nvPr/>
          </p:nvSpPr>
          <p:spPr bwMode="auto">
            <a:xfrm>
              <a:off x="579" y="96"/>
              <a:ext cx="5021" cy="8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800" b="1" dirty="0" smtClean="0">
                  <a:latin typeface="华文新魏" pitchFamily="2" charset="-122"/>
                  <a:ea typeface="华文新魏" pitchFamily="2" charset="-122"/>
                </a:rPr>
                <a:t>例</a:t>
              </a:r>
              <a:r>
                <a:rPr kumimoji="1" lang="en-US" altLang="zh-CN" sz="2800" b="1" dirty="0" smtClean="0">
                  <a:latin typeface="华文新魏" pitchFamily="2" charset="-122"/>
                  <a:ea typeface="华文新魏" pitchFamily="2" charset="-122"/>
                </a:rPr>
                <a:t>6.12</a:t>
              </a:r>
              <a:r>
                <a:rPr kumimoji="1" lang="zh-CN" altLang="en-US" sz="2800" b="1" dirty="0" smtClean="0">
                  <a:latin typeface="华文新魏" pitchFamily="2" charset="-122"/>
                  <a:ea typeface="华文新魏" pitchFamily="2" charset="-122"/>
                </a:rPr>
                <a:t>  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如图位于        两点的两个波源振幅相等，</a:t>
              </a:r>
            </a:p>
            <a:p>
              <a:pPr eaLnBrk="1" hangingPunct="1"/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频率都是</a:t>
              </a:r>
              <a:r>
                <a:rPr kumimoji="1" lang="en-US" altLang="zh-CN" sz="2800" b="1" dirty="0">
                  <a:latin typeface="华文新魏" pitchFamily="2" charset="-122"/>
                  <a:ea typeface="华文新魏" pitchFamily="2" charset="-122"/>
                </a:rPr>
                <a:t>100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赫兹，相差为     ，其       相距</a:t>
              </a:r>
              <a:r>
                <a:rPr kumimoji="1" lang="en-US" altLang="zh-CN" sz="2800" b="1" dirty="0">
                  <a:latin typeface="华文新魏" pitchFamily="2" charset="-122"/>
                  <a:ea typeface="华文新魏" pitchFamily="2" charset="-122"/>
                </a:rPr>
                <a:t>30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米，</a:t>
              </a:r>
            </a:p>
            <a:p>
              <a:pPr eaLnBrk="1" hangingPunct="1"/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波速为</a:t>
              </a:r>
              <a:r>
                <a:rPr kumimoji="1" lang="en-US" altLang="zh-CN" sz="2800" b="1" dirty="0">
                  <a:latin typeface="华文新魏" pitchFamily="2" charset="-122"/>
                  <a:ea typeface="华文新魏" pitchFamily="2" charset="-122"/>
                </a:rPr>
                <a:t>400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米</a:t>
              </a:r>
              <a:r>
                <a:rPr kumimoji="1" lang="en-US" altLang="zh-CN" sz="2800" b="1" dirty="0">
                  <a:latin typeface="华文新魏" pitchFamily="2" charset="-122"/>
                  <a:ea typeface="华文新魏" pitchFamily="2" charset="-122"/>
                </a:rPr>
                <a:t>/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秒</a:t>
              </a:r>
              <a:r>
                <a:rPr kumimoji="1" lang="zh-CN" altLang="en-US" sz="2800" b="1" dirty="0" smtClean="0">
                  <a:latin typeface="华文新魏" pitchFamily="2" charset="-122"/>
                  <a:ea typeface="华文新魏" pitchFamily="2" charset="-122"/>
                </a:rPr>
                <a:t>，</a:t>
              </a:r>
              <a:r>
                <a:rPr kumimoji="1" lang="en-US" altLang="zh-CN" sz="2800" b="1" dirty="0" smtClean="0">
                  <a:latin typeface="华文新魏" pitchFamily="2" charset="-122"/>
                  <a:ea typeface="华文新魏" pitchFamily="2" charset="-122"/>
                </a:rPr>
                <a:t>(p168</a:t>
              </a:r>
              <a:r>
                <a:rPr kumimoji="1" lang="en-US" altLang="zh-CN" sz="2800" b="1" dirty="0" smtClean="0">
                  <a:latin typeface="华文新魏" pitchFamily="2" charset="-122"/>
                  <a:ea typeface="华文新魏" pitchFamily="2" charset="-122"/>
                </a:rPr>
                <a:t>)</a:t>
              </a:r>
              <a:endParaRPr kumimoji="1" lang="zh-CN" altLang="zh-CN" sz="2800" b="1" dirty="0">
                <a:latin typeface="华文新魏" pitchFamily="2" charset="-122"/>
                <a:ea typeface="华文新魏" pitchFamily="2" charset="-122"/>
              </a:endParaRPr>
            </a:p>
          </p:txBody>
        </p:sp>
        <p:graphicFrame>
          <p:nvGraphicFramePr>
            <p:cNvPr id="12300" name="Object 4"/>
            <p:cNvGraphicFramePr>
              <a:graphicFrameLocks noChangeAspect="1"/>
            </p:cNvGraphicFramePr>
            <p:nvPr/>
          </p:nvGraphicFramePr>
          <p:xfrm>
            <a:off x="2284" y="145"/>
            <a:ext cx="462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33" name="公式" r:id="rId4" imgW="261360" imgH="143280" progId="Equation.3">
                    <p:embed/>
                  </p:oleObj>
                </mc:Choice>
                <mc:Fallback>
                  <p:oleObj name="公式" r:id="rId4" imgW="261360" imgH="14328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4" y="145"/>
                          <a:ext cx="462" cy="2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01" name="Object 5"/>
            <p:cNvGraphicFramePr>
              <a:graphicFrameLocks noChangeAspect="1"/>
            </p:cNvGraphicFramePr>
            <p:nvPr/>
          </p:nvGraphicFramePr>
          <p:xfrm>
            <a:off x="3234" y="415"/>
            <a:ext cx="303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34" name="公式" r:id="rId6" imgW="106200" imgH="95760" progId="Equation.3">
                    <p:embed/>
                  </p:oleObj>
                </mc:Choice>
                <mc:Fallback>
                  <p:oleObj name="公式" r:id="rId6" imgW="106200" imgH="9576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34" y="415"/>
                          <a:ext cx="303" cy="2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02" name="Object 6"/>
            <p:cNvGraphicFramePr>
              <a:graphicFrameLocks noChangeAspect="1"/>
            </p:cNvGraphicFramePr>
            <p:nvPr/>
          </p:nvGraphicFramePr>
          <p:xfrm>
            <a:off x="3936" y="402"/>
            <a:ext cx="401" cy="2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35" name="公式" r:id="rId8" imgW="261360" imgH="143280" progId="Equation.3">
                    <p:embed/>
                  </p:oleObj>
                </mc:Choice>
                <mc:Fallback>
                  <p:oleObj name="公式" r:id="rId8" imgW="261360" imgH="14328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6" y="402"/>
                          <a:ext cx="401" cy="2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305" name="Text Box 7"/>
          <p:cNvSpPr txBox="1">
            <a:spLocks noChangeArrowheads="1"/>
          </p:cNvSpPr>
          <p:nvPr/>
        </p:nvSpPr>
        <p:spPr bwMode="auto">
          <a:xfrm>
            <a:off x="533400" y="2286000"/>
            <a:ext cx="775176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解：如图所示，取</a:t>
            </a:r>
            <a:r>
              <a:rPr kumimoji="1" lang="en-US" altLang="zh-CN" sz="2800" dirty="0">
                <a:latin typeface="Times New Roman" pitchFamily="18" charset="0"/>
                <a:ea typeface="楷体_GB2312" pitchFamily="49" charset="-122"/>
              </a:rPr>
              <a:t>A</a:t>
            </a:r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点为坐标原点，</a:t>
            </a:r>
            <a:r>
              <a:rPr kumimoji="1" lang="en-US" altLang="zh-CN" sz="2800" dirty="0">
                <a:latin typeface="Times New Roman" pitchFamily="18" charset="0"/>
                <a:ea typeface="楷体_GB2312" pitchFamily="49" charset="-122"/>
              </a:rPr>
              <a:t>A</a:t>
            </a:r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、</a:t>
            </a:r>
            <a:r>
              <a:rPr kumimoji="1" lang="en-US" altLang="zh-CN" sz="2800" dirty="0">
                <a:latin typeface="Times New Roman" pitchFamily="18" charset="0"/>
                <a:ea typeface="楷体_GB2312" pitchFamily="49" charset="-122"/>
              </a:rPr>
              <a:t>B</a:t>
            </a:r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联线为</a:t>
            </a:r>
          </a:p>
          <a:p>
            <a:r>
              <a:rPr kumimoji="1" lang="en-US" altLang="zh-CN" sz="2800" dirty="0">
                <a:latin typeface="Times New Roman" pitchFamily="18" charset="0"/>
                <a:ea typeface="楷体_GB2312" pitchFamily="49" charset="-122"/>
              </a:rPr>
              <a:t>X</a:t>
            </a:r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轴，取</a:t>
            </a:r>
            <a:r>
              <a:rPr kumimoji="1" lang="en-US" altLang="zh-CN" sz="2800" dirty="0">
                <a:latin typeface="Times New Roman" pitchFamily="18" charset="0"/>
                <a:ea typeface="楷体_GB2312" pitchFamily="49" charset="-122"/>
              </a:rPr>
              <a:t>A</a:t>
            </a:r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点的振动方程 </a:t>
            </a:r>
            <a:r>
              <a:rPr kumimoji="1" lang="en-US" altLang="zh-CN" sz="2800" dirty="0">
                <a:latin typeface="Times New Roman" pitchFamily="18" charset="0"/>
                <a:ea typeface="楷体_GB2312" pitchFamily="49" charset="-122"/>
              </a:rPr>
              <a:t>:</a:t>
            </a:r>
          </a:p>
        </p:txBody>
      </p:sp>
      <p:graphicFrame>
        <p:nvGraphicFramePr>
          <p:cNvPr id="12290" name="Object 8"/>
          <p:cNvGraphicFramePr>
            <a:graphicFrameLocks noChangeAspect="1"/>
          </p:cNvGraphicFramePr>
          <p:nvPr/>
        </p:nvGraphicFramePr>
        <p:xfrm>
          <a:off x="874713" y="3429000"/>
          <a:ext cx="3736975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6" name="公式" r:id="rId10" imgW="996840" imgH="159480" progId="Equation.3">
                  <p:embed/>
                </p:oleObj>
              </mc:Choice>
              <mc:Fallback>
                <p:oleObj name="公式" r:id="rId10" imgW="996840" imgH="159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4713" y="3429000"/>
                        <a:ext cx="3736975" cy="554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6" name="Text Box 9"/>
          <p:cNvSpPr txBox="1">
            <a:spLocks noChangeArrowheads="1"/>
          </p:cNvSpPr>
          <p:nvPr/>
        </p:nvSpPr>
        <p:spPr bwMode="auto">
          <a:xfrm>
            <a:off x="228600" y="4205288"/>
            <a:ext cx="5003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在</a:t>
            </a:r>
            <a:r>
              <a:rPr kumimoji="1" lang="en-US" altLang="zh-CN" sz="2800" dirty="0">
                <a:latin typeface="Times New Roman" pitchFamily="18" charset="0"/>
                <a:ea typeface="楷体_GB2312" pitchFamily="49" charset="-122"/>
              </a:rPr>
              <a:t>X</a:t>
            </a:r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轴上</a:t>
            </a:r>
            <a:r>
              <a:rPr kumimoji="1" lang="en-US" altLang="zh-CN" sz="2800" dirty="0">
                <a:latin typeface="Times New Roman" pitchFamily="18" charset="0"/>
                <a:ea typeface="楷体_GB2312" pitchFamily="49" charset="-122"/>
              </a:rPr>
              <a:t>A</a:t>
            </a:r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点发出的行波方程：</a:t>
            </a:r>
          </a:p>
        </p:txBody>
      </p:sp>
      <p:graphicFrame>
        <p:nvGraphicFramePr>
          <p:cNvPr id="12291" name="Object 10"/>
          <p:cNvGraphicFramePr>
            <a:graphicFrameLocks noChangeAspect="1"/>
          </p:cNvGraphicFramePr>
          <p:nvPr/>
        </p:nvGraphicFramePr>
        <p:xfrm>
          <a:off x="1371600" y="4816475"/>
          <a:ext cx="4241800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7" name="公式" r:id="rId12" imgW="1348200" imgH="302760" progId="Equation.3">
                  <p:embed/>
                </p:oleObj>
              </mc:Choice>
              <mc:Fallback>
                <p:oleObj name="公式" r:id="rId12" imgW="1348200" imgH="3027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4816475"/>
                        <a:ext cx="4241800" cy="97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7" name="Text Box 11"/>
          <p:cNvSpPr txBox="1">
            <a:spLocks noChangeArrowheads="1"/>
          </p:cNvSpPr>
          <p:nvPr/>
        </p:nvSpPr>
        <p:spPr bwMode="auto">
          <a:xfrm>
            <a:off x="1295400" y="5943600"/>
            <a:ext cx="2781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en-US" altLang="zh-CN" sz="2800" dirty="0">
                <a:latin typeface="Times New Roman" pitchFamily="18" charset="0"/>
                <a:ea typeface="楷体_GB2312" pitchFamily="49" charset="-122"/>
              </a:rPr>
              <a:t>B</a:t>
            </a:r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点的振动方程 </a:t>
            </a:r>
            <a:r>
              <a:rPr kumimoji="1" lang="en-US" altLang="zh-CN" sz="2800" dirty="0">
                <a:latin typeface="Times New Roman" pitchFamily="18" charset="0"/>
                <a:ea typeface="楷体_GB2312" pitchFamily="49" charset="-122"/>
              </a:rPr>
              <a:t>:</a:t>
            </a:r>
          </a:p>
        </p:txBody>
      </p:sp>
      <p:graphicFrame>
        <p:nvGraphicFramePr>
          <p:cNvPr id="12292" name="Object 12"/>
          <p:cNvGraphicFramePr>
            <a:graphicFrameLocks noChangeAspect="1"/>
          </p:cNvGraphicFramePr>
          <p:nvPr/>
        </p:nvGraphicFramePr>
        <p:xfrm>
          <a:off x="4151313" y="5883275"/>
          <a:ext cx="340518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8" name="公式" r:id="rId14" imgW="988560" imgH="159480" progId="Equation.3">
                  <p:embed/>
                </p:oleObj>
              </mc:Choice>
              <mc:Fallback>
                <p:oleObj name="公式" r:id="rId14" imgW="988560" imgH="1594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1313" y="5883275"/>
                        <a:ext cx="3405187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8" name="Text Box 17"/>
          <p:cNvSpPr txBox="1">
            <a:spLocks noChangeArrowheads="1"/>
          </p:cNvSpPr>
          <p:nvPr/>
        </p:nvSpPr>
        <p:spPr bwMode="auto">
          <a:xfrm>
            <a:off x="933450" y="1628775"/>
            <a:ext cx="8175625" cy="519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800" b="1">
                <a:latin typeface="华文新魏" pitchFamily="2" charset="-122"/>
                <a:ea typeface="华文新魏" pitchFamily="2" charset="-122"/>
              </a:rPr>
              <a:t>求</a:t>
            </a:r>
            <a:r>
              <a:rPr kumimoji="1" lang="en-US" altLang="zh-CN" sz="2800" b="1">
                <a:latin typeface="华文新魏" pitchFamily="2" charset="-122"/>
                <a:ea typeface="华文新魏" pitchFamily="2" charset="-122"/>
              </a:rPr>
              <a:t>:  A</a:t>
            </a:r>
            <a:r>
              <a:rPr kumimoji="1" lang="zh-CN" altLang="en-US" sz="2800" b="1">
                <a:latin typeface="华文新魏" pitchFamily="2" charset="-122"/>
                <a:ea typeface="华文新魏" pitchFamily="2" charset="-122"/>
              </a:rPr>
              <a:t>、</a:t>
            </a:r>
            <a:r>
              <a:rPr kumimoji="1" lang="en-US" altLang="zh-CN" sz="2800" b="1">
                <a:latin typeface="华文新魏" pitchFamily="2" charset="-122"/>
                <a:ea typeface="华文新魏" pitchFamily="2" charset="-122"/>
              </a:rPr>
              <a:t>B </a:t>
            </a:r>
            <a:r>
              <a:rPr kumimoji="1" lang="zh-CN" altLang="en-US" sz="2800" b="1">
                <a:latin typeface="华文新魏" pitchFamily="2" charset="-122"/>
                <a:ea typeface="华文新魏" pitchFamily="2" charset="-122"/>
              </a:rPr>
              <a:t>连线之间因相干涉而静止的各点的位置。</a:t>
            </a:r>
          </a:p>
        </p:txBody>
      </p:sp>
      <p:sp>
        <p:nvSpPr>
          <p:cNvPr id="12310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多普勒效应</a:t>
            </a:r>
            <a:r>
              <a:rPr kumimoji="1" lang="en-US" altLang="zh-CN" b="1" smtClean="0">
                <a:latin typeface="方正姚体" pitchFamily="2" charset="-122"/>
                <a:ea typeface="方正姚体" pitchFamily="2" charset="-122"/>
              </a:rPr>
              <a:t>-</a:t>
            </a:r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例题</a:t>
            </a:r>
            <a:endParaRPr kumimoji="1" lang="en-US" altLang="zh-CN" b="1" smtClean="0">
              <a:latin typeface="方正姚体" pitchFamily="2" charset="-122"/>
              <a:ea typeface="方正姚体" pitchFamily="2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105400" y="3048000"/>
            <a:ext cx="3657600" cy="1266825"/>
            <a:chOff x="5105400" y="3048000"/>
            <a:chExt cx="3657600" cy="1266825"/>
          </a:xfrm>
        </p:grpSpPr>
        <p:grpSp>
          <p:nvGrpSpPr>
            <p:cNvPr id="12309" name="Group 59"/>
            <p:cNvGrpSpPr>
              <a:grpSpLocks/>
            </p:cNvGrpSpPr>
            <p:nvPr/>
          </p:nvGrpSpPr>
          <p:grpSpPr bwMode="auto">
            <a:xfrm>
              <a:off x="5105400" y="3048000"/>
              <a:ext cx="3657600" cy="1266825"/>
              <a:chOff x="3216" y="1920"/>
              <a:chExt cx="2304" cy="798"/>
            </a:xfrm>
          </p:grpSpPr>
          <p:graphicFrame>
            <p:nvGraphicFramePr>
              <p:cNvPr id="12293" name="Object 36"/>
              <p:cNvGraphicFramePr>
                <a:graphicFrameLocks noChangeAspect="1"/>
              </p:cNvGraphicFramePr>
              <p:nvPr/>
            </p:nvGraphicFramePr>
            <p:xfrm>
              <a:off x="5080" y="2352"/>
              <a:ext cx="208" cy="20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439" name="公式" r:id="rId16" imgW="114480" imgH="111600" progId="Equation.3">
                      <p:embed/>
                    </p:oleObj>
                  </mc:Choice>
                  <mc:Fallback>
                    <p:oleObj name="公式" r:id="rId16" imgW="114480" imgH="111600" progId="Equation.3">
                      <p:embed/>
                      <p:pic>
                        <p:nvPicPr>
                          <p:cNvPr id="0" name="Object 3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80" y="2352"/>
                            <a:ext cx="208" cy="20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311" name="Line 37"/>
              <p:cNvSpPr>
                <a:spLocks noChangeShapeType="1"/>
              </p:cNvSpPr>
              <p:nvPr/>
            </p:nvSpPr>
            <p:spPr bwMode="auto">
              <a:xfrm>
                <a:off x="3216" y="2256"/>
                <a:ext cx="2304" cy="0"/>
              </a:xfrm>
              <a:prstGeom prst="line">
                <a:avLst/>
              </a:prstGeom>
              <a:noFill/>
              <a:ln w="41275">
                <a:solidFill>
                  <a:schemeClr val="hlink"/>
                </a:solidFill>
                <a:round/>
                <a:headEnd/>
                <a:tailEnd type="arrow" w="med" len="lg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2294" name="Object 38"/>
              <p:cNvGraphicFramePr>
                <a:graphicFrameLocks noChangeAspect="1"/>
              </p:cNvGraphicFramePr>
              <p:nvPr/>
            </p:nvGraphicFramePr>
            <p:xfrm>
              <a:off x="3448" y="2304"/>
              <a:ext cx="207" cy="20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440" name="公式" r:id="rId18" imgW="114480" imgH="111600" progId="Equation.3">
                      <p:embed/>
                    </p:oleObj>
                  </mc:Choice>
                  <mc:Fallback>
                    <p:oleObj name="公式" r:id="rId18" imgW="114480" imgH="111600" progId="Equation.3">
                      <p:embed/>
                      <p:pic>
                        <p:nvPicPr>
                          <p:cNvPr id="0" name="Object 3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48" y="2304"/>
                            <a:ext cx="207" cy="20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312" name="Line 39"/>
              <p:cNvSpPr>
                <a:spLocks noChangeShapeType="1"/>
              </p:cNvSpPr>
              <p:nvPr/>
            </p:nvSpPr>
            <p:spPr bwMode="auto">
              <a:xfrm>
                <a:off x="5040" y="2304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13" name="Line 40"/>
              <p:cNvSpPr>
                <a:spLocks noChangeShapeType="1"/>
              </p:cNvSpPr>
              <p:nvPr/>
            </p:nvSpPr>
            <p:spPr bwMode="auto">
              <a:xfrm>
                <a:off x="3443" y="2313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14" name="Line 41"/>
              <p:cNvSpPr>
                <a:spLocks noChangeShapeType="1"/>
              </p:cNvSpPr>
              <p:nvPr/>
            </p:nvSpPr>
            <p:spPr bwMode="auto">
              <a:xfrm>
                <a:off x="4512" y="2592"/>
                <a:ext cx="4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med" len="lg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15" name="Line 42"/>
              <p:cNvSpPr>
                <a:spLocks noChangeShapeType="1"/>
              </p:cNvSpPr>
              <p:nvPr/>
            </p:nvSpPr>
            <p:spPr bwMode="auto">
              <a:xfrm flipH="1">
                <a:off x="3456" y="2592"/>
                <a:ext cx="4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med" len="lg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2295" name="Object 43"/>
              <p:cNvGraphicFramePr>
                <a:graphicFrameLocks noChangeAspect="1"/>
              </p:cNvGraphicFramePr>
              <p:nvPr/>
            </p:nvGraphicFramePr>
            <p:xfrm>
              <a:off x="5232" y="1968"/>
              <a:ext cx="223" cy="20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441" name="公式" r:id="rId20" imgW="130680" imgH="111600" progId="Equation.3">
                      <p:embed/>
                    </p:oleObj>
                  </mc:Choice>
                  <mc:Fallback>
                    <p:oleObj name="公式" r:id="rId20" imgW="130680" imgH="111600" progId="Equation.3">
                      <p:embed/>
                      <p:pic>
                        <p:nvPicPr>
                          <p:cNvPr id="0" name="Object 4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32" y="1968"/>
                            <a:ext cx="223" cy="20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296" name="Object 44"/>
              <p:cNvGraphicFramePr>
                <a:graphicFrameLocks noChangeAspect="1"/>
              </p:cNvGraphicFramePr>
              <p:nvPr/>
            </p:nvGraphicFramePr>
            <p:xfrm>
              <a:off x="3829" y="1920"/>
              <a:ext cx="224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442" name="公式" r:id="rId22" imgW="97920" imgH="95760" progId="Equation.3">
                      <p:embed/>
                    </p:oleObj>
                  </mc:Choice>
                  <mc:Fallback>
                    <p:oleObj name="公式" r:id="rId22" imgW="97920" imgH="95760" progId="Equation.3">
                      <p:embed/>
                      <p:pic>
                        <p:nvPicPr>
                          <p:cNvPr id="0" name="Object 4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29" y="1920"/>
                            <a:ext cx="224" cy="22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316" name="Line 45"/>
              <p:cNvSpPr>
                <a:spLocks noChangeShapeType="1"/>
              </p:cNvSpPr>
              <p:nvPr/>
            </p:nvSpPr>
            <p:spPr bwMode="auto">
              <a:xfrm>
                <a:off x="3936" y="2160"/>
                <a:ext cx="0" cy="96"/>
              </a:xfrm>
              <a:prstGeom prst="line">
                <a:avLst/>
              </a:prstGeom>
              <a:noFill/>
              <a:ln w="412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2297" name="Object 46"/>
              <p:cNvGraphicFramePr>
                <a:graphicFrameLocks noChangeAspect="1"/>
              </p:cNvGraphicFramePr>
              <p:nvPr/>
            </p:nvGraphicFramePr>
            <p:xfrm>
              <a:off x="3976" y="2496"/>
              <a:ext cx="398" cy="22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443" name="公式" r:id="rId24" imgW="245160" imgH="127440" progId="Equation.3">
                      <p:embed/>
                    </p:oleObj>
                  </mc:Choice>
                  <mc:Fallback>
                    <p:oleObj name="公式" r:id="rId24" imgW="245160" imgH="127440" progId="Equation.3">
                      <p:embed/>
                      <p:pic>
                        <p:nvPicPr>
                          <p:cNvPr id="0" name="Object 4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76" y="2496"/>
                            <a:ext cx="398" cy="22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317" name="Line 47"/>
              <p:cNvSpPr>
                <a:spLocks noChangeShapeType="1"/>
              </p:cNvSpPr>
              <p:nvPr/>
            </p:nvSpPr>
            <p:spPr bwMode="auto">
              <a:xfrm>
                <a:off x="3923" y="2297"/>
                <a:ext cx="0" cy="19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18" name="Line 48"/>
              <p:cNvSpPr>
                <a:spLocks noChangeShapeType="1"/>
              </p:cNvSpPr>
              <p:nvPr/>
            </p:nvSpPr>
            <p:spPr bwMode="auto">
              <a:xfrm>
                <a:off x="4800" y="2400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med" len="lg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19" name="Line 49"/>
              <p:cNvSpPr>
                <a:spLocks noChangeShapeType="1"/>
              </p:cNvSpPr>
              <p:nvPr/>
            </p:nvSpPr>
            <p:spPr bwMode="auto">
              <a:xfrm flipH="1">
                <a:off x="3926" y="2400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med" len="lg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2298" name="Object 50"/>
              <p:cNvGraphicFramePr>
                <a:graphicFrameLocks noChangeAspect="1"/>
              </p:cNvGraphicFramePr>
              <p:nvPr/>
            </p:nvGraphicFramePr>
            <p:xfrm>
              <a:off x="4208" y="2304"/>
              <a:ext cx="542" cy="22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444" name="公式" r:id="rId26" imgW="343080" imgH="127440" progId="Equation.3">
                      <p:embed/>
                    </p:oleObj>
                  </mc:Choice>
                  <mc:Fallback>
                    <p:oleObj name="公式" r:id="rId26" imgW="343080" imgH="127440" progId="Equation.3">
                      <p:embed/>
                      <p:pic>
                        <p:nvPicPr>
                          <p:cNvPr id="0" name="Object 5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08" y="2304"/>
                            <a:ext cx="542" cy="22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299" name="Object 51"/>
              <p:cNvGraphicFramePr>
                <a:graphicFrameLocks noChangeAspect="1"/>
              </p:cNvGraphicFramePr>
              <p:nvPr/>
            </p:nvGraphicFramePr>
            <p:xfrm>
              <a:off x="3321" y="2056"/>
              <a:ext cx="208" cy="22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445" name="公式" r:id="rId28" imgW="114480" imgH="127440" progId="Equation.3">
                      <p:embed/>
                    </p:oleObj>
                  </mc:Choice>
                  <mc:Fallback>
                    <p:oleObj name="公式" r:id="rId28" imgW="114480" imgH="127440" progId="Equation.3">
                      <p:embed/>
                      <p:pic>
                        <p:nvPicPr>
                          <p:cNvPr id="0" name="Object 5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21" y="2056"/>
                            <a:ext cx="208" cy="22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" name="矩形 1"/>
            <p:cNvSpPr/>
            <p:nvPr/>
          </p:nvSpPr>
          <p:spPr>
            <a:xfrm>
              <a:off x="5208989" y="3314480"/>
              <a:ext cx="49430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CN" sz="2800" b="1" dirty="0">
                  <a:latin typeface="华文新魏" pitchFamily="2" charset="-122"/>
                  <a:ea typeface="华文新魏" pitchFamily="2" charset="-122"/>
                </a:rPr>
                <a:t>·</a:t>
              </a:r>
              <a:endParaRPr lang="zh-CN" altLang="en-US" sz="2800" dirty="0"/>
            </a:p>
          </p:txBody>
        </p:sp>
        <p:sp>
          <p:nvSpPr>
            <p:cNvPr id="34" name="矩形 33"/>
            <p:cNvSpPr/>
            <p:nvPr/>
          </p:nvSpPr>
          <p:spPr>
            <a:xfrm>
              <a:off x="7740352" y="3323080"/>
              <a:ext cx="5437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CN" sz="2800" b="1" dirty="0">
                  <a:latin typeface="华文新魏" pitchFamily="2" charset="-122"/>
                  <a:ea typeface="华文新魏" pitchFamily="2" charset="-122"/>
                </a:rPr>
                <a:t>·</a:t>
              </a:r>
              <a:endParaRPr lang="zh-CN" altLang="en-US" sz="28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5" grpId="0"/>
      <p:bldP spid="12306" grpId="0"/>
      <p:bldP spid="1230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6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364288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72934AE5-A02F-4232-9C3E-6018DAA75A9F}" type="slidenum">
              <a:rPr lang="en-US" altLang="zh-CN"/>
              <a:pPr algn="ctr"/>
              <a:t>25</a:t>
            </a:fld>
            <a:endParaRPr lang="en-US" altLang="zh-CN"/>
          </a:p>
        </p:txBody>
      </p:sp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412750" y="260350"/>
          <a:ext cx="4014788" cy="957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4" name="公式" r:id="rId3" imgW="1348200" imgH="302760" progId="Equation.3">
                  <p:embed/>
                </p:oleObj>
              </mc:Choice>
              <mc:Fallback>
                <p:oleObj name="公式" r:id="rId3" imgW="1348200" imgH="3027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750" y="260350"/>
                        <a:ext cx="4014788" cy="957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7" name="Text Box 3"/>
          <p:cNvSpPr txBox="1">
            <a:spLocks noChangeArrowheads="1"/>
          </p:cNvSpPr>
          <p:nvPr/>
        </p:nvSpPr>
        <p:spPr bwMode="auto">
          <a:xfrm>
            <a:off x="1371600" y="1341438"/>
            <a:ext cx="27622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en-US" altLang="zh-CN" sz="2800">
                <a:latin typeface="Times New Roman" pitchFamily="18" charset="0"/>
                <a:ea typeface="楷体_GB2312" pitchFamily="49" charset="-122"/>
              </a:rPr>
              <a:t>B</a:t>
            </a:r>
            <a:r>
              <a:rPr kumimoji="1" lang="zh-CN" altLang="en-US" sz="2800">
                <a:latin typeface="Times New Roman" pitchFamily="18" charset="0"/>
                <a:ea typeface="楷体_GB2312" pitchFamily="49" charset="-122"/>
              </a:rPr>
              <a:t>点的振动方程 </a:t>
            </a:r>
            <a:r>
              <a:rPr kumimoji="1" lang="en-US" altLang="zh-CN" sz="2800">
                <a:latin typeface="Times New Roman" pitchFamily="18" charset="0"/>
                <a:ea typeface="楷体_GB2312" pitchFamily="49" charset="-122"/>
              </a:rPr>
              <a:t>:</a:t>
            </a:r>
          </a:p>
        </p:txBody>
      </p:sp>
      <p:graphicFrame>
        <p:nvGraphicFramePr>
          <p:cNvPr id="13315" name="Object 4"/>
          <p:cNvGraphicFramePr>
            <a:graphicFrameLocks noChangeAspect="1"/>
          </p:cNvGraphicFramePr>
          <p:nvPr/>
        </p:nvGraphicFramePr>
        <p:xfrm>
          <a:off x="3419475" y="1981200"/>
          <a:ext cx="3254375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5" name="公式" r:id="rId5" imgW="988560" imgH="159480" progId="Equation.3">
                  <p:embed/>
                </p:oleObj>
              </mc:Choice>
              <mc:Fallback>
                <p:oleObj name="公式" r:id="rId5" imgW="988560" imgH="159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1981200"/>
                        <a:ext cx="3254375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8" name="Text Box 5"/>
          <p:cNvSpPr txBox="1">
            <a:spLocks noChangeArrowheads="1"/>
          </p:cNvSpPr>
          <p:nvPr/>
        </p:nvSpPr>
        <p:spPr bwMode="auto">
          <a:xfrm>
            <a:off x="1219200" y="2590800"/>
            <a:ext cx="49831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在</a:t>
            </a:r>
            <a:r>
              <a:rPr kumimoji="1" lang="en-US" altLang="zh-CN" sz="2800" dirty="0">
                <a:latin typeface="Times New Roman" pitchFamily="18" charset="0"/>
                <a:ea typeface="楷体_GB2312" pitchFamily="49" charset="-122"/>
              </a:rPr>
              <a:t>X</a:t>
            </a:r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轴上</a:t>
            </a:r>
            <a:r>
              <a:rPr kumimoji="1" lang="en-US" altLang="zh-CN" sz="2800" dirty="0">
                <a:latin typeface="Times New Roman" pitchFamily="18" charset="0"/>
                <a:ea typeface="楷体_GB2312" pitchFamily="49" charset="-122"/>
              </a:rPr>
              <a:t>B</a:t>
            </a:r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点发出的行波方程：</a:t>
            </a:r>
          </a:p>
        </p:txBody>
      </p:sp>
      <p:graphicFrame>
        <p:nvGraphicFramePr>
          <p:cNvPr id="13316" name="Object 6"/>
          <p:cNvGraphicFramePr>
            <a:graphicFrameLocks noChangeAspect="1"/>
          </p:cNvGraphicFramePr>
          <p:nvPr/>
        </p:nvGraphicFramePr>
        <p:xfrm>
          <a:off x="2819400" y="3111500"/>
          <a:ext cx="5410200" cy="100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6" name="公式" r:id="rId7" imgW="1683000" imgH="302760" progId="Equation.3">
                  <p:embed/>
                </p:oleObj>
              </mc:Choice>
              <mc:Fallback>
                <p:oleObj name="公式" r:id="rId7" imgW="1683000" imgH="3027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111500"/>
                        <a:ext cx="5410200" cy="1004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9" name="Text Box 7"/>
          <p:cNvSpPr txBox="1">
            <a:spLocks noChangeArrowheads="1"/>
          </p:cNvSpPr>
          <p:nvPr/>
        </p:nvSpPr>
        <p:spPr bwMode="auto">
          <a:xfrm>
            <a:off x="1219200" y="4083050"/>
            <a:ext cx="66421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因为两波同频率，同振幅，同方向振动，</a:t>
            </a:r>
          </a:p>
          <a:p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所以相干为静止的点满足：</a:t>
            </a:r>
          </a:p>
        </p:txBody>
      </p:sp>
      <p:graphicFrame>
        <p:nvGraphicFramePr>
          <p:cNvPr id="13317" name="Object 8"/>
          <p:cNvGraphicFramePr>
            <a:graphicFrameLocks noChangeAspect="1"/>
          </p:cNvGraphicFramePr>
          <p:nvPr/>
        </p:nvGraphicFramePr>
        <p:xfrm>
          <a:off x="1069975" y="5257800"/>
          <a:ext cx="5689600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7" name="公式" r:id="rId9" imgW="2091600" imgH="302760" progId="Equation.3">
                  <p:embed/>
                </p:oleObj>
              </mc:Choice>
              <mc:Fallback>
                <p:oleObj name="公式" r:id="rId9" imgW="2091600" imgH="3027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9975" y="5257800"/>
                        <a:ext cx="5689600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0" name="AutoShape 11"/>
          <p:cNvSpPr>
            <a:spLocks noChangeArrowheads="1"/>
          </p:cNvSpPr>
          <p:nvPr/>
        </p:nvSpPr>
        <p:spPr bwMode="auto">
          <a:xfrm>
            <a:off x="7010400" y="1905000"/>
            <a:ext cx="1143000" cy="838200"/>
          </a:xfrm>
          <a:prstGeom prst="wedgeEllipseCallout">
            <a:avLst>
              <a:gd name="adj1" fmla="val -127917"/>
              <a:gd name="adj2" fmla="val 112120"/>
            </a:avLst>
          </a:prstGeom>
          <a:noFill/>
          <a:ln w="412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kumimoji="1" lang="zh-CN" altLang="en-US" sz="3200" b="1">
                <a:latin typeface="Times New Roman" pitchFamily="18" charset="0"/>
                <a:ea typeface="楷体_GB2312" pitchFamily="49" charset="-122"/>
              </a:rPr>
              <a:t>注意</a:t>
            </a:r>
            <a:endParaRPr kumimoji="1" lang="zh-CN" altLang="en-US" sz="3200">
              <a:latin typeface="Times New Roman" pitchFamily="18" charset="0"/>
              <a:ea typeface="楷体_GB2312" pitchFamily="49" charset="-122"/>
            </a:endParaRPr>
          </a:p>
        </p:txBody>
      </p:sp>
      <p:graphicFrame>
        <p:nvGraphicFramePr>
          <p:cNvPr id="13318" name="Object 29"/>
          <p:cNvGraphicFramePr>
            <a:graphicFrameLocks noChangeAspect="1"/>
          </p:cNvGraphicFramePr>
          <p:nvPr/>
        </p:nvGraphicFramePr>
        <p:xfrm>
          <a:off x="5975350" y="6019800"/>
          <a:ext cx="2681288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8" name="公式" r:id="rId11" imgW="947880" imgH="159480" progId="Equation.3">
                  <p:embed/>
                </p:oleObj>
              </mc:Choice>
              <mc:Fallback>
                <p:oleObj name="公式" r:id="rId11" imgW="947880" imgH="15948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5350" y="6019800"/>
                        <a:ext cx="2681288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331" name="Group 49"/>
          <p:cNvGrpSpPr>
            <a:grpSpLocks/>
          </p:cNvGrpSpPr>
          <p:nvPr/>
        </p:nvGrpSpPr>
        <p:grpSpPr bwMode="auto">
          <a:xfrm>
            <a:off x="4648200" y="71414"/>
            <a:ext cx="3657600" cy="1266825"/>
            <a:chOff x="2928" y="240"/>
            <a:chExt cx="2304" cy="798"/>
          </a:xfrm>
        </p:grpSpPr>
        <p:graphicFrame>
          <p:nvGraphicFramePr>
            <p:cNvPr id="13319" name="Object 31"/>
            <p:cNvGraphicFramePr>
              <a:graphicFrameLocks noChangeAspect="1"/>
            </p:cNvGraphicFramePr>
            <p:nvPr/>
          </p:nvGraphicFramePr>
          <p:xfrm>
            <a:off x="4792" y="672"/>
            <a:ext cx="208" cy="2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39" name="公式" r:id="rId13" imgW="114480" imgH="111600" progId="Equation.3">
                    <p:embed/>
                  </p:oleObj>
                </mc:Choice>
                <mc:Fallback>
                  <p:oleObj name="公式" r:id="rId13" imgW="114480" imgH="111600" progId="Equation.3">
                    <p:embed/>
                    <p:pic>
                      <p:nvPicPr>
                        <p:cNvPr id="0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92" y="672"/>
                          <a:ext cx="208" cy="2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33" name="Line 32"/>
            <p:cNvSpPr>
              <a:spLocks noChangeShapeType="1"/>
            </p:cNvSpPr>
            <p:nvPr/>
          </p:nvSpPr>
          <p:spPr bwMode="auto">
            <a:xfrm>
              <a:off x="2928" y="576"/>
              <a:ext cx="2304" cy="0"/>
            </a:xfrm>
            <a:prstGeom prst="line">
              <a:avLst/>
            </a:prstGeom>
            <a:noFill/>
            <a:ln w="41275">
              <a:solidFill>
                <a:schemeClr val="hlink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3320" name="Object 33"/>
            <p:cNvGraphicFramePr>
              <a:graphicFrameLocks noChangeAspect="1"/>
            </p:cNvGraphicFramePr>
            <p:nvPr/>
          </p:nvGraphicFramePr>
          <p:xfrm>
            <a:off x="3160" y="624"/>
            <a:ext cx="207" cy="2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0" name="公式" r:id="rId15" imgW="114480" imgH="111600" progId="Equation.3">
                    <p:embed/>
                  </p:oleObj>
                </mc:Choice>
                <mc:Fallback>
                  <p:oleObj name="公式" r:id="rId15" imgW="114480" imgH="111600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0" y="624"/>
                          <a:ext cx="207" cy="2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34" name="Line 34"/>
            <p:cNvSpPr>
              <a:spLocks noChangeShapeType="1"/>
            </p:cNvSpPr>
            <p:nvPr/>
          </p:nvSpPr>
          <p:spPr bwMode="auto">
            <a:xfrm>
              <a:off x="4752" y="624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35" name="Line 35"/>
            <p:cNvSpPr>
              <a:spLocks noChangeShapeType="1"/>
            </p:cNvSpPr>
            <p:nvPr/>
          </p:nvSpPr>
          <p:spPr bwMode="auto">
            <a:xfrm>
              <a:off x="3155" y="63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36" name="Line 36"/>
            <p:cNvSpPr>
              <a:spLocks noChangeShapeType="1"/>
            </p:cNvSpPr>
            <p:nvPr/>
          </p:nvSpPr>
          <p:spPr bwMode="auto">
            <a:xfrm>
              <a:off x="4224" y="912"/>
              <a:ext cx="4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37" name="Line 37"/>
            <p:cNvSpPr>
              <a:spLocks noChangeShapeType="1"/>
            </p:cNvSpPr>
            <p:nvPr/>
          </p:nvSpPr>
          <p:spPr bwMode="auto">
            <a:xfrm flipH="1">
              <a:off x="3168" y="912"/>
              <a:ext cx="4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3321" name="Object 38"/>
            <p:cNvGraphicFramePr>
              <a:graphicFrameLocks noChangeAspect="1"/>
            </p:cNvGraphicFramePr>
            <p:nvPr/>
          </p:nvGraphicFramePr>
          <p:xfrm>
            <a:off x="4944" y="288"/>
            <a:ext cx="223" cy="2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1" name="公式" r:id="rId17" imgW="130680" imgH="111600" progId="Equation.3">
                    <p:embed/>
                  </p:oleObj>
                </mc:Choice>
                <mc:Fallback>
                  <p:oleObj name="公式" r:id="rId17" imgW="130680" imgH="111600" progId="Equation.3">
                    <p:embed/>
                    <p:pic>
                      <p:nvPicPr>
                        <p:cNvPr id="0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4" y="288"/>
                          <a:ext cx="223" cy="2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322" name="Object 39"/>
            <p:cNvGraphicFramePr>
              <a:graphicFrameLocks noChangeAspect="1"/>
            </p:cNvGraphicFramePr>
            <p:nvPr/>
          </p:nvGraphicFramePr>
          <p:xfrm>
            <a:off x="3541" y="240"/>
            <a:ext cx="224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2" name="公式" r:id="rId19" imgW="97920" imgH="95760" progId="Equation.3">
                    <p:embed/>
                  </p:oleObj>
                </mc:Choice>
                <mc:Fallback>
                  <p:oleObj name="公式" r:id="rId19" imgW="97920" imgH="95760" progId="Equation.3">
                    <p:embed/>
                    <p:pic>
                      <p:nvPicPr>
                        <p:cNvPr id="0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41" y="240"/>
                          <a:ext cx="224" cy="2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38" name="Line 40"/>
            <p:cNvSpPr>
              <a:spLocks noChangeShapeType="1"/>
            </p:cNvSpPr>
            <p:nvPr/>
          </p:nvSpPr>
          <p:spPr bwMode="auto">
            <a:xfrm>
              <a:off x="3648" y="480"/>
              <a:ext cx="0" cy="96"/>
            </a:xfrm>
            <a:prstGeom prst="line">
              <a:avLst/>
            </a:prstGeom>
            <a:noFill/>
            <a:ln w="412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3323" name="Object 41"/>
            <p:cNvGraphicFramePr>
              <a:graphicFrameLocks noChangeAspect="1"/>
            </p:cNvGraphicFramePr>
            <p:nvPr/>
          </p:nvGraphicFramePr>
          <p:xfrm>
            <a:off x="3688" y="816"/>
            <a:ext cx="398" cy="2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3" name="公式" r:id="rId21" imgW="245160" imgH="127440" progId="Equation.3">
                    <p:embed/>
                  </p:oleObj>
                </mc:Choice>
                <mc:Fallback>
                  <p:oleObj name="公式" r:id="rId21" imgW="245160" imgH="127440" progId="Equation.3">
                    <p:embed/>
                    <p:pic>
                      <p:nvPicPr>
                        <p:cNvPr id="0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8" y="816"/>
                          <a:ext cx="398" cy="2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39" name="Line 42"/>
            <p:cNvSpPr>
              <a:spLocks noChangeShapeType="1"/>
            </p:cNvSpPr>
            <p:nvPr/>
          </p:nvSpPr>
          <p:spPr bwMode="auto">
            <a:xfrm>
              <a:off x="3635" y="617"/>
              <a:ext cx="0" cy="1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40" name="Line 43"/>
            <p:cNvSpPr>
              <a:spLocks noChangeShapeType="1"/>
            </p:cNvSpPr>
            <p:nvPr/>
          </p:nvSpPr>
          <p:spPr bwMode="auto">
            <a:xfrm>
              <a:off x="4512" y="720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41" name="Line 44"/>
            <p:cNvSpPr>
              <a:spLocks noChangeShapeType="1"/>
            </p:cNvSpPr>
            <p:nvPr/>
          </p:nvSpPr>
          <p:spPr bwMode="auto">
            <a:xfrm flipH="1">
              <a:off x="3638" y="720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3324" name="Object 45"/>
            <p:cNvGraphicFramePr>
              <a:graphicFrameLocks noChangeAspect="1"/>
            </p:cNvGraphicFramePr>
            <p:nvPr/>
          </p:nvGraphicFramePr>
          <p:xfrm>
            <a:off x="3920" y="624"/>
            <a:ext cx="542" cy="2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4" name="公式" r:id="rId23" imgW="343080" imgH="127440" progId="Equation.3">
                    <p:embed/>
                  </p:oleObj>
                </mc:Choice>
                <mc:Fallback>
                  <p:oleObj name="公式" r:id="rId23" imgW="343080" imgH="127440" progId="Equation.3">
                    <p:embed/>
                    <p:pic>
                      <p:nvPicPr>
                        <p:cNvPr id="0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20" y="624"/>
                          <a:ext cx="542" cy="2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325" name="Object 46"/>
            <p:cNvGraphicFramePr>
              <a:graphicFrameLocks noChangeAspect="1"/>
            </p:cNvGraphicFramePr>
            <p:nvPr/>
          </p:nvGraphicFramePr>
          <p:xfrm>
            <a:off x="3033" y="376"/>
            <a:ext cx="208" cy="2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5" name="公式" r:id="rId25" imgW="114480" imgH="127440" progId="Equation.3">
                    <p:embed/>
                  </p:oleObj>
                </mc:Choice>
                <mc:Fallback>
                  <p:oleObj name="公式" r:id="rId25" imgW="114480" imgH="127440" progId="Equation.3">
                    <p:embed/>
                    <p:pic>
                      <p:nvPicPr>
                        <p:cNvPr id="0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33" y="376"/>
                          <a:ext cx="208" cy="2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332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多普勒效应</a:t>
            </a:r>
            <a:r>
              <a:rPr kumimoji="1" lang="en-US" altLang="zh-CN" b="1" smtClean="0">
                <a:latin typeface="方正姚体" pitchFamily="2" charset="-122"/>
                <a:ea typeface="方正姚体" pitchFamily="2" charset="-122"/>
              </a:rPr>
              <a:t>-</a:t>
            </a:r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例题</a:t>
            </a:r>
            <a:endParaRPr kumimoji="1" lang="en-US" altLang="zh-CN" b="1" smtClean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5786446" y="3429000"/>
            <a:ext cx="357190" cy="428628"/>
          </a:xfrm>
          <a:prstGeom prst="ellipse">
            <a:avLst/>
          </a:prstGeom>
          <a:noFill/>
          <a:ln w="25400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8" grpId="0"/>
      <p:bldP spid="13329" grpId="0"/>
      <p:bldP spid="3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1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399213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1EC50805-406D-40AE-978D-C2300A756739}" type="slidenum">
              <a:rPr lang="en-US" altLang="zh-CN"/>
              <a:pPr algn="ctr"/>
              <a:t>26</a:t>
            </a:fld>
            <a:endParaRPr lang="en-US" altLang="zh-CN"/>
          </a:p>
        </p:txBody>
      </p:sp>
      <p:sp>
        <p:nvSpPr>
          <p:cNvPr id="14352" name="Text Box 2"/>
          <p:cNvSpPr txBox="1">
            <a:spLocks noChangeArrowheads="1"/>
          </p:cNvSpPr>
          <p:nvPr/>
        </p:nvSpPr>
        <p:spPr bwMode="auto">
          <a:xfrm>
            <a:off x="1047750" y="1319213"/>
            <a:ext cx="3740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相干相消的点需满足：</a:t>
            </a:r>
          </a:p>
        </p:txBody>
      </p:sp>
      <p:graphicFrame>
        <p:nvGraphicFramePr>
          <p:cNvPr id="14338" name="Object 3"/>
          <p:cNvGraphicFramePr>
            <a:graphicFrameLocks noChangeAspect="1"/>
          </p:cNvGraphicFramePr>
          <p:nvPr/>
        </p:nvGraphicFramePr>
        <p:xfrm>
          <a:off x="4643438" y="1628775"/>
          <a:ext cx="293687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8" name="公式" r:id="rId3" imgW="792360" imgH="127440" progId="Equation.3">
                  <p:embed/>
                </p:oleObj>
              </mc:Choice>
              <mc:Fallback>
                <p:oleObj name="公式" r:id="rId3" imgW="792360" imgH="1274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1628775"/>
                        <a:ext cx="2936875" cy="4572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5"/>
          <p:cNvGraphicFramePr>
            <a:graphicFrameLocks noChangeAspect="1"/>
          </p:cNvGraphicFramePr>
          <p:nvPr/>
        </p:nvGraphicFramePr>
        <p:xfrm>
          <a:off x="3074988" y="2057400"/>
          <a:ext cx="1744662" cy="80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9" name="Equation" r:id="rId5" imgW="637200" imgH="302760" progId="Equation.DSMT4">
                  <p:embed/>
                </p:oleObj>
              </mc:Choice>
              <mc:Fallback>
                <p:oleObj name="Equation" r:id="rId5" imgW="637200" imgH="3027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4988" y="2057400"/>
                        <a:ext cx="1744662" cy="804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3" name="Text Box 6"/>
          <p:cNvSpPr txBox="1">
            <a:spLocks noChangeArrowheads="1"/>
          </p:cNvSpPr>
          <p:nvPr/>
        </p:nvSpPr>
        <p:spPr bwMode="auto">
          <a:xfrm>
            <a:off x="1219200" y="2192338"/>
            <a:ext cx="1155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因为</a:t>
            </a:r>
            <a:r>
              <a:rPr kumimoji="1" lang="zh-CN" altLang="en-US" sz="2000" dirty="0">
                <a:latin typeface="Times New Roman" pitchFamily="18" charset="0"/>
                <a:ea typeface="楷体_GB2312" pitchFamily="49" charset="-122"/>
              </a:rPr>
              <a:t>：</a:t>
            </a:r>
          </a:p>
        </p:txBody>
      </p:sp>
      <p:graphicFrame>
        <p:nvGraphicFramePr>
          <p:cNvPr id="14340" name="Object 7"/>
          <p:cNvGraphicFramePr>
            <a:graphicFrameLocks noChangeAspect="1"/>
          </p:cNvGraphicFramePr>
          <p:nvPr/>
        </p:nvGraphicFramePr>
        <p:xfrm>
          <a:off x="3502025" y="2890838"/>
          <a:ext cx="4883150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70" name="公式" r:id="rId7" imgW="1650240" imgH="159480" progId="Equation.3">
                  <p:embed/>
                </p:oleObj>
              </mc:Choice>
              <mc:Fallback>
                <p:oleObj name="公式" r:id="rId7" imgW="1650240" imgH="159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2025" y="2890838"/>
                        <a:ext cx="4883150" cy="534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Object 8"/>
          <p:cNvGraphicFramePr>
            <a:graphicFrameLocks noChangeAspect="1"/>
          </p:cNvGraphicFramePr>
          <p:nvPr/>
        </p:nvGraphicFramePr>
        <p:xfrm>
          <a:off x="1601788" y="5143512"/>
          <a:ext cx="502761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71" name="Equation" r:id="rId9" imgW="1413360" imgH="143280" progId="Equation.3">
                  <p:embed/>
                </p:oleObj>
              </mc:Choice>
              <mc:Fallback>
                <p:oleObj name="Equation" r:id="rId9" imgW="1413360" imgH="1432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1788" y="5143512"/>
                        <a:ext cx="5027612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4" name="Text Box 9"/>
          <p:cNvSpPr txBox="1">
            <a:spLocks noChangeArrowheads="1"/>
          </p:cNvSpPr>
          <p:nvPr/>
        </p:nvSpPr>
        <p:spPr bwMode="auto">
          <a:xfrm>
            <a:off x="1947876" y="5786454"/>
            <a:ext cx="46243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可见在</a:t>
            </a:r>
            <a:r>
              <a:rPr kumimoji="1" lang="en-US" altLang="zh-CN" sz="2800" dirty="0">
                <a:latin typeface="Times New Roman" pitchFamily="18" charset="0"/>
                <a:ea typeface="楷体_GB2312" pitchFamily="49" charset="-122"/>
              </a:rPr>
              <a:t>A</a:t>
            </a:r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、</a:t>
            </a:r>
            <a:r>
              <a:rPr kumimoji="1" lang="en-US" altLang="zh-CN" sz="2800" dirty="0">
                <a:latin typeface="Times New Roman" pitchFamily="18" charset="0"/>
                <a:ea typeface="楷体_GB2312" pitchFamily="49" charset="-122"/>
              </a:rPr>
              <a:t>B</a:t>
            </a:r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两点是波腹处。</a:t>
            </a:r>
          </a:p>
        </p:txBody>
      </p:sp>
      <p:graphicFrame>
        <p:nvGraphicFramePr>
          <p:cNvPr id="14342" name="Object 28"/>
          <p:cNvGraphicFramePr>
            <a:graphicFrameLocks noChangeAspect="1"/>
          </p:cNvGraphicFramePr>
          <p:nvPr/>
        </p:nvGraphicFramePr>
        <p:xfrm>
          <a:off x="990600" y="214313"/>
          <a:ext cx="5691188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72" name="公式" r:id="rId11" imgW="2091600" imgH="318600" progId="Equation.3">
                  <p:embed/>
                </p:oleObj>
              </mc:Choice>
              <mc:Fallback>
                <p:oleObj name="公式" r:id="rId11" imgW="2091600" imgH="31860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14313"/>
                        <a:ext cx="5691188" cy="93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3" name="Object 29"/>
          <p:cNvGraphicFramePr>
            <a:graphicFrameLocks noChangeAspect="1"/>
          </p:cNvGraphicFramePr>
          <p:nvPr/>
        </p:nvGraphicFramePr>
        <p:xfrm>
          <a:off x="5791200" y="914400"/>
          <a:ext cx="2371725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73" name="公式" r:id="rId13" imgW="931320" imgH="159480" progId="Equation.3">
                  <p:embed/>
                </p:oleObj>
              </mc:Choice>
              <mc:Fallback>
                <p:oleObj name="公式" r:id="rId13" imgW="931320" imgH="15948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914400"/>
                        <a:ext cx="2371725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355" name="Group 35"/>
          <p:cNvGrpSpPr>
            <a:grpSpLocks/>
          </p:cNvGrpSpPr>
          <p:nvPr/>
        </p:nvGrpSpPr>
        <p:grpSpPr bwMode="auto">
          <a:xfrm>
            <a:off x="3276600" y="3581400"/>
            <a:ext cx="3657600" cy="1266825"/>
            <a:chOff x="2064" y="2256"/>
            <a:chExt cx="2304" cy="798"/>
          </a:xfrm>
        </p:grpSpPr>
        <p:graphicFrame>
          <p:nvGraphicFramePr>
            <p:cNvPr id="14344" name="Object 11"/>
            <p:cNvGraphicFramePr>
              <a:graphicFrameLocks noChangeAspect="1"/>
            </p:cNvGraphicFramePr>
            <p:nvPr/>
          </p:nvGraphicFramePr>
          <p:xfrm>
            <a:off x="3928" y="2688"/>
            <a:ext cx="208" cy="2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74" name="公式" r:id="rId15" imgW="114480" imgH="111600" progId="Equation.3">
                    <p:embed/>
                  </p:oleObj>
                </mc:Choice>
                <mc:Fallback>
                  <p:oleObj name="公式" r:id="rId15" imgW="114480" imgH="111600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28" y="2688"/>
                          <a:ext cx="208" cy="2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57" name="Line 12"/>
            <p:cNvSpPr>
              <a:spLocks noChangeShapeType="1"/>
            </p:cNvSpPr>
            <p:nvPr/>
          </p:nvSpPr>
          <p:spPr bwMode="auto">
            <a:xfrm>
              <a:off x="2064" y="2592"/>
              <a:ext cx="2304" cy="0"/>
            </a:xfrm>
            <a:prstGeom prst="line">
              <a:avLst/>
            </a:prstGeom>
            <a:noFill/>
            <a:ln w="41275">
              <a:solidFill>
                <a:schemeClr val="hlink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4345" name="Object 13"/>
            <p:cNvGraphicFramePr>
              <a:graphicFrameLocks noChangeAspect="1"/>
            </p:cNvGraphicFramePr>
            <p:nvPr/>
          </p:nvGraphicFramePr>
          <p:xfrm>
            <a:off x="2296" y="2640"/>
            <a:ext cx="207" cy="2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75" name="公式" r:id="rId17" imgW="114480" imgH="111600" progId="Equation.3">
                    <p:embed/>
                  </p:oleObj>
                </mc:Choice>
                <mc:Fallback>
                  <p:oleObj name="公式" r:id="rId17" imgW="114480" imgH="111600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6" y="2640"/>
                          <a:ext cx="207" cy="2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58" name="Line 14"/>
            <p:cNvSpPr>
              <a:spLocks noChangeShapeType="1"/>
            </p:cNvSpPr>
            <p:nvPr/>
          </p:nvSpPr>
          <p:spPr bwMode="auto">
            <a:xfrm>
              <a:off x="3888" y="2640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59" name="Line 15"/>
            <p:cNvSpPr>
              <a:spLocks noChangeShapeType="1"/>
            </p:cNvSpPr>
            <p:nvPr/>
          </p:nvSpPr>
          <p:spPr bwMode="auto">
            <a:xfrm>
              <a:off x="2291" y="2649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60" name="Line 16"/>
            <p:cNvSpPr>
              <a:spLocks noChangeShapeType="1"/>
            </p:cNvSpPr>
            <p:nvPr/>
          </p:nvSpPr>
          <p:spPr bwMode="auto">
            <a:xfrm>
              <a:off x="3360" y="2928"/>
              <a:ext cx="4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61" name="Line 17"/>
            <p:cNvSpPr>
              <a:spLocks noChangeShapeType="1"/>
            </p:cNvSpPr>
            <p:nvPr/>
          </p:nvSpPr>
          <p:spPr bwMode="auto">
            <a:xfrm flipH="1">
              <a:off x="2304" y="2928"/>
              <a:ext cx="4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4346" name="Object 18"/>
            <p:cNvGraphicFramePr>
              <a:graphicFrameLocks noChangeAspect="1"/>
            </p:cNvGraphicFramePr>
            <p:nvPr/>
          </p:nvGraphicFramePr>
          <p:xfrm>
            <a:off x="4080" y="2304"/>
            <a:ext cx="223" cy="2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76" name="公式" r:id="rId19" imgW="130680" imgH="111600" progId="Equation.3">
                    <p:embed/>
                  </p:oleObj>
                </mc:Choice>
                <mc:Fallback>
                  <p:oleObj name="公式" r:id="rId19" imgW="130680" imgH="111600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0" y="2304"/>
                          <a:ext cx="223" cy="2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47" name="Object 19"/>
            <p:cNvGraphicFramePr>
              <a:graphicFrameLocks noChangeAspect="1"/>
            </p:cNvGraphicFramePr>
            <p:nvPr/>
          </p:nvGraphicFramePr>
          <p:xfrm>
            <a:off x="2677" y="2256"/>
            <a:ext cx="224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77" name="公式" r:id="rId21" imgW="97920" imgH="95760" progId="Equation.3">
                    <p:embed/>
                  </p:oleObj>
                </mc:Choice>
                <mc:Fallback>
                  <p:oleObj name="公式" r:id="rId21" imgW="97920" imgH="95760" progId="Equation.3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77" y="2256"/>
                          <a:ext cx="224" cy="2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62" name="Line 20"/>
            <p:cNvSpPr>
              <a:spLocks noChangeShapeType="1"/>
            </p:cNvSpPr>
            <p:nvPr/>
          </p:nvSpPr>
          <p:spPr bwMode="auto">
            <a:xfrm>
              <a:off x="2784" y="2496"/>
              <a:ext cx="0" cy="96"/>
            </a:xfrm>
            <a:prstGeom prst="line">
              <a:avLst/>
            </a:prstGeom>
            <a:noFill/>
            <a:ln w="412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4348" name="Object 21"/>
            <p:cNvGraphicFramePr>
              <a:graphicFrameLocks noChangeAspect="1"/>
            </p:cNvGraphicFramePr>
            <p:nvPr/>
          </p:nvGraphicFramePr>
          <p:xfrm>
            <a:off x="2824" y="2832"/>
            <a:ext cx="398" cy="2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78" name="公式" r:id="rId23" imgW="245160" imgH="127440" progId="Equation.3">
                    <p:embed/>
                  </p:oleObj>
                </mc:Choice>
                <mc:Fallback>
                  <p:oleObj name="公式" r:id="rId23" imgW="245160" imgH="127440" progId="Equation.3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24" y="2832"/>
                          <a:ext cx="398" cy="2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63" name="Line 22"/>
            <p:cNvSpPr>
              <a:spLocks noChangeShapeType="1"/>
            </p:cNvSpPr>
            <p:nvPr/>
          </p:nvSpPr>
          <p:spPr bwMode="auto">
            <a:xfrm>
              <a:off x="2771" y="2633"/>
              <a:ext cx="0" cy="1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64" name="Line 23"/>
            <p:cNvSpPr>
              <a:spLocks noChangeShapeType="1"/>
            </p:cNvSpPr>
            <p:nvPr/>
          </p:nvSpPr>
          <p:spPr bwMode="auto">
            <a:xfrm>
              <a:off x="3648" y="2736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65" name="Line 24"/>
            <p:cNvSpPr>
              <a:spLocks noChangeShapeType="1"/>
            </p:cNvSpPr>
            <p:nvPr/>
          </p:nvSpPr>
          <p:spPr bwMode="auto">
            <a:xfrm flipH="1">
              <a:off x="2774" y="2736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4349" name="Object 25"/>
            <p:cNvGraphicFramePr>
              <a:graphicFrameLocks noChangeAspect="1"/>
            </p:cNvGraphicFramePr>
            <p:nvPr/>
          </p:nvGraphicFramePr>
          <p:xfrm>
            <a:off x="3056" y="2640"/>
            <a:ext cx="542" cy="2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79" name="公式" r:id="rId25" imgW="343080" imgH="127440" progId="Equation.3">
                    <p:embed/>
                  </p:oleObj>
                </mc:Choice>
                <mc:Fallback>
                  <p:oleObj name="公式" r:id="rId25" imgW="343080" imgH="127440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56" y="2640"/>
                          <a:ext cx="542" cy="2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50" name="Object 31"/>
            <p:cNvGraphicFramePr>
              <a:graphicFrameLocks noChangeAspect="1"/>
            </p:cNvGraphicFramePr>
            <p:nvPr/>
          </p:nvGraphicFramePr>
          <p:xfrm>
            <a:off x="2169" y="2392"/>
            <a:ext cx="208" cy="2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80" name="公式" r:id="rId27" imgW="114480" imgH="127440" progId="Equation.3">
                    <p:embed/>
                  </p:oleObj>
                </mc:Choice>
                <mc:Fallback>
                  <p:oleObj name="公式" r:id="rId27" imgW="114480" imgH="127440" progId="Equation.3">
                    <p:embed/>
                    <p:pic>
                      <p:nvPicPr>
                        <p:cNvPr id="0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9" y="2392"/>
                          <a:ext cx="208" cy="2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356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多普勒效应</a:t>
            </a:r>
            <a:r>
              <a:rPr kumimoji="1" lang="en-US" altLang="zh-CN" b="1" smtClean="0">
                <a:latin typeface="方正姚体" pitchFamily="2" charset="-122"/>
                <a:ea typeface="方正姚体" pitchFamily="2" charset="-122"/>
              </a:rPr>
              <a:t>-</a:t>
            </a:r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例题</a:t>
            </a:r>
            <a:endParaRPr kumimoji="1" lang="en-US" altLang="zh-CN" b="1" smtClean="0"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2" grpId="0"/>
      <p:bldP spid="14353" grpId="0"/>
      <p:bldP spid="1435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8724"/>
            <a:ext cx="9143975" cy="236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375" name="Group 41"/>
          <p:cNvGrpSpPr>
            <a:grpSpLocks/>
          </p:cNvGrpSpPr>
          <p:nvPr/>
        </p:nvGrpSpPr>
        <p:grpSpPr bwMode="auto">
          <a:xfrm>
            <a:off x="214282" y="1556792"/>
            <a:ext cx="8929693" cy="1008112"/>
            <a:chOff x="376" y="1023"/>
            <a:chExt cx="5226" cy="872"/>
          </a:xfrm>
        </p:grpSpPr>
        <p:sp>
          <p:nvSpPr>
            <p:cNvPr id="15377" name="Text Box 27"/>
            <p:cNvSpPr txBox="1">
              <a:spLocks noChangeArrowheads="1"/>
            </p:cNvSpPr>
            <p:nvPr/>
          </p:nvSpPr>
          <p:spPr bwMode="auto">
            <a:xfrm>
              <a:off x="376" y="1023"/>
              <a:ext cx="5226" cy="8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1" lang="zh-CN" altLang="en-US" sz="2800" b="1" dirty="0" smtClean="0">
                  <a:latin typeface="华文新魏" pitchFamily="2" charset="-122"/>
                  <a:ea typeface="华文新魏" pitchFamily="2" charset="-122"/>
                </a:rPr>
                <a:t>  </a:t>
              </a:r>
              <a:r>
                <a:rPr kumimoji="1" lang="en-US" altLang="zh-CN" sz="2800" b="1" dirty="0" smtClean="0">
                  <a:latin typeface="华文新魏" pitchFamily="2" charset="-122"/>
                  <a:ea typeface="华文新魏" pitchFamily="2" charset="-122"/>
                </a:rPr>
                <a:t>	      </a:t>
              </a:r>
              <a:r>
                <a:rPr kumimoji="1" lang="zh-CN" altLang="en-US" sz="2800" b="1" dirty="0" smtClean="0">
                  <a:latin typeface="华文新魏" pitchFamily="2" charset="-122"/>
                  <a:ea typeface="华文新魏" pitchFamily="2" charset="-122"/>
                </a:rPr>
                <a:t>如果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波源不动，反射面以</a:t>
              </a:r>
              <a:r>
                <a:rPr kumimoji="1" lang="zh-CN" altLang="en-US" sz="2800" b="1" dirty="0" smtClean="0">
                  <a:latin typeface="华文新魏" pitchFamily="2" charset="-122"/>
                  <a:ea typeface="华文新魏" pitchFamily="2" charset="-122"/>
                </a:rPr>
                <a:t>速度</a:t>
              </a:r>
              <a:r>
                <a:rPr kumimoji="1" lang="en-US" altLang="zh-CN" sz="2800" b="1" i="1" dirty="0">
                  <a:latin typeface="华文新魏" pitchFamily="2" charset="-122"/>
                  <a:ea typeface="华文新魏" pitchFamily="2" charset="-122"/>
                </a:rPr>
                <a:t>V</a:t>
              </a:r>
              <a:r>
                <a:rPr kumimoji="1" lang="en-US" altLang="zh-CN" sz="2800" b="1" dirty="0">
                  <a:latin typeface="华文新魏" pitchFamily="2" charset="-122"/>
                  <a:ea typeface="华文新魏" pitchFamily="2" charset="-122"/>
                </a:rPr>
                <a:t>=0.20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米</a:t>
              </a:r>
              <a:r>
                <a:rPr kumimoji="1" lang="en-US" altLang="zh-CN" sz="2800" b="1" dirty="0">
                  <a:latin typeface="华文新魏" pitchFamily="2" charset="-122"/>
                  <a:ea typeface="华文新魏" pitchFamily="2" charset="-122"/>
                </a:rPr>
                <a:t>/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秒向观察者接近，测得拍频             </a:t>
              </a:r>
              <a:r>
                <a:rPr kumimoji="1" lang="zh-CN" altLang="en-US" sz="2800" b="1" dirty="0" smtClean="0">
                  <a:latin typeface="华文新魏" pitchFamily="2" charset="-122"/>
                  <a:ea typeface="华文新魏" pitchFamily="2" charset="-122"/>
                </a:rPr>
                <a:t>赫兹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，</a:t>
              </a:r>
              <a:r>
                <a:rPr kumimoji="1" lang="zh-CN" altLang="en-US" sz="2800" b="1" dirty="0">
                  <a:solidFill>
                    <a:srgbClr val="0000CC"/>
                  </a:solidFill>
                  <a:latin typeface="华文新魏" pitchFamily="2" charset="-122"/>
                  <a:ea typeface="华文新魏" pitchFamily="2" charset="-122"/>
                </a:rPr>
                <a:t>求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波源的频率？</a:t>
              </a:r>
            </a:p>
          </p:txBody>
        </p:sp>
        <p:graphicFrame>
          <p:nvGraphicFramePr>
            <p:cNvPr id="15362" name="Object 4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15266167"/>
                </p:ext>
              </p:extLst>
            </p:nvPr>
          </p:nvGraphicFramePr>
          <p:xfrm>
            <a:off x="2583" y="1397"/>
            <a:ext cx="512" cy="4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28" name="公式" r:id="rId3" imgW="392040" imgH="127440" progId="Equation.3">
                    <p:embed/>
                  </p:oleObj>
                </mc:Choice>
                <mc:Fallback>
                  <p:oleObj name="公式" r:id="rId3" imgW="392040" imgH="127440" progId="Equation.3">
                    <p:embed/>
                    <p:pic>
                      <p:nvPicPr>
                        <p:cNvPr id="0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3" y="1397"/>
                          <a:ext cx="512" cy="4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368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5A41B83C-8D07-4ED7-942D-987442EE10D5}" type="slidenum">
              <a:rPr lang="en-US" altLang="zh-CN"/>
              <a:pPr algn="ctr"/>
              <a:t>27</a:t>
            </a:fld>
            <a:endParaRPr lang="en-US" altLang="zh-CN"/>
          </a:p>
        </p:txBody>
      </p:sp>
      <p:grpSp>
        <p:nvGrpSpPr>
          <p:cNvPr id="15369" name="Group 38"/>
          <p:cNvGrpSpPr>
            <a:grpSpLocks/>
          </p:cNvGrpSpPr>
          <p:nvPr/>
        </p:nvGrpSpPr>
        <p:grpSpPr bwMode="auto">
          <a:xfrm>
            <a:off x="214287" y="28724"/>
            <a:ext cx="8929688" cy="1816100"/>
            <a:chOff x="-210" y="144"/>
            <a:chExt cx="5625" cy="1144"/>
          </a:xfrm>
        </p:grpSpPr>
        <p:sp>
          <p:nvSpPr>
            <p:cNvPr id="15389" name="Text Box 3"/>
            <p:cNvSpPr txBox="1">
              <a:spLocks noChangeArrowheads="1"/>
            </p:cNvSpPr>
            <p:nvPr/>
          </p:nvSpPr>
          <p:spPr bwMode="auto">
            <a:xfrm>
              <a:off x="-210" y="144"/>
              <a:ext cx="5625" cy="1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例题二：如图 一声源振动的频率为</a:t>
              </a:r>
              <a:r>
                <a:rPr kumimoji="1" lang="en-US" altLang="zh-CN" sz="2800" b="1" dirty="0">
                  <a:latin typeface="华文新魏" pitchFamily="2" charset="-122"/>
                  <a:ea typeface="华文新魏" pitchFamily="2" charset="-122"/>
                </a:rPr>
                <a:t>2040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赫兹，以</a:t>
              </a:r>
              <a:r>
                <a:rPr kumimoji="1" lang="zh-CN" altLang="en-US" sz="2800" b="1" dirty="0" smtClean="0">
                  <a:latin typeface="华文新魏" pitchFamily="2" charset="-122"/>
                  <a:ea typeface="华文新魏" pitchFamily="2" charset="-122"/>
                </a:rPr>
                <a:t>速度</a:t>
              </a:r>
              <a:r>
                <a:rPr kumimoji="1" lang="en-US" altLang="zh-CN" sz="2800" b="1" dirty="0" smtClean="0">
                  <a:latin typeface="华文新魏" pitchFamily="2" charset="-122"/>
                  <a:ea typeface="华文新魏" pitchFamily="2" charset="-122"/>
                </a:rPr>
                <a:t/>
              </a:r>
              <a:br>
                <a:rPr kumimoji="1" lang="en-US" altLang="zh-CN" sz="2800" b="1" dirty="0" smtClean="0">
                  <a:latin typeface="华文新魏" pitchFamily="2" charset="-122"/>
                  <a:ea typeface="华文新魏" pitchFamily="2" charset="-122"/>
                </a:rPr>
              </a:br>
              <a:r>
                <a:rPr kumimoji="1" lang="en-US" altLang="zh-CN" sz="2800" b="1" dirty="0" smtClean="0">
                  <a:latin typeface="华文新魏" pitchFamily="2" charset="-122"/>
                  <a:ea typeface="华文新魏" pitchFamily="2" charset="-122"/>
                </a:rPr>
                <a:t>    </a:t>
              </a:r>
              <a:r>
                <a:rPr kumimoji="1" lang="zh-CN" altLang="en-US" sz="2800" b="1" dirty="0" smtClean="0">
                  <a:latin typeface="华文新魏" pitchFamily="2" charset="-122"/>
                  <a:ea typeface="华文新魏" pitchFamily="2" charset="-122"/>
                </a:rPr>
                <a:t> </a:t>
              </a:r>
              <a:r>
                <a:rPr kumimoji="1" lang="en-US" altLang="zh-CN" sz="2800" b="1" dirty="0">
                  <a:latin typeface="华文新魏" pitchFamily="2" charset="-122"/>
                  <a:ea typeface="华文新魏" pitchFamily="2" charset="-122"/>
                </a:rPr>
                <a:t>	 </a:t>
              </a:r>
              <a:r>
                <a:rPr kumimoji="1" lang="en-US" altLang="zh-CN" sz="2800" b="1" dirty="0" smtClean="0">
                  <a:latin typeface="华文新魏" pitchFamily="2" charset="-122"/>
                  <a:ea typeface="华文新魏" pitchFamily="2" charset="-122"/>
                </a:rPr>
                <a:t>      </a:t>
              </a:r>
              <a:r>
                <a:rPr kumimoji="1" lang="zh-CN" altLang="en-US" sz="2800" b="1" dirty="0" smtClean="0">
                  <a:latin typeface="华文新魏" pitchFamily="2" charset="-122"/>
                  <a:ea typeface="华文新魏" pitchFamily="2" charset="-122"/>
                </a:rPr>
                <a:t>向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一反射面接近，观察者在 </a:t>
              </a:r>
              <a:r>
                <a:rPr kumimoji="1" lang="en-US" altLang="zh-CN" sz="2800" b="1" dirty="0">
                  <a:latin typeface="华文新魏" pitchFamily="2" charset="-122"/>
                  <a:ea typeface="华文新魏" pitchFamily="2" charset="-122"/>
                </a:rPr>
                <a:t>A 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处测得拍音</a:t>
              </a:r>
              <a:r>
                <a:rPr kumimoji="1" lang="zh-CN" altLang="en-US" sz="2800" b="1" dirty="0" smtClean="0">
                  <a:latin typeface="华文新魏" pitchFamily="2" charset="-122"/>
                  <a:ea typeface="华文新魏" pitchFamily="2" charset="-122"/>
                </a:rPr>
                <a:t>的</a:t>
              </a:r>
              <a:r>
                <a:rPr kumimoji="1" lang="en-US" altLang="zh-CN" sz="2800" b="1" dirty="0" smtClean="0">
                  <a:latin typeface="华文新魏" pitchFamily="2" charset="-122"/>
                  <a:ea typeface="华文新魏" pitchFamily="2" charset="-122"/>
                </a:rPr>
                <a:t/>
              </a:r>
              <a:br>
                <a:rPr kumimoji="1" lang="en-US" altLang="zh-CN" sz="2800" b="1" dirty="0" smtClean="0">
                  <a:latin typeface="华文新魏" pitchFamily="2" charset="-122"/>
                  <a:ea typeface="华文新魏" pitchFamily="2" charset="-122"/>
                </a:rPr>
              </a:br>
              <a:r>
                <a:rPr kumimoji="1" lang="zh-CN" altLang="en-US" sz="2800" b="1" dirty="0" smtClean="0">
                  <a:latin typeface="华文新魏" pitchFamily="2" charset="-122"/>
                  <a:ea typeface="华文新魏" pitchFamily="2" charset="-122"/>
                </a:rPr>
                <a:t>频率             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赫兹，如声速为</a:t>
              </a:r>
              <a:r>
                <a:rPr kumimoji="1" lang="en-US" altLang="zh-CN" sz="2800" b="1" dirty="0">
                  <a:latin typeface="华文新魏" pitchFamily="2" charset="-122"/>
                  <a:ea typeface="华文新魏" pitchFamily="2" charset="-122"/>
                </a:rPr>
                <a:t>340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米</a:t>
              </a:r>
              <a:r>
                <a:rPr kumimoji="1" lang="en-US" altLang="zh-CN" sz="2800" b="1" dirty="0">
                  <a:latin typeface="华文新魏" pitchFamily="2" charset="-122"/>
                  <a:ea typeface="华文新魏" pitchFamily="2" charset="-122"/>
                </a:rPr>
                <a:t>/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秒</a:t>
              </a:r>
              <a:r>
                <a:rPr kumimoji="1" lang="zh-CN" altLang="en-US" sz="2800" b="1" dirty="0" smtClean="0">
                  <a:latin typeface="华文新魏" pitchFamily="2" charset="-122"/>
                  <a:ea typeface="华文新魏" pitchFamily="2" charset="-122"/>
                </a:rPr>
                <a:t>，</a:t>
              </a:r>
              <a:r>
                <a:rPr kumimoji="1" lang="zh-CN" altLang="en-US" sz="2800" b="1" dirty="0">
                  <a:solidFill>
                    <a:srgbClr val="0000CC"/>
                  </a:solidFill>
                  <a:latin typeface="华文新魏" pitchFamily="2" charset="-122"/>
                  <a:ea typeface="华文新魏" pitchFamily="2" charset="-122"/>
                </a:rPr>
                <a:t>求：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波源移动的速度？</a:t>
              </a:r>
              <a:endParaRPr kumimoji="1" lang="zh-CN" altLang="en-US" sz="2800" b="1" dirty="0">
                <a:latin typeface="华文新魏" pitchFamily="2" charset="-122"/>
                <a:ea typeface="华文新魏" pitchFamily="2" charset="-122"/>
              </a:endParaRPr>
            </a:p>
          </p:txBody>
        </p:sp>
        <p:graphicFrame>
          <p:nvGraphicFramePr>
            <p:cNvPr id="15366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55246146"/>
                </p:ext>
              </p:extLst>
            </p:nvPr>
          </p:nvGraphicFramePr>
          <p:xfrm>
            <a:off x="407" y="418"/>
            <a:ext cx="314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29" name="公式" r:id="rId5" imgW="130680" imgH="167400" progId="Equation.3">
                    <p:embed/>
                  </p:oleObj>
                </mc:Choice>
                <mc:Fallback>
                  <p:oleObj name="公式" r:id="rId5" imgW="130680" imgH="16740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7" y="418"/>
                          <a:ext cx="314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67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56991433"/>
                </p:ext>
              </p:extLst>
            </p:nvPr>
          </p:nvGraphicFramePr>
          <p:xfrm>
            <a:off x="267" y="720"/>
            <a:ext cx="706" cy="2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30" name="公式" r:id="rId7" imgW="375840" imgH="127440" progId="Equation.3">
                    <p:embed/>
                  </p:oleObj>
                </mc:Choice>
                <mc:Fallback>
                  <p:oleObj name="公式" r:id="rId7" imgW="375840" imgH="12744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7" y="720"/>
                          <a:ext cx="706" cy="2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370" name="Text Box 6"/>
          <p:cNvSpPr txBox="1">
            <a:spLocks noChangeArrowheads="1"/>
          </p:cNvSpPr>
          <p:nvPr/>
        </p:nvSpPr>
        <p:spPr bwMode="auto">
          <a:xfrm>
            <a:off x="935718" y="3143248"/>
            <a:ext cx="4493538" cy="2595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解：</a:t>
            </a:r>
            <a:r>
              <a:rPr kumimoji="1" lang="en-US" altLang="zh-CN" sz="2800" dirty="0">
                <a:solidFill>
                  <a:srgbClr val="0000CC"/>
                </a:solidFill>
                <a:latin typeface="Times New Roman" pitchFamily="18" charset="0"/>
                <a:ea typeface="楷体_GB2312" pitchFamily="49" charset="-122"/>
              </a:rPr>
              <a:t>1.</a:t>
            </a:r>
            <a:r>
              <a:rPr kumimoji="1" lang="en-US" altLang="zh-CN" sz="2800" dirty="0">
                <a:latin typeface="Times New Roman" pitchFamily="18" charset="0"/>
                <a:ea typeface="楷体_GB2312" pitchFamily="49" charset="-122"/>
              </a:rPr>
              <a:t> </a:t>
            </a:r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观察者接收到的频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率有：直接从远离它的波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源来的声音和经反射面反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射后的频率，两者形成拍。</a:t>
            </a:r>
          </a:p>
        </p:txBody>
      </p:sp>
      <p:grpSp>
        <p:nvGrpSpPr>
          <p:cNvPr id="15371" name="Group 39"/>
          <p:cNvGrpSpPr>
            <a:grpSpLocks/>
          </p:cNvGrpSpPr>
          <p:nvPr/>
        </p:nvGrpSpPr>
        <p:grpSpPr bwMode="auto">
          <a:xfrm>
            <a:off x="6111875" y="3208351"/>
            <a:ext cx="2470150" cy="2149475"/>
            <a:chOff x="3850" y="1632"/>
            <a:chExt cx="1556" cy="1354"/>
          </a:xfrm>
        </p:grpSpPr>
        <p:sp>
          <p:nvSpPr>
            <p:cNvPr id="15380" name="Line 8"/>
            <p:cNvSpPr>
              <a:spLocks noChangeShapeType="1"/>
            </p:cNvSpPr>
            <p:nvPr/>
          </p:nvSpPr>
          <p:spPr bwMode="auto">
            <a:xfrm>
              <a:off x="5146" y="1834"/>
              <a:ext cx="0" cy="1152"/>
            </a:xfrm>
            <a:prstGeom prst="line">
              <a:avLst/>
            </a:prstGeom>
            <a:noFill/>
            <a:ln w="539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81" name="Line 9"/>
            <p:cNvSpPr>
              <a:spLocks noChangeShapeType="1"/>
            </p:cNvSpPr>
            <p:nvPr/>
          </p:nvSpPr>
          <p:spPr bwMode="auto">
            <a:xfrm>
              <a:off x="5146" y="197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82" name="Line 10"/>
            <p:cNvSpPr>
              <a:spLocks noChangeShapeType="1"/>
            </p:cNvSpPr>
            <p:nvPr/>
          </p:nvSpPr>
          <p:spPr bwMode="auto">
            <a:xfrm>
              <a:off x="5146" y="2170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83" name="Line 11"/>
            <p:cNvSpPr>
              <a:spLocks noChangeShapeType="1"/>
            </p:cNvSpPr>
            <p:nvPr/>
          </p:nvSpPr>
          <p:spPr bwMode="auto">
            <a:xfrm>
              <a:off x="5146" y="2362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84" name="Line 12"/>
            <p:cNvSpPr>
              <a:spLocks noChangeShapeType="1"/>
            </p:cNvSpPr>
            <p:nvPr/>
          </p:nvSpPr>
          <p:spPr bwMode="auto">
            <a:xfrm>
              <a:off x="5146" y="2602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85" name="Line 13"/>
            <p:cNvSpPr>
              <a:spLocks noChangeShapeType="1"/>
            </p:cNvSpPr>
            <p:nvPr/>
          </p:nvSpPr>
          <p:spPr bwMode="auto">
            <a:xfrm>
              <a:off x="5146" y="2794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86" name="Text Box 14"/>
            <p:cNvSpPr txBox="1">
              <a:spLocks noChangeArrowheads="1"/>
            </p:cNvSpPr>
            <p:nvPr/>
          </p:nvSpPr>
          <p:spPr bwMode="auto">
            <a:xfrm>
              <a:off x="4810" y="1632"/>
              <a:ext cx="5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000">
                  <a:latin typeface="Times New Roman" pitchFamily="18" charset="0"/>
                  <a:ea typeface="楷体_GB2312" pitchFamily="49" charset="-122"/>
                </a:rPr>
                <a:t>反射面</a:t>
              </a:r>
            </a:p>
          </p:txBody>
        </p:sp>
        <p:sp>
          <p:nvSpPr>
            <p:cNvPr id="15387" name="Line 15"/>
            <p:cNvSpPr>
              <a:spLocks noChangeShapeType="1"/>
            </p:cNvSpPr>
            <p:nvPr/>
          </p:nvSpPr>
          <p:spPr bwMode="auto">
            <a:xfrm>
              <a:off x="3984" y="2352"/>
              <a:ext cx="816" cy="0"/>
            </a:xfrm>
            <a:prstGeom prst="line">
              <a:avLst/>
            </a:prstGeom>
            <a:noFill/>
            <a:ln w="41275">
              <a:solidFill>
                <a:schemeClr val="hlink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5364" name="Object 16"/>
            <p:cNvGraphicFramePr>
              <a:graphicFrameLocks noChangeAspect="1"/>
            </p:cNvGraphicFramePr>
            <p:nvPr/>
          </p:nvGraphicFramePr>
          <p:xfrm>
            <a:off x="4234" y="1968"/>
            <a:ext cx="287" cy="4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31" name="公式" r:id="rId9" imgW="114480" imgH="167400" progId="Equation.3">
                    <p:embed/>
                  </p:oleObj>
                </mc:Choice>
                <mc:Fallback>
                  <p:oleObj name="公式" r:id="rId9" imgW="114480" imgH="167400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34" y="1968"/>
                          <a:ext cx="287" cy="4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65" name="Object 17"/>
            <p:cNvGraphicFramePr>
              <a:graphicFrameLocks noChangeAspect="1"/>
            </p:cNvGraphicFramePr>
            <p:nvPr/>
          </p:nvGraphicFramePr>
          <p:xfrm>
            <a:off x="3850" y="2093"/>
            <a:ext cx="246" cy="3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32" name="公式" r:id="rId11" imgW="97920" imgH="127440" progId="Equation.3">
                    <p:embed/>
                  </p:oleObj>
                </mc:Choice>
                <mc:Fallback>
                  <p:oleObj name="公式" r:id="rId11" imgW="97920" imgH="127440" progId="Equation.3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50" y="2093"/>
                          <a:ext cx="246" cy="3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88" name="Text Box 18"/>
            <p:cNvSpPr txBox="1">
              <a:spLocks noChangeArrowheads="1"/>
            </p:cNvSpPr>
            <p:nvPr/>
          </p:nvSpPr>
          <p:spPr bwMode="auto">
            <a:xfrm>
              <a:off x="3850" y="1901"/>
              <a:ext cx="4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000" b="1">
                  <a:solidFill>
                    <a:srgbClr val="0000CC"/>
                  </a:solidFill>
                  <a:latin typeface="Times New Roman" pitchFamily="18" charset="0"/>
                  <a:ea typeface="楷体_GB2312" pitchFamily="49" charset="-122"/>
                </a:rPr>
                <a:t>声源</a:t>
              </a:r>
            </a:p>
          </p:txBody>
        </p:sp>
      </p:grpSp>
      <p:grpSp>
        <p:nvGrpSpPr>
          <p:cNvPr id="15372" name="Group 34"/>
          <p:cNvGrpSpPr>
            <a:grpSpLocks/>
          </p:cNvGrpSpPr>
          <p:nvPr/>
        </p:nvGrpSpPr>
        <p:grpSpPr bwMode="auto">
          <a:xfrm>
            <a:off x="5392738" y="4046551"/>
            <a:ext cx="1039812" cy="762000"/>
            <a:chOff x="3397" y="2160"/>
            <a:chExt cx="655" cy="480"/>
          </a:xfrm>
        </p:grpSpPr>
        <p:graphicFrame>
          <p:nvGraphicFramePr>
            <p:cNvPr id="15363" name="Object 20"/>
            <p:cNvGraphicFramePr>
              <a:graphicFrameLocks noChangeAspect="1"/>
            </p:cNvGraphicFramePr>
            <p:nvPr/>
          </p:nvGraphicFramePr>
          <p:xfrm>
            <a:off x="3397" y="2160"/>
            <a:ext cx="287" cy="2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33" name="公式" r:id="rId13" imgW="114480" imgH="111600" progId="Equation.3">
                    <p:embed/>
                  </p:oleObj>
                </mc:Choice>
                <mc:Fallback>
                  <p:oleObj name="公式" r:id="rId13" imgW="114480" imgH="111600" progId="Equation.3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97" y="2160"/>
                          <a:ext cx="287" cy="2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78" name="Oval 21"/>
            <p:cNvSpPr>
              <a:spLocks noChangeArrowheads="1"/>
            </p:cNvSpPr>
            <p:nvPr/>
          </p:nvSpPr>
          <p:spPr bwMode="auto">
            <a:xfrm>
              <a:off x="3658" y="230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5379" name="Text Box 22"/>
            <p:cNvSpPr txBox="1">
              <a:spLocks noChangeArrowheads="1"/>
            </p:cNvSpPr>
            <p:nvPr/>
          </p:nvSpPr>
          <p:spPr bwMode="auto">
            <a:xfrm>
              <a:off x="3456" y="2390"/>
              <a:ext cx="5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000">
                  <a:latin typeface="Times New Roman" pitchFamily="18" charset="0"/>
                  <a:ea typeface="楷体_GB2312" pitchFamily="49" charset="-122"/>
                </a:rPr>
                <a:t>观察者</a:t>
              </a:r>
            </a:p>
          </p:txBody>
        </p:sp>
      </p:grpSp>
      <p:sp>
        <p:nvSpPr>
          <p:cNvPr id="15376" name="页脚占位符 1"/>
          <p:cNvSpPr>
            <a:spLocks noGrp="1"/>
          </p:cNvSpPr>
          <p:nvPr>
            <p:ph type="ftr" sz="quarter" idx="11"/>
          </p:nvPr>
        </p:nvSpPr>
        <p:spPr>
          <a:xfrm>
            <a:off x="3709988" y="6369050"/>
            <a:ext cx="28956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多普勒效应</a:t>
            </a:r>
            <a:r>
              <a:rPr kumimoji="1" lang="en-US" altLang="zh-CN" b="1" smtClean="0">
                <a:latin typeface="方正姚体" pitchFamily="2" charset="-122"/>
                <a:ea typeface="方正姚体" pitchFamily="2" charset="-122"/>
              </a:rPr>
              <a:t>-</a:t>
            </a:r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例题</a:t>
            </a:r>
            <a:endParaRPr kumimoji="1" lang="en-US" altLang="zh-CN" b="1" smtClean="0"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8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5A41B83C-8D07-4ED7-942D-987442EE10D5}" type="slidenum">
              <a:rPr lang="en-US" altLang="zh-CN"/>
              <a:pPr algn="ctr"/>
              <a:t>28</a:t>
            </a:fld>
            <a:endParaRPr lang="en-US" altLang="zh-CN"/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928662" y="188913"/>
            <a:ext cx="8288338" cy="1384300"/>
            <a:chOff x="240" y="144"/>
            <a:chExt cx="5221" cy="872"/>
          </a:xfrm>
        </p:grpSpPr>
        <p:sp>
          <p:nvSpPr>
            <p:cNvPr id="15389" name="Text Box 3"/>
            <p:cNvSpPr txBox="1">
              <a:spLocks noChangeArrowheads="1"/>
            </p:cNvSpPr>
            <p:nvPr/>
          </p:nvSpPr>
          <p:spPr bwMode="auto">
            <a:xfrm>
              <a:off x="240" y="144"/>
              <a:ext cx="5221" cy="8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例题二：如图 一声源振动的频率为</a:t>
              </a:r>
              <a:r>
                <a:rPr kumimoji="1" lang="en-US" altLang="zh-CN" sz="2800" b="1" dirty="0">
                  <a:latin typeface="华文新魏" pitchFamily="2" charset="-122"/>
                  <a:ea typeface="华文新魏" pitchFamily="2" charset="-122"/>
                </a:rPr>
                <a:t>2040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赫兹，以速</a:t>
              </a:r>
            </a:p>
            <a:p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度      向一反射面接近，观察者在 </a:t>
              </a:r>
              <a:r>
                <a:rPr kumimoji="1" lang="en-US" altLang="zh-CN" sz="2800" b="1" dirty="0">
                  <a:latin typeface="华文新魏" pitchFamily="2" charset="-122"/>
                  <a:ea typeface="华文新魏" pitchFamily="2" charset="-122"/>
                </a:rPr>
                <a:t>A 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处测得拍音的</a:t>
              </a:r>
            </a:p>
            <a:p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频率             </a:t>
              </a:r>
              <a:r>
                <a:rPr kumimoji="1" lang="zh-CN" altLang="en-US" sz="2800" b="1" dirty="0" smtClean="0">
                  <a:latin typeface="华文新魏" pitchFamily="2" charset="-122"/>
                  <a:ea typeface="华文新魏" pitchFamily="2" charset="-122"/>
                </a:rPr>
                <a:t>赫兹</a:t>
              </a:r>
              <a:r>
                <a:rPr kumimoji="1" lang="en-US" altLang="zh-CN" sz="2800" b="1" dirty="0" smtClean="0">
                  <a:latin typeface="华文新魏" pitchFamily="2" charset="-122"/>
                  <a:ea typeface="华文新魏" pitchFamily="2" charset="-122"/>
                </a:rPr>
                <a:t>……</a:t>
              </a:r>
              <a:endParaRPr kumimoji="1" lang="zh-CN" altLang="en-US" sz="2800" b="1" dirty="0">
                <a:latin typeface="华文新魏" pitchFamily="2" charset="-122"/>
                <a:ea typeface="华文新魏" pitchFamily="2" charset="-122"/>
              </a:endParaRPr>
            </a:p>
          </p:txBody>
        </p:sp>
        <p:graphicFrame>
          <p:nvGraphicFramePr>
            <p:cNvPr id="15366" name="Object 4"/>
            <p:cNvGraphicFramePr>
              <a:graphicFrameLocks noChangeAspect="1"/>
            </p:cNvGraphicFramePr>
            <p:nvPr/>
          </p:nvGraphicFramePr>
          <p:xfrm>
            <a:off x="557" y="418"/>
            <a:ext cx="314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045" name="公式" r:id="rId3" imgW="130680" imgH="167400" progId="Equation.3">
                    <p:embed/>
                  </p:oleObj>
                </mc:Choice>
                <mc:Fallback>
                  <p:oleObj name="公式" r:id="rId3" imgW="130680" imgH="16740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7" y="418"/>
                          <a:ext cx="314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67" name="Object 5"/>
            <p:cNvGraphicFramePr>
              <a:graphicFrameLocks noChangeAspect="1"/>
            </p:cNvGraphicFramePr>
            <p:nvPr/>
          </p:nvGraphicFramePr>
          <p:xfrm>
            <a:off x="736" y="695"/>
            <a:ext cx="706" cy="2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046" name="公式" r:id="rId5" imgW="375840" imgH="127440" progId="Equation.3">
                    <p:embed/>
                  </p:oleObj>
                </mc:Choice>
                <mc:Fallback>
                  <p:oleObj name="公式" r:id="rId5" imgW="375840" imgH="12744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6" y="695"/>
                          <a:ext cx="706" cy="2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6111875" y="2590800"/>
            <a:ext cx="2470150" cy="2149475"/>
            <a:chOff x="3850" y="1632"/>
            <a:chExt cx="1556" cy="1354"/>
          </a:xfrm>
        </p:grpSpPr>
        <p:sp>
          <p:nvSpPr>
            <p:cNvPr id="15380" name="Line 8"/>
            <p:cNvSpPr>
              <a:spLocks noChangeShapeType="1"/>
            </p:cNvSpPr>
            <p:nvPr/>
          </p:nvSpPr>
          <p:spPr bwMode="auto">
            <a:xfrm>
              <a:off x="5146" y="1834"/>
              <a:ext cx="0" cy="1152"/>
            </a:xfrm>
            <a:prstGeom prst="line">
              <a:avLst/>
            </a:prstGeom>
            <a:noFill/>
            <a:ln w="539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81" name="Line 9"/>
            <p:cNvSpPr>
              <a:spLocks noChangeShapeType="1"/>
            </p:cNvSpPr>
            <p:nvPr/>
          </p:nvSpPr>
          <p:spPr bwMode="auto">
            <a:xfrm>
              <a:off x="5146" y="197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82" name="Line 10"/>
            <p:cNvSpPr>
              <a:spLocks noChangeShapeType="1"/>
            </p:cNvSpPr>
            <p:nvPr/>
          </p:nvSpPr>
          <p:spPr bwMode="auto">
            <a:xfrm>
              <a:off x="5146" y="2170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83" name="Line 11"/>
            <p:cNvSpPr>
              <a:spLocks noChangeShapeType="1"/>
            </p:cNvSpPr>
            <p:nvPr/>
          </p:nvSpPr>
          <p:spPr bwMode="auto">
            <a:xfrm>
              <a:off x="5146" y="2362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84" name="Line 12"/>
            <p:cNvSpPr>
              <a:spLocks noChangeShapeType="1"/>
            </p:cNvSpPr>
            <p:nvPr/>
          </p:nvSpPr>
          <p:spPr bwMode="auto">
            <a:xfrm>
              <a:off x="5146" y="2602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85" name="Line 13"/>
            <p:cNvSpPr>
              <a:spLocks noChangeShapeType="1"/>
            </p:cNvSpPr>
            <p:nvPr/>
          </p:nvSpPr>
          <p:spPr bwMode="auto">
            <a:xfrm>
              <a:off x="5146" y="2794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86" name="Text Box 14"/>
            <p:cNvSpPr txBox="1">
              <a:spLocks noChangeArrowheads="1"/>
            </p:cNvSpPr>
            <p:nvPr/>
          </p:nvSpPr>
          <p:spPr bwMode="auto">
            <a:xfrm>
              <a:off x="4810" y="1632"/>
              <a:ext cx="5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000">
                  <a:latin typeface="Times New Roman" pitchFamily="18" charset="0"/>
                  <a:ea typeface="楷体_GB2312" pitchFamily="49" charset="-122"/>
                </a:rPr>
                <a:t>反射面</a:t>
              </a:r>
            </a:p>
          </p:txBody>
        </p:sp>
        <p:sp>
          <p:nvSpPr>
            <p:cNvPr id="15387" name="Line 15"/>
            <p:cNvSpPr>
              <a:spLocks noChangeShapeType="1"/>
            </p:cNvSpPr>
            <p:nvPr/>
          </p:nvSpPr>
          <p:spPr bwMode="auto">
            <a:xfrm>
              <a:off x="3984" y="2352"/>
              <a:ext cx="816" cy="0"/>
            </a:xfrm>
            <a:prstGeom prst="line">
              <a:avLst/>
            </a:prstGeom>
            <a:noFill/>
            <a:ln w="41275">
              <a:solidFill>
                <a:schemeClr val="hlink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5364" name="Object 16"/>
            <p:cNvGraphicFramePr>
              <a:graphicFrameLocks noChangeAspect="1"/>
            </p:cNvGraphicFramePr>
            <p:nvPr/>
          </p:nvGraphicFramePr>
          <p:xfrm>
            <a:off x="4234" y="1968"/>
            <a:ext cx="287" cy="4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047" name="公式" r:id="rId7" imgW="114480" imgH="167400" progId="Equation.3">
                    <p:embed/>
                  </p:oleObj>
                </mc:Choice>
                <mc:Fallback>
                  <p:oleObj name="公式" r:id="rId7" imgW="114480" imgH="167400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34" y="1968"/>
                          <a:ext cx="287" cy="4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65" name="Object 17"/>
            <p:cNvGraphicFramePr>
              <a:graphicFrameLocks noChangeAspect="1"/>
            </p:cNvGraphicFramePr>
            <p:nvPr/>
          </p:nvGraphicFramePr>
          <p:xfrm>
            <a:off x="3850" y="2093"/>
            <a:ext cx="246" cy="3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048" name="公式" r:id="rId9" imgW="97920" imgH="127440" progId="Equation.3">
                    <p:embed/>
                  </p:oleObj>
                </mc:Choice>
                <mc:Fallback>
                  <p:oleObj name="公式" r:id="rId9" imgW="97920" imgH="127440" progId="Equation.3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50" y="2093"/>
                          <a:ext cx="246" cy="3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88" name="Text Box 18"/>
            <p:cNvSpPr txBox="1">
              <a:spLocks noChangeArrowheads="1"/>
            </p:cNvSpPr>
            <p:nvPr/>
          </p:nvSpPr>
          <p:spPr bwMode="auto">
            <a:xfrm>
              <a:off x="3850" y="1901"/>
              <a:ext cx="4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000" b="1">
                  <a:solidFill>
                    <a:srgbClr val="0000CC"/>
                  </a:solidFill>
                  <a:latin typeface="Times New Roman" pitchFamily="18" charset="0"/>
                  <a:ea typeface="楷体_GB2312" pitchFamily="49" charset="-122"/>
                </a:rPr>
                <a:t>声源</a:t>
              </a:r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5392738" y="3429000"/>
            <a:ext cx="1039812" cy="762000"/>
            <a:chOff x="3397" y="2160"/>
            <a:chExt cx="655" cy="480"/>
          </a:xfrm>
        </p:grpSpPr>
        <p:graphicFrame>
          <p:nvGraphicFramePr>
            <p:cNvPr id="15363" name="Object 20"/>
            <p:cNvGraphicFramePr>
              <a:graphicFrameLocks noChangeAspect="1"/>
            </p:cNvGraphicFramePr>
            <p:nvPr/>
          </p:nvGraphicFramePr>
          <p:xfrm>
            <a:off x="3397" y="2160"/>
            <a:ext cx="287" cy="2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049" name="公式" r:id="rId11" imgW="114480" imgH="111600" progId="Equation.3">
                    <p:embed/>
                  </p:oleObj>
                </mc:Choice>
                <mc:Fallback>
                  <p:oleObj name="公式" r:id="rId11" imgW="114480" imgH="111600" progId="Equation.3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97" y="2160"/>
                          <a:ext cx="287" cy="2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78" name="Oval 21"/>
            <p:cNvSpPr>
              <a:spLocks noChangeArrowheads="1"/>
            </p:cNvSpPr>
            <p:nvPr/>
          </p:nvSpPr>
          <p:spPr bwMode="auto">
            <a:xfrm>
              <a:off x="3658" y="230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5379" name="Text Box 22"/>
            <p:cNvSpPr txBox="1">
              <a:spLocks noChangeArrowheads="1"/>
            </p:cNvSpPr>
            <p:nvPr/>
          </p:nvSpPr>
          <p:spPr bwMode="auto">
            <a:xfrm>
              <a:off x="3456" y="2390"/>
              <a:ext cx="5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000">
                  <a:latin typeface="Times New Roman" pitchFamily="18" charset="0"/>
                  <a:ea typeface="楷体_GB2312" pitchFamily="49" charset="-122"/>
                </a:rPr>
                <a:t>观察者</a:t>
              </a:r>
            </a:p>
          </p:txBody>
        </p:sp>
      </p:grpSp>
      <p:sp>
        <p:nvSpPr>
          <p:cNvPr id="15373" name="Text Box 28"/>
          <p:cNvSpPr txBox="1">
            <a:spLocks noChangeArrowheads="1"/>
          </p:cNvSpPr>
          <p:nvPr/>
        </p:nvSpPr>
        <p:spPr bwMode="auto">
          <a:xfrm>
            <a:off x="1000100" y="1857364"/>
            <a:ext cx="728667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反射面接收到的是向它接近的波源的频率；</a:t>
            </a:r>
          </a:p>
        </p:txBody>
      </p:sp>
      <p:sp>
        <p:nvSpPr>
          <p:cNvPr id="15374" name="Text Box 29"/>
          <p:cNvSpPr txBox="1">
            <a:spLocks noChangeArrowheads="1"/>
          </p:cNvSpPr>
          <p:nvPr/>
        </p:nvSpPr>
        <p:spPr bwMode="auto">
          <a:xfrm>
            <a:off x="428596" y="2608732"/>
            <a:ext cx="5140333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反射面反射频率等于入射频率。反射面不动</a:t>
            </a:r>
            <a:r>
              <a:rPr kumimoji="1" lang="en-US" altLang="zh-CN" sz="2800" dirty="0">
                <a:latin typeface="Times New Roman" pitchFamily="18" charset="0"/>
                <a:ea typeface="楷体_GB2312" pitchFamily="49" charset="-122"/>
              </a:rPr>
              <a:t>,</a:t>
            </a:r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所以</a:t>
            </a:r>
            <a:r>
              <a:rPr kumimoji="1" lang="zh-CN" altLang="en-US" sz="2800" dirty="0">
                <a:ea typeface="楷体_GB2312" pitchFamily="49" charset="-122"/>
              </a:rPr>
              <a:t>观察者接收到的经反射面反射后的频率就是</a:t>
            </a:r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入射频率</a:t>
            </a:r>
            <a:r>
              <a:rPr kumimoji="1" lang="en-US" altLang="zh-CN" sz="2800" dirty="0">
                <a:latin typeface="Times New Roman" pitchFamily="18" charset="0"/>
                <a:ea typeface="楷体_GB2312" pitchFamily="49" charset="-122"/>
              </a:rPr>
              <a:t>.</a:t>
            </a:r>
          </a:p>
        </p:txBody>
      </p:sp>
      <p:sp>
        <p:nvSpPr>
          <p:cNvPr id="15376" name="页脚占位符 1"/>
          <p:cNvSpPr>
            <a:spLocks noGrp="1"/>
          </p:cNvSpPr>
          <p:nvPr>
            <p:ph type="ftr" sz="quarter" idx="11"/>
          </p:nvPr>
        </p:nvSpPr>
        <p:spPr>
          <a:xfrm>
            <a:off x="3709988" y="6369050"/>
            <a:ext cx="28956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多普勒效应</a:t>
            </a:r>
            <a:r>
              <a:rPr kumimoji="1" lang="en-US" altLang="zh-CN" b="1" smtClean="0">
                <a:latin typeface="方正姚体" pitchFamily="2" charset="-122"/>
                <a:ea typeface="方正姚体" pitchFamily="2" charset="-122"/>
              </a:rPr>
              <a:t>-</a:t>
            </a:r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例题</a:t>
            </a:r>
            <a:endParaRPr kumimoji="1" lang="en-US" altLang="zh-CN" b="1" smtClean="0"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3" grpId="0"/>
      <p:bldP spid="1537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2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380163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B9059E2F-587D-4F25-8F2F-CB7D1F7682D4}" type="slidenum">
              <a:rPr lang="en-US" altLang="zh-CN"/>
              <a:pPr algn="ctr"/>
              <a:t>29</a:t>
            </a:fld>
            <a:endParaRPr lang="en-US" altLang="zh-CN"/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1158875" y="900113"/>
          <a:ext cx="3170238" cy="106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40" name="公式" r:id="rId3" imgW="1110960" imgH="350640" progId="Equation.3">
                  <p:embed/>
                </p:oleObj>
              </mc:Choice>
              <mc:Fallback>
                <p:oleObj name="公式" r:id="rId3" imgW="1110960" imgH="350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75" y="900113"/>
                        <a:ext cx="3170238" cy="106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2216150" y="3276600"/>
          <a:ext cx="4668838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41" name="Equation" r:id="rId5" imgW="1446120" imgH="175320" progId="Equation.3">
                  <p:embed/>
                </p:oleObj>
              </mc:Choice>
              <mc:Fallback>
                <p:oleObj name="Equation" r:id="rId5" imgW="1446120" imgH="17532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6150" y="3276600"/>
                        <a:ext cx="4668838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3" name="AutoShape 6"/>
          <p:cNvSpPr>
            <a:spLocks noChangeArrowheads="1"/>
          </p:cNvSpPr>
          <p:nvPr/>
        </p:nvSpPr>
        <p:spPr bwMode="auto">
          <a:xfrm>
            <a:off x="3124200" y="2133600"/>
            <a:ext cx="1752600" cy="838200"/>
          </a:xfrm>
          <a:prstGeom prst="wedgeEllipseCallout">
            <a:avLst>
              <a:gd name="adj1" fmla="val -23370"/>
              <a:gd name="adj2" fmla="val -85037"/>
            </a:avLst>
          </a:prstGeom>
          <a:noFill/>
          <a:ln w="412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kumimoji="1" lang="zh-CN" altLang="en-US" sz="3200">
                <a:latin typeface="Times New Roman" pitchFamily="18" charset="0"/>
                <a:ea typeface="楷体_GB2312" pitchFamily="49" charset="-122"/>
              </a:rPr>
              <a:t>来自波源</a:t>
            </a:r>
            <a:endParaRPr kumimoji="1" lang="zh-CN" altLang="en-US" sz="3200">
              <a:latin typeface="Times New Roman" pitchFamily="18" charset="0"/>
            </a:endParaRPr>
          </a:p>
        </p:txBody>
      </p:sp>
      <p:sp>
        <p:nvSpPr>
          <p:cNvPr id="16394" name="AutoShape 7"/>
          <p:cNvSpPr>
            <a:spLocks noChangeArrowheads="1"/>
          </p:cNvSpPr>
          <p:nvPr/>
        </p:nvSpPr>
        <p:spPr bwMode="auto">
          <a:xfrm>
            <a:off x="1143000" y="2133600"/>
            <a:ext cx="1524000" cy="838200"/>
          </a:xfrm>
          <a:prstGeom prst="wedgeEllipseCallout">
            <a:avLst>
              <a:gd name="adj1" fmla="val 28648"/>
              <a:gd name="adj2" fmla="val -74051"/>
            </a:avLst>
          </a:prstGeom>
          <a:noFill/>
          <a:ln w="41275">
            <a:solidFill>
              <a:srgbClr val="33CC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kumimoji="1" lang="zh-CN" altLang="en-US" sz="3200">
                <a:latin typeface="Times New Roman" pitchFamily="18" charset="0"/>
                <a:ea typeface="楷体_GB2312" pitchFamily="49" charset="-122"/>
              </a:rPr>
              <a:t>由反射面</a:t>
            </a:r>
            <a:endParaRPr kumimoji="1" lang="zh-CN" altLang="en-US" sz="3200">
              <a:latin typeface="Times New Roman" pitchFamily="18" charset="0"/>
            </a:endParaRPr>
          </a:p>
        </p:txBody>
      </p:sp>
      <p:sp>
        <p:nvSpPr>
          <p:cNvPr id="16395" name="AutoShape 8"/>
          <p:cNvSpPr>
            <a:spLocks noChangeArrowheads="1"/>
          </p:cNvSpPr>
          <p:nvPr/>
        </p:nvSpPr>
        <p:spPr bwMode="auto">
          <a:xfrm>
            <a:off x="2667000" y="76200"/>
            <a:ext cx="1066800" cy="838200"/>
          </a:xfrm>
          <a:prstGeom prst="wedgeEllipseCallout">
            <a:avLst>
              <a:gd name="adj1" fmla="val -5356"/>
              <a:gd name="adj2" fmla="val 84282"/>
            </a:avLst>
          </a:prstGeom>
          <a:noFill/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kumimoji="1" lang="zh-CN" altLang="en-US" sz="3200">
                <a:latin typeface="Times New Roman" pitchFamily="18" charset="0"/>
                <a:ea typeface="楷体_GB2312" pitchFamily="49" charset="-122"/>
              </a:rPr>
              <a:t>拍频</a:t>
            </a:r>
            <a:endParaRPr kumimoji="1" lang="zh-CN" altLang="en-US" sz="3200">
              <a:solidFill>
                <a:srgbClr val="FFFF00"/>
              </a:solidFill>
              <a:latin typeface="Times New Roman" pitchFamily="18" charset="0"/>
            </a:endParaRPr>
          </a:p>
        </p:txBody>
      </p:sp>
      <p:graphicFrame>
        <p:nvGraphicFramePr>
          <p:cNvPr id="16388" name="Object 9"/>
          <p:cNvGraphicFramePr>
            <a:graphicFrameLocks noChangeAspect="1"/>
          </p:cNvGraphicFramePr>
          <p:nvPr/>
        </p:nvGraphicFramePr>
        <p:xfrm>
          <a:off x="533400" y="4267200"/>
          <a:ext cx="7710488" cy="220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42" name="Equation" r:id="rId7" imgW="2728800" imgH="780840" progId="Equation.3">
                  <p:embed/>
                </p:oleObj>
              </mc:Choice>
              <mc:Fallback>
                <p:oleObj name="Equation" r:id="rId7" imgW="2728800" imgH="7808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267200"/>
                        <a:ext cx="7710488" cy="220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6" name="Text Box 10"/>
          <p:cNvSpPr txBox="1">
            <a:spLocks noChangeArrowheads="1"/>
          </p:cNvSpPr>
          <p:nvPr/>
        </p:nvSpPr>
        <p:spPr bwMode="auto">
          <a:xfrm>
            <a:off x="762000" y="3244850"/>
            <a:ext cx="12525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800">
                <a:latin typeface="Times New Roman" pitchFamily="18" charset="0"/>
                <a:ea typeface="楷体_GB2312" pitchFamily="49" charset="-122"/>
              </a:rPr>
              <a:t>解出</a:t>
            </a:r>
            <a:r>
              <a:rPr kumimoji="1" lang="zh-CN" altLang="en-US" sz="2800">
                <a:latin typeface="Times New Roman" pitchFamily="18" charset="0"/>
              </a:rPr>
              <a:t>：</a:t>
            </a:r>
          </a:p>
        </p:txBody>
      </p:sp>
      <p:grpSp>
        <p:nvGrpSpPr>
          <p:cNvPr id="16397" name="Group 45"/>
          <p:cNvGrpSpPr>
            <a:grpSpLocks/>
          </p:cNvGrpSpPr>
          <p:nvPr/>
        </p:nvGrpSpPr>
        <p:grpSpPr bwMode="auto">
          <a:xfrm>
            <a:off x="5392738" y="381000"/>
            <a:ext cx="3189287" cy="2149475"/>
            <a:chOff x="3397" y="240"/>
            <a:chExt cx="2009" cy="1354"/>
          </a:xfrm>
        </p:grpSpPr>
        <p:sp>
          <p:nvSpPr>
            <p:cNvPr id="16399" name="Line 28"/>
            <p:cNvSpPr>
              <a:spLocks noChangeShapeType="1"/>
            </p:cNvSpPr>
            <p:nvPr/>
          </p:nvSpPr>
          <p:spPr bwMode="auto">
            <a:xfrm>
              <a:off x="5146" y="442"/>
              <a:ext cx="0" cy="1152"/>
            </a:xfrm>
            <a:prstGeom prst="line">
              <a:avLst/>
            </a:prstGeom>
            <a:noFill/>
            <a:ln w="539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400" name="Line 29"/>
            <p:cNvSpPr>
              <a:spLocks noChangeShapeType="1"/>
            </p:cNvSpPr>
            <p:nvPr/>
          </p:nvSpPr>
          <p:spPr bwMode="auto">
            <a:xfrm>
              <a:off x="5146" y="586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401" name="Line 30"/>
            <p:cNvSpPr>
              <a:spLocks noChangeShapeType="1"/>
            </p:cNvSpPr>
            <p:nvPr/>
          </p:nvSpPr>
          <p:spPr bwMode="auto">
            <a:xfrm>
              <a:off x="5146" y="77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402" name="Line 31"/>
            <p:cNvSpPr>
              <a:spLocks noChangeShapeType="1"/>
            </p:cNvSpPr>
            <p:nvPr/>
          </p:nvSpPr>
          <p:spPr bwMode="auto">
            <a:xfrm>
              <a:off x="5146" y="970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403" name="Line 32"/>
            <p:cNvSpPr>
              <a:spLocks noChangeShapeType="1"/>
            </p:cNvSpPr>
            <p:nvPr/>
          </p:nvSpPr>
          <p:spPr bwMode="auto">
            <a:xfrm>
              <a:off x="5146" y="1210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404" name="Line 33"/>
            <p:cNvSpPr>
              <a:spLocks noChangeShapeType="1"/>
            </p:cNvSpPr>
            <p:nvPr/>
          </p:nvSpPr>
          <p:spPr bwMode="auto">
            <a:xfrm>
              <a:off x="5146" y="1402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405" name="Text Box 34"/>
            <p:cNvSpPr txBox="1">
              <a:spLocks noChangeArrowheads="1"/>
            </p:cNvSpPr>
            <p:nvPr/>
          </p:nvSpPr>
          <p:spPr bwMode="auto">
            <a:xfrm>
              <a:off x="4810" y="240"/>
              <a:ext cx="5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000">
                  <a:latin typeface="Times New Roman" pitchFamily="18" charset="0"/>
                  <a:ea typeface="楷体_GB2312" pitchFamily="49" charset="-122"/>
                </a:rPr>
                <a:t>反射面</a:t>
              </a:r>
            </a:p>
          </p:txBody>
        </p:sp>
        <p:sp>
          <p:nvSpPr>
            <p:cNvPr id="16406" name="Line 35"/>
            <p:cNvSpPr>
              <a:spLocks noChangeShapeType="1"/>
            </p:cNvSpPr>
            <p:nvPr/>
          </p:nvSpPr>
          <p:spPr bwMode="auto">
            <a:xfrm>
              <a:off x="3984" y="960"/>
              <a:ext cx="816" cy="0"/>
            </a:xfrm>
            <a:prstGeom prst="line">
              <a:avLst/>
            </a:prstGeom>
            <a:noFill/>
            <a:ln w="41275">
              <a:solidFill>
                <a:schemeClr val="hlink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6389" name="Object 36"/>
            <p:cNvGraphicFramePr>
              <a:graphicFrameLocks noChangeAspect="1"/>
            </p:cNvGraphicFramePr>
            <p:nvPr/>
          </p:nvGraphicFramePr>
          <p:xfrm>
            <a:off x="4234" y="576"/>
            <a:ext cx="287" cy="4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43" name="公式" r:id="rId9" imgW="114480" imgH="167400" progId="Equation.3">
                    <p:embed/>
                  </p:oleObj>
                </mc:Choice>
                <mc:Fallback>
                  <p:oleObj name="公式" r:id="rId9" imgW="114480" imgH="167400" progId="Equation.3">
                    <p:embed/>
                    <p:pic>
                      <p:nvPicPr>
                        <p:cNvPr id="0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34" y="576"/>
                          <a:ext cx="287" cy="4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90" name="Object 37"/>
            <p:cNvGraphicFramePr>
              <a:graphicFrameLocks noChangeAspect="1"/>
            </p:cNvGraphicFramePr>
            <p:nvPr/>
          </p:nvGraphicFramePr>
          <p:xfrm>
            <a:off x="3850" y="701"/>
            <a:ext cx="246" cy="3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44" name="公式" r:id="rId11" imgW="97920" imgH="127440" progId="Equation.3">
                    <p:embed/>
                  </p:oleObj>
                </mc:Choice>
                <mc:Fallback>
                  <p:oleObj name="公式" r:id="rId11" imgW="97920" imgH="127440" progId="Equation.3">
                    <p:embed/>
                    <p:pic>
                      <p:nvPicPr>
                        <p:cNvPr id="0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50" y="701"/>
                          <a:ext cx="246" cy="3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07" name="Text Box 38"/>
            <p:cNvSpPr txBox="1">
              <a:spLocks noChangeArrowheads="1"/>
            </p:cNvSpPr>
            <p:nvPr/>
          </p:nvSpPr>
          <p:spPr bwMode="auto">
            <a:xfrm>
              <a:off x="3850" y="509"/>
              <a:ext cx="4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000" b="1">
                  <a:solidFill>
                    <a:srgbClr val="0000CC"/>
                  </a:solidFill>
                  <a:latin typeface="Times New Roman" pitchFamily="18" charset="0"/>
                  <a:ea typeface="楷体_GB2312" pitchFamily="49" charset="-122"/>
                </a:rPr>
                <a:t>声源</a:t>
              </a:r>
            </a:p>
          </p:txBody>
        </p:sp>
        <p:grpSp>
          <p:nvGrpSpPr>
            <p:cNvPr id="16408" name="Group 39"/>
            <p:cNvGrpSpPr>
              <a:grpSpLocks/>
            </p:cNvGrpSpPr>
            <p:nvPr/>
          </p:nvGrpSpPr>
          <p:grpSpPr bwMode="auto">
            <a:xfrm>
              <a:off x="3397" y="768"/>
              <a:ext cx="655" cy="480"/>
              <a:chOff x="3397" y="2160"/>
              <a:chExt cx="655" cy="480"/>
            </a:xfrm>
          </p:grpSpPr>
          <p:graphicFrame>
            <p:nvGraphicFramePr>
              <p:cNvPr id="16391" name="Object 40"/>
              <p:cNvGraphicFramePr>
                <a:graphicFrameLocks noChangeAspect="1"/>
              </p:cNvGraphicFramePr>
              <p:nvPr/>
            </p:nvGraphicFramePr>
            <p:xfrm>
              <a:off x="3397" y="2160"/>
              <a:ext cx="287" cy="28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445" name="公式" r:id="rId13" imgW="114480" imgH="111600" progId="Equation.3">
                      <p:embed/>
                    </p:oleObj>
                  </mc:Choice>
                  <mc:Fallback>
                    <p:oleObj name="公式" r:id="rId13" imgW="114480" imgH="111600" progId="Equation.3">
                      <p:embed/>
                      <p:pic>
                        <p:nvPicPr>
                          <p:cNvPr id="0" name="Object 4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97" y="2160"/>
                            <a:ext cx="287" cy="28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6409" name="Oval 41"/>
              <p:cNvSpPr>
                <a:spLocks noChangeArrowheads="1"/>
              </p:cNvSpPr>
              <p:nvPr/>
            </p:nvSpPr>
            <p:spPr bwMode="auto">
              <a:xfrm>
                <a:off x="3658" y="230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/>
              </a:p>
            </p:txBody>
          </p:sp>
          <p:sp>
            <p:nvSpPr>
              <p:cNvPr id="16410" name="Text Box 42"/>
              <p:cNvSpPr txBox="1">
                <a:spLocks noChangeArrowheads="1"/>
              </p:cNvSpPr>
              <p:nvPr/>
            </p:nvSpPr>
            <p:spPr bwMode="auto">
              <a:xfrm>
                <a:off x="3456" y="2390"/>
                <a:ext cx="596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kumimoji="1" lang="zh-CN" altLang="en-US" sz="2000">
                    <a:latin typeface="Times New Roman" pitchFamily="18" charset="0"/>
                    <a:ea typeface="楷体_GB2312" pitchFamily="49" charset="-122"/>
                  </a:rPr>
                  <a:t>观察者</a:t>
                </a:r>
              </a:p>
            </p:txBody>
          </p:sp>
        </p:grpSp>
      </p:grpSp>
      <p:sp>
        <p:nvSpPr>
          <p:cNvPr id="16398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多普勒效应</a:t>
            </a:r>
            <a:r>
              <a:rPr kumimoji="1" lang="en-US" altLang="zh-CN" b="1" smtClean="0">
                <a:latin typeface="方正姚体" pitchFamily="2" charset="-122"/>
                <a:ea typeface="方正姚体" pitchFamily="2" charset="-122"/>
              </a:rPr>
              <a:t>-</a:t>
            </a:r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例题</a:t>
            </a:r>
            <a:endParaRPr kumimoji="1" lang="en-US" altLang="zh-CN" b="1" smtClean="0"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托马斯与小火车简笔画39张(第6张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831988"/>
            <a:ext cx="1701781" cy="2383094"/>
          </a:xfrm>
          <a:prstGeom prst="rect">
            <a:avLst/>
          </a:prstGeom>
          <a:noFill/>
        </p:spPr>
      </p:pic>
      <p:sp>
        <p:nvSpPr>
          <p:cNvPr id="2052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380163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ADEB8DB4-BF3F-41E9-818D-05B33D09E0BB}" type="slidenum">
              <a:rPr lang="en-US" altLang="zh-CN"/>
              <a:pPr algn="ctr"/>
              <a:t>3</a:t>
            </a:fld>
            <a:endParaRPr lang="en-US" altLang="zh-CN"/>
          </a:p>
        </p:txBody>
      </p:sp>
      <p:sp>
        <p:nvSpPr>
          <p:cNvPr id="2055" name="Text Box 8"/>
          <p:cNvSpPr txBox="1">
            <a:spLocks noChangeArrowheads="1"/>
          </p:cNvSpPr>
          <p:nvPr/>
        </p:nvSpPr>
        <p:spPr bwMode="auto">
          <a:xfrm>
            <a:off x="1785918" y="1643050"/>
            <a:ext cx="664797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观察者接收到的频率有赖于波源、有赖于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观察者运动的现象，称为</a:t>
            </a:r>
            <a:r>
              <a:rPr kumimoji="1" lang="zh-CN" altLang="en-US" sz="2800" b="1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多普勒效应</a:t>
            </a: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。</a:t>
            </a:r>
          </a:p>
        </p:txBody>
      </p:sp>
      <p:sp>
        <p:nvSpPr>
          <p:cNvPr id="2056" name="Text Box 9"/>
          <p:cNvSpPr txBox="1">
            <a:spLocks noChangeArrowheads="1"/>
          </p:cNvSpPr>
          <p:nvPr/>
        </p:nvSpPr>
        <p:spPr bwMode="auto">
          <a:xfrm>
            <a:off x="2000232" y="4000504"/>
            <a:ext cx="6647974" cy="192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当鸣笛的火车开向站台，站台上的观察者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听到的笛声变尖，即频率升高；相反，当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火车离开站台，听到的笛声频率降低。</a:t>
            </a:r>
          </a:p>
        </p:txBody>
      </p:sp>
      <p:sp>
        <p:nvSpPr>
          <p:cNvPr id="2057" name="AutoShape 11"/>
          <p:cNvSpPr>
            <a:spLocks noChangeArrowheads="1"/>
          </p:cNvSpPr>
          <p:nvPr/>
        </p:nvSpPr>
        <p:spPr bwMode="auto">
          <a:xfrm>
            <a:off x="7872442" y="928670"/>
            <a:ext cx="914400" cy="609600"/>
          </a:xfrm>
          <a:prstGeom prst="wedgeEllipseCallout">
            <a:avLst>
              <a:gd name="adj1" fmla="val -140972"/>
              <a:gd name="adj2" fmla="val 74741"/>
            </a:avLst>
          </a:prstGeom>
          <a:noFill/>
          <a:ln w="4127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150000"/>
              </a:lnSpc>
            </a:pPr>
            <a:r>
              <a:rPr kumimoji="1" lang="zh-CN" altLang="en-US" sz="2800" b="1" dirty="0">
                <a:latin typeface="Times New Roman" pitchFamily="18" charset="0"/>
                <a:ea typeface="楷体_GB2312" pitchFamily="49" charset="-122"/>
              </a:rPr>
              <a:t>定义</a:t>
            </a:r>
          </a:p>
        </p:txBody>
      </p:sp>
      <p:sp>
        <p:nvSpPr>
          <p:cNvPr id="2058" name="AutoShape 12"/>
          <p:cNvSpPr>
            <a:spLocks noChangeArrowheads="1"/>
          </p:cNvSpPr>
          <p:nvPr/>
        </p:nvSpPr>
        <p:spPr bwMode="auto">
          <a:xfrm>
            <a:off x="1285852" y="3000372"/>
            <a:ext cx="1143000" cy="838200"/>
          </a:xfrm>
          <a:prstGeom prst="wedgeEllipseCallout">
            <a:avLst>
              <a:gd name="adj1" fmla="val 64444"/>
              <a:gd name="adj2" fmla="val 80491"/>
            </a:avLst>
          </a:prstGeom>
          <a:noFill/>
          <a:ln w="412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150000"/>
              </a:lnSpc>
            </a:pPr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例如</a:t>
            </a:r>
          </a:p>
        </p:txBody>
      </p:sp>
      <p:sp>
        <p:nvSpPr>
          <p:cNvPr id="2061" name="Text Box 17"/>
          <p:cNvSpPr txBox="1">
            <a:spLocks noChangeArrowheads="1"/>
          </p:cNvSpPr>
          <p:nvPr/>
        </p:nvSpPr>
        <p:spPr bwMode="auto">
          <a:xfrm>
            <a:off x="1428728" y="357166"/>
            <a:ext cx="4953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</a:rPr>
              <a:t>7.1  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声波的多普勒效应</a:t>
            </a:r>
          </a:p>
        </p:txBody>
      </p:sp>
      <p:sp>
        <p:nvSpPr>
          <p:cNvPr id="2062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声波的多普勒效应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6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397625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C4260408-DF5B-437A-9935-D0C02ABBC5A9}" type="slidenum">
              <a:rPr lang="en-US" altLang="zh-CN"/>
              <a:pPr algn="ctr"/>
              <a:t>30</a:t>
            </a:fld>
            <a:endParaRPr lang="en-US" altLang="zh-CN"/>
          </a:p>
        </p:txBody>
      </p:sp>
      <p:grpSp>
        <p:nvGrpSpPr>
          <p:cNvPr id="17417" name="Group 50"/>
          <p:cNvGrpSpPr>
            <a:grpSpLocks/>
          </p:cNvGrpSpPr>
          <p:nvPr/>
        </p:nvGrpSpPr>
        <p:grpSpPr bwMode="auto">
          <a:xfrm>
            <a:off x="1447800" y="381000"/>
            <a:ext cx="5429250" cy="584200"/>
            <a:chOff x="912" y="240"/>
            <a:chExt cx="3420" cy="368"/>
          </a:xfrm>
        </p:grpSpPr>
        <p:sp>
          <p:nvSpPr>
            <p:cNvPr id="17435" name="Text Box 3"/>
            <p:cNvSpPr txBox="1">
              <a:spLocks noChangeArrowheads="1"/>
            </p:cNvSpPr>
            <p:nvPr/>
          </p:nvSpPr>
          <p:spPr bwMode="auto">
            <a:xfrm>
              <a:off x="912" y="252"/>
              <a:ext cx="342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2800">
                  <a:latin typeface="Times New Roman" pitchFamily="18" charset="0"/>
                  <a:ea typeface="楷体_GB2312" pitchFamily="49" charset="-122"/>
                </a:rPr>
                <a:t>因为                   可利用泰勒展开，</a:t>
              </a:r>
            </a:p>
          </p:txBody>
        </p:sp>
        <p:graphicFrame>
          <p:nvGraphicFramePr>
            <p:cNvPr id="17415" name="Object 4"/>
            <p:cNvGraphicFramePr>
              <a:graphicFrameLocks noChangeAspect="1"/>
            </p:cNvGraphicFramePr>
            <p:nvPr/>
          </p:nvGraphicFramePr>
          <p:xfrm>
            <a:off x="1430" y="240"/>
            <a:ext cx="980" cy="3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64" name="公式" r:id="rId3" imgW="498240" imgH="167400" progId="Equation.3">
                    <p:embed/>
                  </p:oleObj>
                </mc:Choice>
                <mc:Fallback>
                  <p:oleObj name="公式" r:id="rId3" imgW="498240" imgH="16740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0" y="240"/>
                          <a:ext cx="980" cy="3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7410" name="Object 5"/>
          <p:cNvGraphicFramePr>
            <a:graphicFrameLocks noChangeAspect="1"/>
          </p:cNvGraphicFramePr>
          <p:nvPr/>
        </p:nvGraphicFramePr>
        <p:xfrm>
          <a:off x="838200" y="4572000"/>
          <a:ext cx="7134225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5" name="公式" r:id="rId5" imgW="2369160" imgH="358560" progId="Equation.3">
                  <p:embed/>
                </p:oleObj>
              </mc:Choice>
              <mc:Fallback>
                <p:oleObj name="公式" r:id="rId5" imgW="2369160" imgH="35856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572000"/>
                        <a:ext cx="7134225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418" name="Group 49"/>
          <p:cNvGrpSpPr>
            <a:grpSpLocks/>
          </p:cNvGrpSpPr>
          <p:nvPr/>
        </p:nvGrpSpPr>
        <p:grpSpPr bwMode="auto">
          <a:xfrm>
            <a:off x="1905000" y="3197225"/>
            <a:ext cx="5695950" cy="636588"/>
            <a:chOff x="1200" y="2014"/>
            <a:chExt cx="3588" cy="401"/>
          </a:xfrm>
        </p:grpSpPr>
        <p:graphicFrame>
          <p:nvGraphicFramePr>
            <p:cNvPr id="17414" name="Object 9"/>
            <p:cNvGraphicFramePr>
              <a:graphicFrameLocks noChangeAspect="1"/>
            </p:cNvGraphicFramePr>
            <p:nvPr/>
          </p:nvGraphicFramePr>
          <p:xfrm>
            <a:off x="2645" y="2016"/>
            <a:ext cx="306" cy="3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66" name="公式" r:id="rId7" imgW="130680" imgH="167400" progId="Equation.3">
                    <p:embed/>
                  </p:oleObj>
                </mc:Choice>
                <mc:Fallback>
                  <p:oleObj name="公式" r:id="rId7" imgW="130680" imgH="16740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5" y="2016"/>
                          <a:ext cx="306" cy="3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34" name="Text Box 10"/>
            <p:cNvSpPr txBox="1">
              <a:spLocks noChangeArrowheads="1"/>
            </p:cNvSpPr>
            <p:nvPr/>
          </p:nvSpPr>
          <p:spPr bwMode="auto">
            <a:xfrm>
              <a:off x="1200" y="2014"/>
              <a:ext cx="358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2800">
                  <a:latin typeface="Times New Roman" pitchFamily="18" charset="0"/>
                  <a:ea typeface="楷体_GB2312" pitchFamily="49" charset="-122"/>
                </a:rPr>
                <a:t>且波源的速度      取正，由此得出：</a:t>
              </a:r>
            </a:p>
          </p:txBody>
        </p:sp>
      </p:grpSp>
      <p:sp>
        <p:nvSpPr>
          <p:cNvPr id="17419" name="AutoShape 11"/>
          <p:cNvSpPr>
            <a:spLocks noChangeArrowheads="1"/>
          </p:cNvSpPr>
          <p:nvPr/>
        </p:nvSpPr>
        <p:spPr bwMode="auto">
          <a:xfrm>
            <a:off x="1219200" y="1371600"/>
            <a:ext cx="2133600" cy="1143000"/>
          </a:xfrm>
          <a:prstGeom prst="cloudCallout">
            <a:avLst>
              <a:gd name="adj1" fmla="val 111162"/>
              <a:gd name="adj2" fmla="val -10417"/>
            </a:avLst>
          </a:prstGeom>
          <a:noFill/>
          <a:ln w="19050">
            <a:solidFill>
              <a:srgbClr val="FF00FF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kumimoji="1" lang="zh-CN" altLang="en-US" sz="2800">
                <a:solidFill>
                  <a:srgbClr val="0000CC"/>
                </a:solidFill>
                <a:latin typeface="Times New Roman" pitchFamily="18" charset="0"/>
                <a:ea typeface="楷体_GB2312" pitchFamily="49" charset="-122"/>
              </a:rPr>
              <a:t>波源运动</a:t>
            </a:r>
          </a:p>
          <a:p>
            <a:pPr algn="ctr" eaLnBrk="1" hangingPunct="1"/>
            <a:r>
              <a:rPr kumimoji="1" lang="zh-CN" altLang="en-US" sz="2800">
                <a:solidFill>
                  <a:srgbClr val="0000CC"/>
                </a:solidFill>
                <a:latin typeface="Times New Roman" pitchFamily="18" charset="0"/>
                <a:ea typeface="楷体_GB2312" pitchFamily="49" charset="-122"/>
              </a:rPr>
              <a:t>反射面不动</a:t>
            </a:r>
          </a:p>
        </p:txBody>
      </p:sp>
      <p:grpSp>
        <p:nvGrpSpPr>
          <p:cNvPr id="17420" name="Group 48"/>
          <p:cNvGrpSpPr>
            <a:grpSpLocks/>
          </p:cNvGrpSpPr>
          <p:nvPr/>
        </p:nvGrpSpPr>
        <p:grpSpPr bwMode="auto">
          <a:xfrm>
            <a:off x="5392738" y="822325"/>
            <a:ext cx="3189287" cy="2149475"/>
            <a:chOff x="3397" y="518"/>
            <a:chExt cx="2009" cy="1354"/>
          </a:xfrm>
        </p:grpSpPr>
        <p:sp>
          <p:nvSpPr>
            <p:cNvPr id="17422" name="Line 29"/>
            <p:cNvSpPr>
              <a:spLocks noChangeShapeType="1"/>
            </p:cNvSpPr>
            <p:nvPr/>
          </p:nvSpPr>
          <p:spPr bwMode="auto">
            <a:xfrm>
              <a:off x="5146" y="720"/>
              <a:ext cx="0" cy="1152"/>
            </a:xfrm>
            <a:prstGeom prst="line">
              <a:avLst/>
            </a:prstGeom>
            <a:noFill/>
            <a:ln w="539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23" name="Line 30"/>
            <p:cNvSpPr>
              <a:spLocks noChangeShapeType="1"/>
            </p:cNvSpPr>
            <p:nvPr/>
          </p:nvSpPr>
          <p:spPr bwMode="auto">
            <a:xfrm>
              <a:off x="5146" y="864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24" name="Line 31"/>
            <p:cNvSpPr>
              <a:spLocks noChangeShapeType="1"/>
            </p:cNvSpPr>
            <p:nvPr/>
          </p:nvSpPr>
          <p:spPr bwMode="auto">
            <a:xfrm>
              <a:off x="5146" y="1056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25" name="Line 32"/>
            <p:cNvSpPr>
              <a:spLocks noChangeShapeType="1"/>
            </p:cNvSpPr>
            <p:nvPr/>
          </p:nvSpPr>
          <p:spPr bwMode="auto">
            <a:xfrm>
              <a:off x="5146" y="124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26" name="Line 33"/>
            <p:cNvSpPr>
              <a:spLocks noChangeShapeType="1"/>
            </p:cNvSpPr>
            <p:nvPr/>
          </p:nvSpPr>
          <p:spPr bwMode="auto">
            <a:xfrm>
              <a:off x="5146" y="148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27" name="Line 34"/>
            <p:cNvSpPr>
              <a:spLocks noChangeShapeType="1"/>
            </p:cNvSpPr>
            <p:nvPr/>
          </p:nvSpPr>
          <p:spPr bwMode="auto">
            <a:xfrm>
              <a:off x="5146" y="1680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28" name="Text Box 35"/>
            <p:cNvSpPr txBox="1">
              <a:spLocks noChangeArrowheads="1"/>
            </p:cNvSpPr>
            <p:nvPr/>
          </p:nvSpPr>
          <p:spPr bwMode="auto">
            <a:xfrm>
              <a:off x="4810" y="518"/>
              <a:ext cx="5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000">
                  <a:latin typeface="Times New Roman" pitchFamily="18" charset="0"/>
                  <a:ea typeface="楷体_GB2312" pitchFamily="49" charset="-122"/>
                </a:rPr>
                <a:t>反射面</a:t>
              </a:r>
            </a:p>
          </p:txBody>
        </p:sp>
        <p:sp>
          <p:nvSpPr>
            <p:cNvPr id="17429" name="Line 36"/>
            <p:cNvSpPr>
              <a:spLocks noChangeShapeType="1"/>
            </p:cNvSpPr>
            <p:nvPr/>
          </p:nvSpPr>
          <p:spPr bwMode="auto">
            <a:xfrm>
              <a:off x="3984" y="1238"/>
              <a:ext cx="816" cy="0"/>
            </a:xfrm>
            <a:prstGeom prst="line">
              <a:avLst/>
            </a:prstGeom>
            <a:noFill/>
            <a:ln w="41275">
              <a:solidFill>
                <a:schemeClr val="hlink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7411" name="Object 37"/>
            <p:cNvGraphicFramePr>
              <a:graphicFrameLocks noChangeAspect="1"/>
            </p:cNvGraphicFramePr>
            <p:nvPr/>
          </p:nvGraphicFramePr>
          <p:xfrm>
            <a:off x="4234" y="854"/>
            <a:ext cx="287" cy="4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67" name="公式" r:id="rId9" imgW="114480" imgH="167400" progId="Equation.3">
                    <p:embed/>
                  </p:oleObj>
                </mc:Choice>
                <mc:Fallback>
                  <p:oleObj name="公式" r:id="rId9" imgW="114480" imgH="167400" progId="Equation.3">
                    <p:embed/>
                    <p:pic>
                      <p:nvPicPr>
                        <p:cNvPr id="0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34" y="854"/>
                          <a:ext cx="287" cy="4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12" name="Object 38"/>
            <p:cNvGraphicFramePr>
              <a:graphicFrameLocks noChangeAspect="1"/>
            </p:cNvGraphicFramePr>
            <p:nvPr/>
          </p:nvGraphicFramePr>
          <p:xfrm>
            <a:off x="3850" y="979"/>
            <a:ext cx="246" cy="3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68" name="公式" r:id="rId11" imgW="97920" imgH="127440" progId="Equation.3">
                    <p:embed/>
                  </p:oleObj>
                </mc:Choice>
                <mc:Fallback>
                  <p:oleObj name="公式" r:id="rId11" imgW="97920" imgH="127440" progId="Equation.3">
                    <p:embed/>
                    <p:pic>
                      <p:nvPicPr>
                        <p:cNvPr id="0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50" y="979"/>
                          <a:ext cx="246" cy="3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30" name="Text Box 39"/>
            <p:cNvSpPr txBox="1">
              <a:spLocks noChangeArrowheads="1"/>
            </p:cNvSpPr>
            <p:nvPr/>
          </p:nvSpPr>
          <p:spPr bwMode="auto">
            <a:xfrm>
              <a:off x="3850" y="787"/>
              <a:ext cx="4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000" b="1">
                  <a:solidFill>
                    <a:srgbClr val="0000CC"/>
                  </a:solidFill>
                  <a:latin typeface="Times New Roman" pitchFamily="18" charset="0"/>
                  <a:ea typeface="楷体_GB2312" pitchFamily="49" charset="-122"/>
                </a:rPr>
                <a:t>声源</a:t>
              </a:r>
            </a:p>
          </p:txBody>
        </p:sp>
        <p:grpSp>
          <p:nvGrpSpPr>
            <p:cNvPr id="17431" name="Group 40"/>
            <p:cNvGrpSpPr>
              <a:grpSpLocks/>
            </p:cNvGrpSpPr>
            <p:nvPr/>
          </p:nvGrpSpPr>
          <p:grpSpPr bwMode="auto">
            <a:xfrm>
              <a:off x="3397" y="1046"/>
              <a:ext cx="655" cy="480"/>
              <a:chOff x="3397" y="2160"/>
              <a:chExt cx="655" cy="480"/>
            </a:xfrm>
          </p:grpSpPr>
          <p:graphicFrame>
            <p:nvGraphicFramePr>
              <p:cNvPr id="17413" name="Object 41"/>
              <p:cNvGraphicFramePr>
                <a:graphicFrameLocks noChangeAspect="1"/>
              </p:cNvGraphicFramePr>
              <p:nvPr/>
            </p:nvGraphicFramePr>
            <p:xfrm>
              <a:off x="3397" y="2160"/>
              <a:ext cx="287" cy="28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469" name="公式" r:id="rId13" imgW="114480" imgH="111600" progId="Equation.3">
                      <p:embed/>
                    </p:oleObj>
                  </mc:Choice>
                  <mc:Fallback>
                    <p:oleObj name="公式" r:id="rId13" imgW="114480" imgH="111600" progId="Equation.3">
                      <p:embed/>
                      <p:pic>
                        <p:nvPicPr>
                          <p:cNvPr id="0" name="Object 4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97" y="2160"/>
                            <a:ext cx="287" cy="28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7432" name="Oval 42"/>
              <p:cNvSpPr>
                <a:spLocks noChangeArrowheads="1"/>
              </p:cNvSpPr>
              <p:nvPr/>
            </p:nvSpPr>
            <p:spPr bwMode="auto">
              <a:xfrm>
                <a:off x="3658" y="230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/>
              </a:p>
            </p:txBody>
          </p:sp>
          <p:sp>
            <p:nvSpPr>
              <p:cNvPr id="17433" name="Text Box 43"/>
              <p:cNvSpPr txBox="1">
                <a:spLocks noChangeArrowheads="1"/>
              </p:cNvSpPr>
              <p:nvPr/>
            </p:nvSpPr>
            <p:spPr bwMode="auto">
              <a:xfrm>
                <a:off x="3456" y="2390"/>
                <a:ext cx="596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kumimoji="1" lang="zh-CN" altLang="en-US" sz="2000">
                    <a:latin typeface="Times New Roman" pitchFamily="18" charset="0"/>
                    <a:ea typeface="楷体_GB2312" pitchFamily="49" charset="-122"/>
                  </a:rPr>
                  <a:t>观察者</a:t>
                </a:r>
              </a:p>
            </p:txBody>
          </p:sp>
        </p:grpSp>
      </p:grpSp>
      <p:sp>
        <p:nvSpPr>
          <p:cNvPr id="17421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多普勒效应</a:t>
            </a:r>
            <a:r>
              <a:rPr kumimoji="1" lang="en-US" altLang="zh-CN" b="1" smtClean="0">
                <a:latin typeface="方正姚体" pitchFamily="2" charset="-122"/>
                <a:ea typeface="方正姚体" pitchFamily="2" charset="-122"/>
              </a:rPr>
              <a:t>-</a:t>
            </a:r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例题</a:t>
            </a:r>
            <a:endParaRPr kumimoji="1" lang="en-US" altLang="zh-CN" b="1" smtClean="0"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1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D79E016F-AF64-406F-B2A8-D172DC15AC9C}" type="slidenum">
              <a:rPr lang="en-US" altLang="zh-CN"/>
              <a:pPr algn="ctr"/>
              <a:t>31</a:t>
            </a:fld>
            <a:endParaRPr lang="en-US" altLang="zh-CN"/>
          </a:p>
        </p:txBody>
      </p:sp>
      <p:grpSp>
        <p:nvGrpSpPr>
          <p:cNvPr id="18442" name="Group 31"/>
          <p:cNvGrpSpPr>
            <a:grpSpLocks/>
          </p:cNvGrpSpPr>
          <p:nvPr/>
        </p:nvGrpSpPr>
        <p:grpSpPr bwMode="auto">
          <a:xfrm>
            <a:off x="5334000" y="2374914"/>
            <a:ext cx="3171825" cy="2149475"/>
            <a:chOff x="3360" y="326"/>
            <a:chExt cx="1998" cy="1354"/>
          </a:xfrm>
        </p:grpSpPr>
        <p:sp>
          <p:nvSpPr>
            <p:cNvPr id="18449" name="Line 3"/>
            <p:cNvSpPr>
              <a:spLocks noChangeShapeType="1"/>
            </p:cNvSpPr>
            <p:nvPr/>
          </p:nvSpPr>
          <p:spPr bwMode="auto">
            <a:xfrm>
              <a:off x="5098" y="528"/>
              <a:ext cx="0" cy="1152"/>
            </a:xfrm>
            <a:prstGeom prst="line">
              <a:avLst/>
            </a:prstGeom>
            <a:noFill/>
            <a:ln w="539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50" name="Line 4"/>
            <p:cNvSpPr>
              <a:spLocks noChangeShapeType="1"/>
            </p:cNvSpPr>
            <p:nvPr/>
          </p:nvSpPr>
          <p:spPr bwMode="auto">
            <a:xfrm flipH="1">
              <a:off x="4234" y="1200"/>
              <a:ext cx="816" cy="0"/>
            </a:xfrm>
            <a:prstGeom prst="line">
              <a:avLst/>
            </a:prstGeom>
            <a:noFill/>
            <a:ln w="41275">
              <a:solidFill>
                <a:schemeClr val="hlink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51" name="Line 5"/>
            <p:cNvSpPr>
              <a:spLocks noChangeShapeType="1"/>
            </p:cNvSpPr>
            <p:nvPr/>
          </p:nvSpPr>
          <p:spPr bwMode="auto">
            <a:xfrm>
              <a:off x="5103" y="663"/>
              <a:ext cx="139" cy="1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52" name="Line 6"/>
            <p:cNvSpPr>
              <a:spLocks noChangeShapeType="1"/>
            </p:cNvSpPr>
            <p:nvPr/>
          </p:nvSpPr>
          <p:spPr bwMode="auto">
            <a:xfrm>
              <a:off x="5098" y="864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53" name="Line 7"/>
            <p:cNvSpPr>
              <a:spLocks noChangeShapeType="1"/>
            </p:cNvSpPr>
            <p:nvPr/>
          </p:nvSpPr>
          <p:spPr bwMode="auto">
            <a:xfrm>
              <a:off x="5098" y="1056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54" name="Line 8"/>
            <p:cNvSpPr>
              <a:spLocks noChangeShapeType="1"/>
            </p:cNvSpPr>
            <p:nvPr/>
          </p:nvSpPr>
          <p:spPr bwMode="auto">
            <a:xfrm>
              <a:off x="5098" y="1296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55" name="Line 9"/>
            <p:cNvSpPr>
              <a:spLocks noChangeShapeType="1"/>
            </p:cNvSpPr>
            <p:nvPr/>
          </p:nvSpPr>
          <p:spPr bwMode="auto">
            <a:xfrm>
              <a:off x="5098" y="148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8438" name="Object 10"/>
            <p:cNvGraphicFramePr>
              <a:graphicFrameLocks noChangeAspect="1"/>
            </p:cNvGraphicFramePr>
            <p:nvPr/>
          </p:nvGraphicFramePr>
          <p:xfrm>
            <a:off x="4474" y="1225"/>
            <a:ext cx="265" cy="3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74" name="公式" r:id="rId3" imgW="106200" imgH="127440" progId="Equation.3">
                    <p:embed/>
                  </p:oleObj>
                </mc:Choice>
                <mc:Fallback>
                  <p:oleObj name="公式" r:id="rId3" imgW="106200" imgH="12744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4" y="1225"/>
                          <a:ext cx="265" cy="3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39" name="Object 11"/>
            <p:cNvGraphicFramePr>
              <a:graphicFrameLocks noChangeAspect="1"/>
            </p:cNvGraphicFramePr>
            <p:nvPr/>
          </p:nvGraphicFramePr>
          <p:xfrm>
            <a:off x="3360" y="1008"/>
            <a:ext cx="287" cy="2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75" name="公式" r:id="rId5" imgW="114480" imgH="111600" progId="Equation.3">
                    <p:embed/>
                  </p:oleObj>
                </mc:Choice>
                <mc:Fallback>
                  <p:oleObj name="公式" r:id="rId5" imgW="114480" imgH="111600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0" y="1008"/>
                          <a:ext cx="287" cy="2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40" name="Object 12"/>
            <p:cNvGraphicFramePr>
              <a:graphicFrameLocks noChangeAspect="1"/>
            </p:cNvGraphicFramePr>
            <p:nvPr/>
          </p:nvGraphicFramePr>
          <p:xfrm>
            <a:off x="3792" y="624"/>
            <a:ext cx="266" cy="3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76" name="公式" r:id="rId7" imgW="106200" imgH="127440" progId="Equation.3">
                    <p:embed/>
                  </p:oleObj>
                </mc:Choice>
                <mc:Fallback>
                  <p:oleObj name="公式" r:id="rId7" imgW="106200" imgH="127440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2" y="624"/>
                          <a:ext cx="266" cy="3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456" name="Oval 13"/>
            <p:cNvSpPr>
              <a:spLocks noChangeArrowheads="1"/>
            </p:cNvSpPr>
            <p:nvPr/>
          </p:nvSpPr>
          <p:spPr bwMode="auto">
            <a:xfrm>
              <a:off x="3610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8457" name="Text Box 14"/>
            <p:cNvSpPr txBox="1">
              <a:spLocks noChangeArrowheads="1"/>
            </p:cNvSpPr>
            <p:nvPr/>
          </p:nvSpPr>
          <p:spPr bwMode="auto">
            <a:xfrm>
              <a:off x="4762" y="326"/>
              <a:ext cx="5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000" b="1">
                  <a:solidFill>
                    <a:srgbClr val="0000CC"/>
                  </a:solidFill>
                  <a:latin typeface="Times New Roman" pitchFamily="18" charset="0"/>
                  <a:ea typeface="楷体_GB2312" pitchFamily="49" charset="-122"/>
                </a:rPr>
                <a:t>反射面</a:t>
              </a:r>
            </a:p>
          </p:txBody>
        </p:sp>
        <p:sp>
          <p:nvSpPr>
            <p:cNvPr id="18458" name="Text Box 15"/>
            <p:cNvSpPr txBox="1">
              <a:spLocks noChangeArrowheads="1"/>
            </p:cNvSpPr>
            <p:nvPr/>
          </p:nvSpPr>
          <p:spPr bwMode="auto">
            <a:xfrm>
              <a:off x="3802" y="432"/>
              <a:ext cx="4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000">
                  <a:latin typeface="Times New Roman" pitchFamily="18" charset="0"/>
                  <a:ea typeface="楷体_GB2312" pitchFamily="49" charset="-122"/>
                </a:rPr>
                <a:t>声源</a:t>
              </a:r>
            </a:p>
          </p:txBody>
        </p:sp>
        <p:sp>
          <p:nvSpPr>
            <p:cNvPr id="18459" name="Text Box 16"/>
            <p:cNvSpPr txBox="1">
              <a:spLocks noChangeArrowheads="1"/>
            </p:cNvSpPr>
            <p:nvPr/>
          </p:nvSpPr>
          <p:spPr bwMode="auto">
            <a:xfrm>
              <a:off x="3408" y="1238"/>
              <a:ext cx="5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000">
                  <a:latin typeface="Times New Roman" pitchFamily="18" charset="0"/>
                  <a:ea typeface="楷体_GB2312" pitchFamily="49" charset="-122"/>
                </a:rPr>
                <a:t>观察者</a:t>
              </a:r>
            </a:p>
          </p:txBody>
        </p:sp>
      </p:grpSp>
      <p:sp>
        <p:nvSpPr>
          <p:cNvPr id="18443" name="Text Box 17"/>
          <p:cNvSpPr txBox="1">
            <a:spLocks noChangeArrowheads="1"/>
          </p:cNvSpPr>
          <p:nvPr/>
        </p:nvSpPr>
        <p:spPr bwMode="auto">
          <a:xfrm>
            <a:off x="785786" y="1785926"/>
            <a:ext cx="4171950" cy="286232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dirty="0">
                <a:solidFill>
                  <a:srgbClr val="0000CC"/>
                </a:solidFill>
                <a:latin typeface="Times New Roman" pitchFamily="18" charset="0"/>
                <a:ea typeface="楷体_GB2312" pitchFamily="49" charset="-122"/>
              </a:rPr>
              <a:t>2.</a:t>
            </a:r>
            <a:r>
              <a:rPr kumimoji="1" lang="en-US" altLang="zh-CN" sz="2400" dirty="0">
                <a:latin typeface="Times New Roman" pitchFamily="18" charset="0"/>
                <a:ea typeface="楷体_GB2312" pitchFamily="49" charset="-122"/>
              </a:rPr>
              <a:t> </a:t>
            </a:r>
            <a:r>
              <a:rPr kumimoji="1" lang="zh-CN" altLang="en-US" sz="2400" dirty="0">
                <a:latin typeface="Times New Roman" pitchFamily="18" charset="0"/>
                <a:ea typeface="楷体_GB2312" pitchFamily="49" charset="-122"/>
              </a:rPr>
              <a:t>若波源不动，</a:t>
            </a:r>
            <a:r>
              <a:rPr kumimoji="1" lang="zh-CN" altLang="en-US" sz="2400" dirty="0" smtClean="0">
                <a:latin typeface="Times New Roman" pitchFamily="18" charset="0"/>
                <a:ea typeface="楷体_GB2312" pitchFamily="49" charset="-122"/>
              </a:rPr>
              <a:t>反射面运动</a:t>
            </a:r>
            <a:r>
              <a:rPr kumimoji="1" lang="zh-CN" altLang="en-US" sz="2400" dirty="0">
                <a:latin typeface="Times New Roman" pitchFamily="18" charset="0"/>
                <a:ea typeface="楷体_GB2312" pitchFamily="49" charset="-122"/>
              </a:rPr>
              <a:t>，观察者接收到</a:t>
            </a:r>
            <a:r>
              <a:rPr kumimoji="1" lang="zh-CN" altLang="en-US" sz="2400" dirty="0" smtClean="0">
                <a:latin typeface="Times New Roman" pitchFamily="18" charset="0"/>
                <a:ea typeface="楷体_GB2312" pitchFamily="49" charset="-122"/>
              </a:rPr>
              <a:t>的频率</a:t>
            </a:r>
            <a:r>
              <a:rPr kumimoji="1" lang="zh-CN" altLang="en-US" sz="2400" dirty="0">
                <a:latin typeface="Times New Roman" pitchFamily="18" charset="0"/>
                <a:ea typeface="楷体_GB2312" pitchFamily="49" charset="-122"/>
              </a:rPr>
              <a:t>有：直接从静止</a:t>
            </a:r>
            <a:r>
              <a:rPr kumimoji="1" lang="zh-CN" altLang="en-US" sz="2400" dirty="0" smtClean="0">
                <a:latin typeface="Times New Roman" pitchFamily="18" charset="0"/>
                <a:ea typeface="楷体_GB2312" pitchFamily="49" charset="-122"/>
              </a:rPr>
              <a:t>的波源</a:t>
            </a:r>
            <a:r>
              <a:rPr kumimoji="1" lang="zh-CN" altLang="en-US" sz="2400" dirty="0">
                <a:latin typeface="Times New Roman" pitchFamily="18" charset="0"/>
                <a:ea typeface="楷体_GB2312" pitchFamily="49" charset="-122"/>
              </a:rPr>
              <a:t>来的声音和经</a:t>
            </a:r>
            <a:r>
              <a:rPr kumimoji="1" lang="zh-CN" altLang="en-US" sz="2400" dirty="0" smtClean="0">
                <a:latin typeface="Times New Roman" pitchFamily="18" charset="0"/>
                <a:ea typeface="楷体_GB2312" pitchFamily="49" charset="-122"/>
              </a:rPr>
              <a:t>相向运动</a:t>
            </a:r>
            <a:r>
              <a:rPr kumimoji="1" lang="zh-CN" altLang="en-US" sz="2400" dirty="0">
                <a:latin typeface="Times New Roman" pitchFamily="18" charset="0"/>
                <a:ea typeface="楷体_GB2312" pitchFamily="49" charset="-122"/>
              </a:rPr>
              <a:t>的反射面反射后</a:t>
            </a:r>
            <a:r>
              <a:rPr kumimoji="1" lang="zh-CN" altLang="en-US" sz="2400" dirty="0" smtClean="0">
                <a:latin typeface="Times New Roman" pitchFamily="18" charset="0"/>
                <a:ea typeface="楷体_GB2312" pitchFamily="49" charset="-122"/>
              </a:rPr>
              <a:t>的频率</a:t>
            </a:r>
            <a:r>
              <a:rPr kumimoji="1" lang="zh-CN" altLang="en-US" sz="2400" dirty="0">
                <a:latin typeface="Times New Roman" pitchFamily="18" charset="0"/>
                <a:ea typeface="楷体_GB2312" pitchFamily="49" charset="-122"/>
              </a:rPr>
              <a:t>，两者形成拍。</a:t>
            </a:r>
          </a:p>
        </p:txBody>
      </p:sp>
      <p:sp>
        <p:nvSpPr>
          <p:cNvPr id="18444" name="Text Box 20"/>
          <p:cNvSpPr txBox="1">
            <a:spLocks noChangeArrowheads="1"/>
          </p:cNvSpPr>
          <p:nvPr/>
        </p:nvSpPr>
        <p:spPr bwMode="auto">
          <a:xfrm>
            <a:off x="1219200" y="4981589"/>
            <a:ext cx="77184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800">
                <a:latin typeface="Times New Roman" pitchFamily="18" charset="0"/>
                <a:ea typeface="楷体_GB2312" pitchFamily="49" charset="-122"/>
              </a:rPr>
              <a:t>反射面接收到的是“观察者”接近波源的频率；</a:t>
            </a:r>
          </a:p>
        </p:txBody>
      </p:sp>
      <p:sp>
        <p:nvSpPr>
          <p:cNvPr id="18448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多普勒效应</a:t>
            </a:r>
            <a:r>
              <a:rPr kumimoji="1" lang="en-US" altLang="zh-CN" b="1" smtClean="0">
                <a:latin typeface="方正姚体" pitchFamily="2" charset="-122"/>
                <a:ea typeface="方正姚体" pitchFamily="2" charset="-122"/>
              </a:rPr>
              <a:t>-</a:t>
            </a:r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例题</a:t>
            </a:r>
            <a:endParaRPr kumimoji="1" lang="en-US" altLang="zh-CN" b="1" smtClean="0">
              <a:latin typeface="方正姚体" pitchFamily="2" charset="-122"/>
              <a:ea typeface="方正姚体" pitchFamily="2" charset="-122"/>
            </a:endParaRPr>
          </a:p>
        </p:txBody>
      </p:sp>
      <p:grpSp>
        <p:nvGrpSpPr>
          <p:cNvPr id="28" name="Group 41"/>
          <p:cNvGrpSpPr>
            <a:grpSpLocks/>
          </p:cNvGrpSpPr>
          <p:nvPr/>
        </p:nvGrpSpPr>
        <p:grpSpPr bwMode="auto">
          <a:xfrm>
            <a:off x="357158" y="474688"/>
            <a:ext cx="8572528" cy="954048"/>
            <a:chOff x="376" y="1023"/>
            <a:chExt cx="5226" cy="608"/>
          </a:xfrm>
        </p:grpSpPr>
        <p:sp>
          <p:nvSpPr>
            <p:cNvPr id="29" name="Text Box 27"/>
            <p:cNvSpPr txBox="1">
              <a:spLocks noChangeArrowheads="1"/>
            </p:cNvSpPr>
            <p:nvPr/>
          </p:nvSpPr>
          <p:spPr bwMode="auto">
            <a:xfrm>
              <a:off x="376" y="1023"/>
              <a:ext cx="5226" cy="60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1" lang="en-US" altLang="zh-CN" sz="2800" b="1" dirty="0" smtClean="0">
                  <a:solidFill>
                    <a:srgbClr val="0000CC"/>
                  </a:solidFill>
                  <a:latin typeface="华文新魏" pitchFamily="2" charset="-122"/>
                  <a:ea typeface="华文新魏" pitchFamily="2" charset="-122"/>
                </a:rPr>
                <a:t>……</a:t>
              </a:r>
              <a:r>
                <a:rPr kumimoji="1" lang="zh-CN" altLang="en-US" sz="2800" b="1" dirty="0" smtClean="0">
                  <a:latin typeface="华文新魏" pitchFamily="2" charset="-122"/>
                  <a:ea typeface="华文新魏" pitchFamily="2" charset="-122"/>
                </a:rPr>
                <a:t>如果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波源不动，反射面以</a:t>
              </a:r>
              <a:r>
                <a:rPr kumimoji="1" lang="zh-CN" altLang="en-US" sz="2800" b="1" dirty="0" smtClean="0">
                  <a:latin typeface="华文新魏" pitchFamily="2" charset="-122"/>
                  <a:ea typeface="华文新魏" pitchFamily="2" charset="-122"/>
                </a:rPr>
                <a:t>速度</a:t>
              </a:r>
              <a:r>
                <a:rPr kumimoji="1" lang="en-US" altLang="zh-CN" sz="2800" b="1" i="1" dirty="0">
                  <a:latin typeface="华文新魏" pitchFamily="2" charset="-122"/>
                  <a:ea typeface="华文新魏" pitchFamily="2" charset="-122"/>
                </a:rPr>
                <a:t>V</a:t>
              </a:r>
              <a:r>
                <a:rPr kumimoji="1" lang="en-US" altLang="zh-CN" sz="2800" b="1" dirty="0">
                  <a:latin typeface="华文新魏" pitchFamily="2" charset="-122"/>
                  <a:ea typeface="华文新魏" pitchFamily="2" charset="-122"/>
                </a:rPr>
                <a:t>=0.20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米</a:t>
              </a:r>
              <a:r>
                <a:rPr kumimoji="1" lang="en-US" altLang="zh-CN" sz="2800" b="1" dirty="0">
                  <a:latin typeface="华文新魏" pitchFamily="2" charset="-122"/>
                  <a:ea typeface="华文新魏" pitchFamily="2" charset="-122"/>
                </a:rPr>
                <a:t>/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秒向观察者接近，测得拍频             </a:t>
              </a:r>
              <a:r>
                <a:rPr kumimoji="1" lang="zh-CN" altLang="en-US" sz="2800" b="1" dirty="0" smtClean="0">
                  <a:latin typeface="华文新魏" pitchFamily="2" charset="-122"/>
                  <a:ea typeface="华文新魏" pitchFamily="2" charset="-122"/>
                </a:rPr>
                <a:t> 赫兹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，</a:t>
              </a:r>
              <a:r>
                <a:rPr kumimoji="1" lang="zh-CN" altLang="en-US" sz="2800" b="1" dirty="0">
                  <a:solidFill>
                    <a:srgbClr val="0000CC"/>
                  </a:solidFill>
                  <a:latin typeface="华文新魏" pitchFamily="2" charset="-122"/>
                  <a:ea typeface="华文新魏" pitchFamily="2" charset="-122"/>
                </a:rPr>
                <a:t>求</a:t>
              </a:r>
              <a:r>
                <a:rPr kumimoji="1" lang="zh-CN" altLang="en-US" sz="2800" b="1" dirty="0">
                  <a:latin typeface="华文新魏" pitchFamily="2" charset="-122"/>
                  <a:ea typeface="华文新魏" pitchFamily="2" charset="-122"/>
                </a:rPr>
                <a:t>波源的频率？</a:t>
              </a:r>
            </a:p>
          </p:txBody>
        </p:sp>
        <p:graphicFrame>
          <p:nvGraphicFramePr>
            <p:cNvPr id="30" name="Object 40"/>
            <p:cNvGraphicFramePr>
              <a:graphicFrameLocks noChangeAspect="1"/>
            </p:cNvGraphicFramePr>
            <p:nvPr/>
          </p:nvGraphicFramePr>
          <p:xfrm>
            <a:off x="2423" y="1344"/>
            <a:ext cx="737" cy="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77" name="公式" r:id="rId9" imgW="392040" imgH="127440" progId="Equation.3">
                    <p:embed/>
                  </p:oleObj>
                </mc:Choice>
                <mc:Fallback>
                  <p:oleObj name="公式" r:id="rId9" imgW="392040" imgH="127440" progId="Equation.3">
                    <p:embed/>
                    <p:pic>
                      <p:nvPicPr>
                        <p:cNvPr id="0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23" y="1344"/>
                          <a:ext cx="737" cy="2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1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D79E016F-AF64-406F-B2A8-D172DC15AC9C}" type="slidenum">
              <a:rPr lang="en-US" altLang="zh-CN"/>
              <a:pPr algn="ctr"/>
              <a:t>32</a:t>
            </a:fld>
            <a:endParaRPr lang="en-US" altLang="zh-CN"/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5334000" y="517525"/>
            <a:ext cx="3171825" cy="2149475"/>
            <a:chOff x="3360" y="326"/>
            <a:chExt cx="1998" cy="1354"/>
          </a:xfrm>
        </p:grpSpPr>
        <p:sp>
          <p:nvSpPr>
            <p:cNvPr id="18449" name="Line 3"/>
            <p:cNvSpPr>
              <a:spLocks noChangeShapeType="1"/>
            </p:cNvSpPr>
            <p:nvPr/>
          </p:nvSpPr>
          <p:spPr bwMode="auto">
            <a:xfrm>
              <a:off x="5098" y="528"/>
              <a:ext cx="0" cy="1152"/>
            </a:xfrm>
            <a:prstGeom prst="line">
              <a:avLst/>
            </a:prstGeom>
            <a:noFill/>
            <a:ln w="539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50" name="Line 4"/>
            <p:cNvSpPr>
              <a:spLocks noChangeShapeType="1"/>
            </p:cNvSpPr>
            <p:nvPr/>
          </p:nvSpPr>
          <p:spPr bwMode="auto">
            <a:xfrm flipH="1">
              <a:off x="4234" y="1200"/>
              <a:ext cx="816" cy="0"/>
            </a:xfrm>
            <a:prstGeom prst="line">
              <a:avLst/>
            </a:prstGeom>
            <a:noFill/>
            <a:ln w="41275">
              <a:solidFill>
                <a:schemeClr val="hlink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51" name="Line 5"/>
            <p:cNvSpPr>
              <a:spLocks noChangeShapeType="1"/>
            </p:cNvSpPr>
            <p:nvPr/>
          </p:nvSpPr>
          <p:spPr bwMode="auto">
            <a:xfrm>
              <a:off x="5103" y="663"/>
              <a:ext cx="139" cy="1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52" name="Line 6"/>
            <p:cNvSpPr>
              <a:spLocks noChangeShapeType="1"/>
            </p:cNvSpPr>
            <p:nvPr/>
          </p:nvSpPr>
          <p:spPr bwMode="auto">
            <a:xfrm>
              <a:off x="5098" y="864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53" name="Line 7"/>
            <p:cNvSpPr>
              <a:spLocks noChangeShapeType="1"/>
            </p:cNvSpPr>
            <p:nvPr/>
          </p:nvSpPr>
          <p:spPr bwMode="auto">
            <a:xfrm>
              <a:off x="5098" y="1056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54" name="Line 8"/>
            <p:cNvSpPr>
              <a:spLocks noChangeShapeType="1"/>
            </p:cNvSpPr>
            <p:nvPr/>
          </p:nvSpPr>
          <p:spPr bwMode="auto">
            <a:xfrm>
              <a:off x="5098" y="1296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55" name="Line 9"/>
            <p:cNvSpPr>
              <a:spLocks noChangeShapeType="1"/>
            </p:cNvSpPr>
            <p:nvPr/>
          </p:nvSpPr>
          <p:spPr bwMode="auto">
            <a:xfrm>
              <a:off x="5098" y="148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8438" name="Object 10"/>
            <p:cNvGraphicFramePr>
              <a:graphicFrameLocks noChangeAspect="1"/>
            </p:cNvGraphicFramePr>
            <p:nvPr/>
          </p:nvGraphicFramePr>
          <p:xfrm>
            <a:off x="4474" y="1225"/>
            <a:ext cx="265" cy="3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6081" name="公式" r:id="rId3" imgW="106200" imgH="127440" progId="Equation.3">
                    <p:embed/>
                  </p:oleObj>
                </mc:Choice>
                <mc:Fallback>
                  <p:oleObj name="公式" r:id="rId3" imgW="106200" imgH="12744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4" y="1225"/>
                          <a:ext cx="265" cy="3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39" name="Object 11"/>
            <p:cNvGraphicFramePr>
              <a:graphicFrameLocks noChangeAspect="1"/>
            </p:cNvGraphicFramePr>
            <p:nvPr/>
          </p:nvGraphicFramePr>
          <p:xfrm>
            <a:off x="3360" y="1008"/>
            <a:ext cx="287" cy="2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6082" name="公式" r:id="rId5" imgW="114480" imgH="111600" progId="Equation.3">
                    <p:embed/>
                  </p:oleObj>
                </mc:Choice>
                <mc:Fallback>
                  <p:oleObj name="公式" r:id="rId5" imgW="114480" imgH="111600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0" y="1008"/>
                          <a:ext cx="287" cy="2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40" name="Object 12"/>
            <p:cNvGraphicFramePr>
              <a:graphicFrameLocks noChangeAspect="1"/>
            </p:cNvGraphicFramePr>
            <p:nvPr/>
          </p:nvGraphicFramePr>
          <p:xfrm>
            <a:off x="3792" y="624"/>
            <a:ext cx="266" cy="3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6083" name="公式" r:id="rId7" imgW="106200" imgH="127440" progId="Equation.3">
                    <p:embed/>
                  </p:oleObj>
                </mc:Choice>
                <mc:Fallback>
                  <p:oleObj name="公式" r:id="rId7" imgW="106200" imgH="127440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2" y="624"/>
                          <a:ext cx="266" cy="3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456" name="Oval 13"/>
            <p:cNvSpPr>
              <a:spLocks noChangeArrowheads="1"/>
            </p:cNvSpPr>
            <p:nvPr/>
          </p:nvSpPr>
          <p:spPr bwMode="auto">
            <a:xfrm>
              <a:off x="3610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8457" name="Text Box 14"/>
            <p:cNvSpPr txBox="1">
              <a:spLocks noChangeArrowheads="1"/>
            </p:cNvSpPr>
            <p:nvPr/>
          </p:nvSpPr>
          <p:spPr bwMode="auto">
            <a:xfrm>
              <a:off x="4762" y="326"/>
              <a:ext cx="5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000" b="1">
                  <a:solidFill>
                    <a:srgbClr val="0000CC"/>
                  </a:solidFill>
                  <a:latin typeface="Times New Roman" pitchFamily="18" charset="0"/>
                  <a:ea typeface="楷体_GB2312" pitchFamily="49" charset="-122"/>
                </a:rPr>
                <a:t>反射面</a:t>
              </a:r>
            </a:p>
          </p:txBody>
        </p:sp>
        <p:sp>
          <p:nvSpPr>
            <p:cNvPr id="18458" name="Text Box 15"/>
            <p:cNvSpPr txBox="1">
              <a:spLocks noChangeArrowheads="1"/>
            </p:cNvSpPr>
            <p:nvPr/>
          </p:nvSpPr>
          <p:spPr bwMode="auto">
            <a:xfrm>
              <a:off x="3802" y="432"/>
              <a:ext cx="4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000">
                  <a:latin typeface="Times New Roman" pitchFamily="18" charset="0"/>
                  <a:ea typeface="楷体_GB2312" pitchFamily="49" charset="-122"/>
                </a:rPr>
                <a:t>声源</a:t>
              </a:r>
            </a:p>
          </p:txBody>
        </p:sp>
        <p:sp>
          <p:nvSpPr>
            <p:cNvPr id="18459" name="Text Box 16"/>
            <p:cNvSpPr txBox="1">
              <a:spLocks noChangeArrowheads="1"/>
            </p:cNvSpPr>
            <p:nvPr/>
          </p:nvSpPr>
          <p:spPr bwMode="auto">
            <a:xfrm>
              <a:off x="3408" y="1238"/>
              <a:ext cx="5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000">
                  <a:latin typeface="Times New Roman" pitchFamily="18" charset="0"/>
                  <a:ea typeface="楷体_GB2312" pitchFamily="49" charset="-122"/>
                </a:rPr>
                <a:t>观察者</a:t>
              </a:r>
            </a:p>
          </p:txBody>
        </p:sp>
      </p:grpSp>
      <p:sp>
        <p:nvSpPr>
          <p:cNvPr id="18444" name="Text Box 20"/>
          <p:cNvSpPr txBox="1">
            <a:spLocks noChangeArrowheads="1"/>
          </p:cNvSpPr>
          <p:nvPr/>
        </p:nvSpPr>
        <p:spPr bwMode="auto">
          <a:xfrm>
            <a:off x="928662" y="785794"/>
            <a:ext cx="442915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反射面接收到的是“观察者”接近波源的频率；</a:t>
            </a:r>
          </a:p>
        </p:txBody>
      </p:sp>
      <p:sp>
        <p:nvSpPr>
          <p:cNvPr id="18445" name="Text Box 21"/>
          <p:cNvSpPr txBox="1">
            <a:spLocks noChangeArrowheads="1"/>
          </p:cNvSpPr>
          <p:nvPr/>
        </p:nvSpPr>
        <p:spPr bwMode="auto">
          <a:xfrm>
            <a:off x="714348" y="3714752"/>
            <a:ext cx="772519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因反射面运动，所以，</a:t>
            </a:r>
            <a:r>
              <a:rPr kumimoji="1" lang="en-US" altLang="zh-CN" sz="2800" dirty="0">
                <a:latin typeface="Times New Roman" pitchFamily="18" charset="0"/>
                <a:ea typeface="楷体_GB2312" pitchFamily="49" charset="-122"/>
              </a:rPr>
              <a:t>A </a:t>
            </a:r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观察者接收到的反射</a:t>
            </a:r>
          </a:p>
          <a:p>
            <a:r>
              <a:rPr kumimoji="1" lang="zh-CN" altLang="en-US" sz="2800" dirty="0">
                <a:latin typeface="Times New Roman" pitchFamily="18" charset="0"/>
                <a:ea typeface="楷体_GB2312" pitchFamily="49" charset="-122"/>
              </a:rPr>
              <a:t>频率是反射面作为运动的波源而来的反射频率。</a:t>
            </a:r>
          </a:p>
        </p:txBody>
      </p:sp>
      <p:graphicFrame>
        <p:nvGraphicFramePr>
          <p:cNvPr id="18434" name="Object 22"/>
          <p:cNvGraphicFramePr>
            <a:graphicFrameLocks noChangeAspect="1"/>
          </p:cNvGraphicFramePr>
          <p:nvPr/>
        </p:nvGraphicFramePr>
        <p:xfrm>
          <a:off x="1000100" y="2643182"/>
          <a:ext cx="2293938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84" name="公式" r:id="rId9" imgW="767880" imgH="318600" progId="Equation.3">
                  <p:embed/>
                </p:oleObj>
              </mc:Choice>
              <mc:Fallback>
                <p:oleObj name="公式" r:id="rId9" imgW="767880" imgH="3186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0" y="2643182"/>
                        <a:ext cx="2293938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23"/>
          <p:cNvGraphicFramePr>
            <a:graphicFrameLocks noChangeAspect="1"/>
          </p:cNvGraphicFramePr>
          <p:nvPr/>
        </p:nvGraphicFramePr>
        <p:xfrm>
          <a:off x="4859338" y="4714884"/>
          <a:ext cx="3284537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85" name="公式" r:id="rId11" imgW="915120" imgH="318600" progId="Equation.3">
                  <p:embed/>
                </p:oleObj>
              </mc:Choice>
              <mc:Fallback>
                <p:oleObj name="公式" r:id="rId11" imgW="915120" imgH="31860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4714884"/>
                        <a:ext cx="3284537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CC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6" name="Object 24"/>
          <p:cNvGraphicFramePr>
            <a:graphicFrameLocks noChangeAspect="1"/>
          </p:cNvGraphicFramePr>
          <p:nvPr/>
        </p:nvGraphicFramePr>
        <p:xfrm>
          <a:off x="4027463" y="2643182"/>
          <a:ext cx="2640012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86" name="公式" r:id="rId13" imgW="890640" imgH="318600" progId="Equation.3">
                  <p:embed/>
                </p:oleObj>
              </mc:Choice>
              <mc:Fallback>
                <p:oleObj name="公式" r:id="rId13" imgW="890640" imgH="3186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7463" y="2643182"/>
                        <a:ext cx="2640012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6" name="AutoShape 25"/>
          <p:cNvSpPr>
            <a:spLocks noChangeArrowheads="1"/>
          </p:cNvSpPr>
          <p:nvPr/>
        </p:nvSpPr>
        <p:spPr bwMode="auto">
          <a:xfrm>
            <a:off x="3289275" y="3116257"/>
            <a:ext cx="685800" cy="152400"/>
          </a:xfrm>
          <a:prstGeom prst="rightArrow">
            <a:avLst>
              <a:gd name="adj1" fmla="val 50000"/>
              <a:gd name="adj2" fmla="val 112500"/>
            </a:avLst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graphicFrame>
        <p:nvGraphicFramePr>
          <p:cNvPr id="18437" name="Object 26"/>
          <p:cNvGraphicFramePr>
            <a:graphicFrameLocks noChangeAspect="1"/>
          </p:cNvGraphicFramePr>
          <p:nvPr/>
        </p:nvGraphicFramePr>
        <p:xfrm>
          <a:off x="685800" y="4714884"/>
          <a:ext cx="2671763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87" name="公式" r:id="rId15" imgW="735120" imgH="350640" progId="Equation.3">
                  <p:embed/>
                </p:oleObj>
              </mc:Choice>
              <mc:Fallback>
                <p:oleObj name="公式" r:id="rId15" imgW="735120" imgH="35064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714884"/>
                        <a:ext cx="2671763" cy="109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CC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7" name="AutoShape 27"/>
          <p:cNvSpPr>
            <a:spLocks noChangeArrowheads="1"/>
          </p:cNvSpPr>
          <p:nvPr/>
        </p:nvSpPr>
        <p:spPr bwMode="auto">
          <a:xfrm>
            <a:off x="3773488" y="5111759"/>
            <a:ext cx="533400" cy="152400"/>
          </a:xfrm>
          <a:prstGeom prst="rightArrow">
            <a:avLst>
              <a:gd name="adj1" fmla="val 50000"/>
              <a:gd name="adj2" fmla="val 875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18448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多普勒效应</a:t>
            </a:r>
            <a:r>
              <a:rPr kumimoji="1" lang="en-US" altLang="zh-CN" b="1" smtClean="0">
                <a:latin typeface="方正姚体" pitchFamily="2" charset="-122"/>
                <a:ea typeface="方正姚体" pitchFamily="2" charset="-122"/>
              </a:rPr>
              <a:t>-</a:t>
            </a:r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例题</a:t>
            </a:r>
            <a:endParaRPr kumimoji="1" lang="en-US" altLang="zh-CN" b="1" smtClean="0"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3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F31074A4-AE60-417F-B12A-24D01D96AF12}" type="slidenum">
              <a:rPr lang="en-US" altLang="zh-CN"/>
              <a:pPr algn="ctr"/>
              <a:t>33</a:t>
            </a:fld>
            <a:endParaRPr lang="en-US" altLang="zh-CN"/>
          </a:p>
        </p:txBody>
      </p:sp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1416050" y="2438400"/>
          <a:ext cx="38735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3" name="Equation" r:id="rId3" imgW="1405080" imgH="302760" progId="Equation.3">
                  <p:embed/>
                </p:oleObj>
              </mc:Choice>
              <mc:Fallback>
                <p:oleObj name="Equation" r:id="rId3" imgW="1405080" imgH="3027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6050" y="2438400"/>
                        <a:ext cx="38735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1219200" y="5000636"/>
          <a:ext cx="6329363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4" name="Equation" r:id="rId5" imgW="2173320" imgH="302760" progId="Equation.3">
                  <p:embed/>
                </p:oleObj>
              </mc:Choice>
              <mc:Fallback>
                <p:oleObj name="Equation" r:id="rId5" imgW="2173320" imgH="3027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000636"/>
                        <a:ext cx="6329363" cy="91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4" name="Text Box 4"/>
          <p:cNvSpPr txBox="1">
            <a:spLocks noChangeArrowheads="1"/>
          </p:cNvSpPr>
          <p:nvPr/>
        </p:nvSpPr>
        <p:spPr bwMode="auto">
          <a:xfrm>
            <a:off x="4714876" y="4467533"/>
            <a:ext cx="35702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400" dirty="0">
                <a:latin typeface="Times New Roman" pitchFamily="18" charset="0"/>
              </a:rPr>
              <a:t>由此可解出波源的频率。</a:t>
            </a:r>
          </a:p>
        </p:txBody>
      </p:sp>
      <p:sp>
        <p:nvSpPr>
          <p:cNvPr id="19465" name="AutoShape 22"/>
          <p:cNvSpPr>
            <a:spLocks noChangeArrowheads="1"/>
          </p:cNvSpPr>
          <p:nvPr/>
        </p:nvSpPr>
        <p:spPr bwMode="auto">
          <a:xfrm>
            <a:off x="1524000" y="381000"/>
            <a:ext cx="2133600" cy="1143000"/>
          </a:xfrm>
          <a:prstGeom prst="cloudCallout">
            <a:avLst>
              <a:gd name="adj1" fmla="val 112204"/>
              <a:gd name="adj2" fmla="val 17917"/>
            </a:avLst>
          </a:prstGeom>
          <a:noFill/>
          <a:ln w="28575">
            <a:solidFill>
              <a:srgbClr val="FF00FF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kumimoji="1" lang="zh-CN" altLang="en-US" sz="2800">
                <a:solidFill>
                  <a:srgbClr val="0000CC"/>
                </a:solidFill>
                <a:latin typeface="Times New Roman" pitchFamily="18" charset="0"/>
                <a:ea typeface="楷体_GB2312" pitchFamily="49" charset="-122"/>
              </a:rPr>
              <a:t>波源不动</a:t>
            </a:r>
          </a:p>
          <a:p>
            <a:pPr algn="ctr" eaLnBrk="1" hangingPunct="1"/>
            <a:r>
              <a:rPr kumimoji="1" lang="zh-CN" altLang="en-US" sz="2800">
                <a:solidFill>
                  <a:srgbClr val="0000CC"/>
                </a:solidFill>
                <a:latin typeface="Times New Roman" pitchFamily="18" charset="0"/>
                <a:ea typeface="楷体_GB2312" pitchFamily="49" charset="-122"/>
              </a:rPr>
              <a:t>反射面运动</a:t>
            </a:r>
          </a:p>
        </p:txBody>
      </p:sp>
      <p:sp>
        <p:nvSpPr>
          <p:cNvPr id="19466" name="AutoShape 23"/>
          <p:cNvSpPr>
            <a:spLocks noChangeArrowheads="1"/>
          </p:cNvSpPr>
          <p:nvPr/>
        </p:nvSpPr>
        <p:spPr bwMode="auto">
          <a:xfrm>
            <a:off x="3048000" y="1676400"/>
            <a:ext cx="1066800" cy="838200"/>
          </a:xfrm>
          <a:prstGeom prst="wedgeEllipseCallout">
            <a:avLst>
              <a:gd name="adj1" fmla="val -5356"/>
              <a:gd name="adj2" fmla="val 84282"/>
            </a:avLst>
          </a:prstGeom>
          <a:noFill/>
          <a:ln w="41275">
            <a:solidFill>
              <a:srgbClr val="9933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kumimoji="1" lang="zh-CN" altLang="en-US" sz="3200">
                <a:latin typeface="Times New Roman" pitchFamily="18" charset="0"/>
                <a:ea typeface="楷体_GB2312" pitchFamily="49" charset="-122"/>
              </a:rPr>
              <a:t>拍频</a:t>
            </a:r>
            <a:endParaRPr kumimoji="1" lang="zh-CN" altLang="en-US" sz="3200">
              <a:latin typeface="Times New Roman" pitchFamily="18" charset="0"/>
            </a:endParaRPr>
          </a:p>
        </p:txBody>
      </p:sp>
      <p:sp>
        <p:nvSpPr>
          <p:cNvPr id="19467" name="AutoShape 24"/>
          <p:cNvSpPr>
            <a:spLocks noChangeArrowheads="1"/>
          </p:cNvSpPr>
          <p:nvPr/>
        </p:nvSpPr>
        <p:spPr bwMode="auto">
          <a:xfrm>
            <a:off x="3886200" y="3505200"/>
            <a:ext cx="1752600" cy="838200"/>
          </a:xfrm>
          <a:prstGeom prst="wedgeEllipseCallout">
            <a:avLst>
              <a:gd name="adj1" fmla="val -48009"/>
              <a:gd name="adj2" fmla="val -87880"/>
            </a:avLst>
          </a:prstGeom>
          <a:noFill/>
          <a:ln w="412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kumimoji="1" lang="zh-CN" altLang="en-US" sz="3200">
                <a:latin typeface="Times New Roman" pitchFamily="18" charset="0"/>
                <a:ea typeface="楷体_GB2312" pitchFamily="49" charset="-122"/>
              </a:rPr>
              <a:t>来自波源</a:t>
            </a:r>
            <a:endParaRPr kumimoji="1" lang="zh-CN" altLang="en-US" sz="3200">
              <a:latin typeface="Times New Roman" pitchFamily="18" charset="0"/>
            </a:endParaRPr>
          </a:p>
        </p:txBody>
      </p:sp>
      <p:sp>
        <p:nvSpPr>
          <p:cNvPr id="19468" name="AutoShape 25"/>
          <p:cNvSpPr>
            <a:spLocks noChangeArrowheads="1"/>
          </p:cNvSpPr>
          <p:nvPr/>
        </p:nvSpPr>
        <p:spPr bwMode="auto">
          <a:xfrm>
            <a:off x="1066800" y="3581400"/>
            <a:ext cx="2209800" cy="838200"/>
          </a:xfrm>
          <a:prstGeom prst="wedgeEllipseCallout">
            <a:avLst>
              <a:gd name="adj1" fmla="val 16741"/>
              <a:gd name="adj2" fmla="val -74051"/>
            </a:avLst>
          </a:prstGeom>
          <a:noFill/>
          <a:ln w="41275">
            <a:solidFill>
              <a:srgbClr val="33CC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kumimoji="1" lang="zh-CN" altLang="en-US" sz="3200">
                <a:latin typeface="Times New Roman" pitchFamily="18" charset="0"/>
                <a:ea typeface="楷体_GB2312" pitchFamily="49" charset="-122"/>
              </a:rPr>
              <a:t>来自反射面</a:t>
            </a:r>
            <a:endParaRPr kumimoji="1" lang="zh-CN" altLang="en-US" sz="3200">
              <a:latin typeface="Times New Roman" pitchFamily="18" charset="0"/>
            </a:endParaRPr>
          </a:p>
        </p:txBody>
      </p:sp>
      <p:grpSp>
        <p:nvGrpSpPr>
          <p:cNvPr id="19469" name="Group 44"/>
          <p:cNvGrpSpPr>
            <a:grpSpLocks/>
          </p:cNvGrpSpPr>
          <p:nvPr/>
        </p:nvGrpSpPr>
        <p:grpSpPr bwMode="auto">
          <a:xfrm>
            <a:off x="5334000" y="517525"/>
            <a:ext cx="3171825" cy="2149475"/>
            <a:chOff x="3360" y="326"/>
            <a:chExt cx="1998" cy="1354"/>
          </a:xfrm>
        </p:grpSpPr>
        <p:sp>
          <p:nvSpPr>
            <p:cNvPr id="19471" name="Line 28"/>
            <p:cNvSpPr>
              <a:spLocks noChangeShapeType="1"/>
            </p:cNvSpPr>
            <p:nvPr/>
          </p:nvSpPr>
          <p:spPr bwMode="auto">
            <a:xfrm>
              <a:off x="5098" y="528"/>
              <a:ext cx="0" cy="1152"/>
            </a:xfrm>
            <a:prstGeom prst="line">
              <a:avLst/>
            </a:prstGeom>
            <a:noFill/>
            <a:ln w="539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72" name="Line 29"/>
            <p:cNvSpPr>
              <a:spLocks noChangeShapeType="1"/>
            </p:cNvSpPr>
            <p:nvPr/>
          </p:nvSpPr>
          <p:spPr bwMode="auto">
            <a:xfrm flipH="1">
              <a:off x="4234" y="1200"/>
              <a:ext cx="816" cy="0"/>
            </a:xfrm>
            <a:prstGeom prst="line">
              <a:avLst/>
            </a:prstGeom>
            <a:noFill/>
            <a:ln w="41275">
              <a:solidFill>
                <a:schemeClr val="hlink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73" name="Line 30"/>
            <p:cNvSpPr>
              <a:spLocks noChangeShapeType="1"/>
            </p:cNvSpPr>
            <p:nvPr/>
          </p:nvSpPr>
          <p:spPr bwMode="auto">
            <a:xfrm>
              <a:off x="5098" y="672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74" name="Line 31"/>
            <p:cNvSpPr>
              <a:spLocks noChangeShapeType="1"/>
            </p:cNvSpPr>
            <p:nvPr/>
          </p:nvSpPr>
          <p:spPr bwMode="auto">
            <a:xfrm>
              <a:off x="5098" y="864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75" name="Line 32"/>
            <p:cNvSpPr>
              <a:spLocks noChangeShapeType="1"/>
            </p:cNvSpPr>
            <p:nvPr/>
          </p:nvSpPr>
          <p:spPr bwMode="auto">
            <a:xfrm>
              <a:off x="5098" y="1056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76" name="Line 33"/>
            <p:cNvSpPr>
              <a:spLocks noChangeShapeType="1"/>
            </p:cNvSpPr>
            <p:nvPr/>
          </p:nvSpPr>
          <p:spPr bwMode="auto">
            <a:xfrm>
              <a:off x="5098" y="1296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77" name="Line 34"/>
            <p:cNvSpPr>
              <a:spLocks noChangeShapeType="1"/>
            </p:cNvSpPr>
            <p:nvPr/>
          </p:nvSpPr>
          <p:spPr bwMode="auto">
            <a:xfrm>
              <a:off x="5098" y="148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9460" name="Object 35"/>
            <p:cNvGraphicFramePr>
              <a:graphicFrameLocks noChangeAspect="1"/>
            </p:cNvGraphicFramePr>
            <p:nvPr/>
          </p:nvGraphicFramePr>
          <p:xfrm>
            <a:off x="4474" y="1225"/>
            <a:ext cx="265" cy="3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05" name="公式" r:id="rId7" imgW="106200" imgH="127440" progId="Equation.3">
                    <p:embed/>
                  </p:oleObj>
                </mc:Choice>
                <mc:Fallback>
                  <p:oleObj name="公式" r:id="rId7" imgW="106200" imgH="127440" progId="Equation.3">
                    <p:embed/>
                    <p:pic>
                      <p:nvPicPr>
                        <p:cNvPr id="0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4" y="1225"/>
                          <a:ext cx="265" cy="3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461" name="Object 36"/>
            <p:cNvGraphicFramePr>
              <a:graphicFrameLocks noChangeAspect="1"/>
            </p:cNvGraphicFramePr>
            <p:nvPr/>
          </p:nvGraphicFramePr>
          <p:xfrm>
            <a:off x="3360" y="1008"/>
            <a:ext cx="287" cy="2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06" name="公式" r:id="rId9" imgW="114480" imgH="111600" progId="Equation.3">
                    <p:embed/>
                  </p:oleObj>
                </mc:Choice>
                <mc:Fallback>
                  <p:oleObj name="公式" r:id="rId9" imgW="114480" imgH="111600" progId="Equation.3">
                    <p:embed/>
                    <p:pic>
                      <p:nvPicPr>
                        <p:cNvPr id="0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0" y="1008"/>
                          <a:ext cx="287" cy="2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462" name="Object 37"/>
            <p:cNvGraphicFramePr>
              <a:graphicFrameLocks noChangeAspect="1"/>
            </p:cNvGraphicFramePr>
            <p:nvPr/>
          </p:nvGraphicFramePr>
          <p:xfrm>
            <a:off x="3792" y="624"/>
            <a:ext cx="266" cy="3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07" name="公式" r:id="rId11" imgW="106200" imgH="127440" progId="Equation.3">
                    <p:embed/>
                  </p:oleObj>
                </mc:Choice>
                <mc:Fallback>
                  <p:oleObj name="公式" r:id="rId11" imgW="106200" imgH="127440" progId="Equation.3">
                    <p:embed/>
                    <p:pic>
                      <p:nvPicPr>
                        <p:cNvPr id="0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2" y="624"/>
                          <a:ext cx="266" cy="3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78" name="Oval 38"/>
            <p:cNvSpPr>
              <a:spLocks noChangeArrowheads="1"/>
            </p:cNvSpPr>
            <p:nvPr/>
          </p:nvSpPr>
          <p:spPr bwMode="auto">
            <a:xfrm>
              <a:off x="3610" y="115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/>
            </a:p>
          </p:txBody>
        </p:sp>
        <p:sp>
          <p:nvSpPr>
            <p:cNvPr id="19479" name="Text Box 39"/>
            <p:cNvSpPr txBox="1">
              <a:spLocks noChangeArrowheads="1"/>
            </p:cNvSpPr>
            <p:nvPr/>
          </p:nvSpPr>
          <p:spPr bwMode="auto">
            <a:xfrm>
              <a:off x="4762" y="326"/>
              <a:ext cx="5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000" b="1">
                  <a:solidFill>
                    <a:srgbClr val="0000CC"/>
                  </a:solidFill>
                  <a:latin typeface="Times New Roman" pitchFamily="18" charset="0"/>
                  <a:ea typeface="楷体_GB2312" pitchFamily="49" charset="-122"/>
                </a:rPr>
                <a:t>反射面</a:t>
              </a:r>
            </a:p>
          </p:txBody>
        </p:sp>
        <p:sp>
          <p:nvSpPr>
            <p:cNvPr id="19480" name="Text Box 40"/>
            <p:cNvSpPr txBox="1">
              <a:spLocks noChangeArrowheads="1"/>
            </p:cNvSpPr>
            <p:nvPr/>
          </p:nvSpPr>
          <p:spPr bwMode="auto">
            <a:xfrm>
              <a:off x="3802" y="432"/>
              <a:ext cx="4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000">
                  <a:latin typeface="Times New Roman" pitchFamily="18" charset="0"/>
                  <a:ea typeface="楷体_GB2312" pitchFamily="49" charset="-122"/>
                </a:rPr>
                <a:t>声源</a:t>
              </a:r>
            </a:p>
          </p:txBody>
        </p:sp>
        <p:sp>
          <p:nvSpPr>
            <p:cNvPr id="19481" name="Text Box 41"/>
            <p:cNvSpPr txBox="1">
              <a:spLocks noChangeArrowheads="1"/>
            </p:cNvSpPr>
            <p:nvPr/>
          </p:nvSpPr>
          <p:spPr bwMode="auto">
            <a:xfrm>
              <a:off x="3408" y="1238"/>
              <a:ext cx="5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CN" altLang="en-US" sz="2000">
                  <a:latin typeface="Times New Roman" pitchFamily="18" charset="0"/>
                  <a:ea typeface="楷体_GB2312" pitchFamily="49" charset="-122"/>
                </a:rPr>
                <a:t>观察者</a:t>
              </a:r>
            </a:p>
          </p:txBody>
        </p:sp>
      </p:grpSp>
      <p:sp>
        <p:nvSpPr>
          <p:cNvPr id="19470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多普勒效应</a:t>
            </a:r>
            <a:r>
              <a:rPr kumimoji="1" lang="en-US" altLang="zh-CN" b="1" smtClean="0">
                <a:latin typeface="方正姚体" pitchFamily="2" charset="-122"/>
                <a:ea typeface="方正姚体" pitchFamily="2" charset="-122"/>
              </a:rPr>
              <a:t>-</a:t>
            </a:r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例题</a:t>
            </a:r>
            <a:endParaRPr kumimoji="1" lang="en-US" altLang="zh-CN" b="1" smtClean="0"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1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4BCD3312-75D2-4866-BC86-84E8113C1228}" type="slidenum">
              <a:rPr lang="en-US" altLang="zh-CN"/>
              <a:pPr algn="ctr"/>
              <a:t>34</a:t>
            </a:fld>
            <a:endParaRPr lang="en-US" altLang="zh-CN"/>
          </a:p>
        </p:txBody>
      </p:sp>
      <p:sp>
        <p:nvSpPr>
          <p:cNvPr id="20492" name="Text Box 2"/>
          <p:cNvSpPr txBox="1">
            <a:spLocks noChangeArrowheads="1"/>
          </p:cNvSpPr>
          <p:nvPr/>
        </p:nvSpPr>
        <p:spPr bwMode="auto">
          <a:xfrm>
            <a:off x="1619250" y="152400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400" b="1">
                <a:latin typeface="方正姚体" pitchFamily="2" charset="-122"/>
                <a:ea typeface="方正姚体" pitchFamily="2" charset="-122"/>
              </a:rPr>
              <a:t>波长、波速和频率</a:t>
            </a:r>
          </a:p>
        </p:txBody>
      </p:sp>
      <p:graphicFrame>
        <p:nvGraphicFramePr>
          <p:cNvPr id="20482" name="Object 3"/>
          <p:cNvGraphicFramePr>
            <a:graphicFrameLocks noChangeAspect="1"/>
          </p:cNvGraphicFramePr>
          <p:nvPr/>
        </p:nvGraphicFramePr>
        <p:xfrm>
          <a:off x="5003800" y="115888"/>
          <a:ext cx="15859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3" name="公式" r:id="rId3" imgW="572040" imgH="318600" progId="Equation.3">
                  <p:embed/>
                </p:oleObj>
              </mc:Choice>
              <mc:Fallback>
                <p:oleObj name="公式" r:id="rId3" imgW="572040" imgH="31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115888"/>
                        <a:ext cx="1585913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3" name="Object 4"/>
          <p:cNvGraphicFramePr>
            <a:graphicFrameLocks noChangeAspect="1"/>
          </p:cNvGraphicFramePr>
          <p:nvPr/>
        </p:nvGraphicFramePr>
        <p:xfrm>
          <a:off x="4287838" y="655638"/>
          <a:ext cx="39560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4" name="公式" r:id="rId5" imgW="1576800" imgH="318600" progId="Equation.3">
                  <p:embed/>
                </p:oleObj>
              </mc:Choice>
              <mc:Fallback>
                <p:oleObj name="公式" r:id="rId5" imgW="1576800" imgH="31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7838" y="655638"/>
                        <a:ext cx="39560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" name="Object 5"/>
          <p:cNvGraphicFramePr>
            <a:graphicFrameLocks noChangeAspect="1"/>
          </p:cNvGraphicFramePr>
          <p:nvPr/>
        </p:nvGraphicFramePr>
        <p:xfrm>
          <a:off x="1846263" y="1277938"/>
          <a:ext cx="4014787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5" name="公式" r:id="rId7" imgW="1773000" imgH="302760" progId="Equation.3">
                  <p:embed/>
                </p:oleObj>
              </mc:Choice>
              <mc:Fallback>
                <p:oleObj name="公式" r:id="rId7" imgW="1773000" imgH="30276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6263" y="1277938"/>
                        <a:ext cx="4014787" cy="665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5" name="Object 8"/>
          <p:cNvGraphicFramePr>
            <a:graphicFrameLocks noChangeAspect="1"/>
          </p:cNvGraphicFramePr>
          <p:nvPr/>
        </p:nvGraphicFramePr>
        <p:xfrm>
          <a:off x="6096000" y="1295400"/>
          <a:ext cx="1447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6" name="公式" r:id="rId9" imgW="539280" imgH="127440" progId="Equation.3">
                  <p:embed/>
                </p:oleObj>
              </mc:Choice>
              <mc:Fallback>
                <p:oleObj name="公式" r:id="rId9" imgW="539280" imgH="1274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1295400"/>
                        <a:ext cx="14478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6" name="Object 9"/>
          <p:cNvGraphicFramePr>
            <a:graphicFrameLocks noChangeAspect="1"/>
          </p:cNvGraphicFramePr>
          <p:nvPr/>
        </p:nvGraphicFramePr>
        <p:xfrm>
          <a:off x="7353300" y="1412875"/>
          <a:ext cx="1274763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7" name="公式" r:id="rId11" imgW="473760" imgH="127440" progId="Equation.3">
                  <p:embed/>
                </p:oleObj>
              </mc:Choice>
              <mc:Fallback>
                <p:oleObj name="公式" r:id="rId11" imgW="473760" imgH="1274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1412875"/>
                        <a:ext cx="1274763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3" name="Text Box 14"/>
          <p:cNvSpPr txBox="1">
            <a:spLocks noChangeArrowheads="1"/>
          </p:cNvSpPr>
          <p:nvPr/>
        </p:nvSpPr>
        <p:spPr bwMode="auto">
          <a:xfrm>
            <a:off x="288925" y="692150"/>
            <a:ext cx="4067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kumimoji="1" lang="zh-CN" altLang="en-US" sz="2400" b="1">
                <a:latin typeface="方正姚体" pitchFamily="2" charset="-122"/>
                <a:ea typeface="方正姚体" pitchFamily="2" charset="-122"/>
              </a:rPr>
              <a:t>平面波：右行波和左行波</a:t>
            </a:r>
          </a:p>
        </p:txBody>
      </p:sp>
      <p:sp>
        <p:nvSpPr>
          <p:cNvPr id="20494" name="Text Box 16"/>
          <p:cNvSpPr txBox="1">
            <a:spLocks noChangeArrowheads="1"/>
          </p:cNvSpPr>
          <p:nvPr/>
        </p:nvSpPr>
        <p:spPr bwMode="auto">
          <a:xfrm>
            <a:off x="60325" y="1963738"/>
            <a:ext cx="3071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400" b="1">
                <a:latin typeface="方正姚体" pitchFamily="2" charset="-122"/>
                <a:ea typeface="方正姚体" pitchFamily="2" charset="-122"/>
              </a:rPr>
              <a:t>波的能量，能流密度</a:t>
            </a:r>
          </a:p>
        </p:txBody>
      </p:sp>
      <p:graphicFrame>
        <p:nvGraphicFramePr>
          <p:cNvPr id="20487" name="Object 17"/>
          <p:cNvGraphicFramePr>
            <a:graphicFrameLocks noChangeAspect="1"/>
          </p:cNvGraphicFramePr>
          <p:nvPr/>
        </p:nvGraphicFramePr>
        <p:xfrm>
          <a:off x="5595938" y="3200400"/>
          <a:ext cx="236061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8" name="公式" r:id="rId13" imgW="996840" imgH="302760" progId="Equation.3">
                  <p:embed/>
                </p:oleObj>
              </mc:Choice>
              <mc:Fallback>
                <p:oleObj name="公式" r:id="rId13" imgW="996840" imgH="30276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5938" y="3200400"/>
                        <a:ext cx="2360612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5" name="Text Box 18"/>
          <p:cNvSpPr txBox="1">
            <a:spLocks noChangeArrowheads="1"/>
          </p:cNvSpPr>
          <p:nvPr/>
        </p:nvSpPr>
        <p:spPr bwMode="auto">
          <a:xfrm>
            <a:off x="76200" y="100013"/>
            <a:ext cx="16271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800" b="1" u="sng">
                <a:latin typeface="方正姚体" pitchFamily="2" charset="-122"/>
                <a:ea typeface="方正姚体" pitchFamily="2" charset="-122"/>
              </a:rPr>
              <a:t>本章要点</a:t>
            </a:r>
          </a:p>
        </p:txBody>
      </p:sp>
      <p:sp>
        <p:nvSpPr>
          <p:cNvPr id="20496" name="Text Box 19"/>
          <p:cNvSpPr txBox="1">
            <a:spLocks noChangeArrowheads="1"/>
          </p:cNvSpPr>
          <p:nvPr/>
        </p:nvSpPr>
        <p:spPr bwMode="auto">
          <a:xfrm>
            <a:off x="0" y="2438400"/>
            <a:ext cx="4826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400" b="1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能流密度是单位时间内通过垂直于</a:t>
            </a:r>
          </a:p>
          <a:p>
            <a:r>
              <a:rPr kumimoji="1" lang="zh-CN" altLang="en-US" sz="2400" b="1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波速方向的单位截面的平均能量。</a:t>
            </a:r>
          </a:p>
        </p:txBody>
      </p:sp>
      <p:graphicFrame>
        <p:nvGraphicFramePr>
          <p:cNvPr id="20488" name="Object 20"/>
          <p:cNvGraphicFramePr>
            <a:graphicFrameLocks noChangeAspect="1"/>
          </p:cNvGraphicFramePr>
          <p:nvPr/>
        </p:nvGraphicFramePr>
        <p:xfrm>
          <a:off x="5562600" y="2362200"/>
          <a:ext cx="24384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9" name="公式" r:id="rId15" imgW="767880" imgH="318600" progId="Equation.3">
                  <p:embed/>
                </p:oleObj>
              </mc:Choice>
              <mc:Fallback>
                <p:oleObj name="公式" r:id="rId15" imgW="767880" imgH="3186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362200"/>
                        <a:ext cx="24384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7" name="Text Box 21"/>
          <p:cNvSpPr txBox="1">
            <a:spLocks noChangeArrowheads="1"/>
          </p:cNvSpPr>
          <p:nvPr/>
        </p:nvSpPr>
        <p:spPr bwMode="auto">
          <a:xfrm>
            <a:off x="3108325" y="1963738"/>
            <a:ext cx="6062663" cy="461962"/>
          </a:xfrm>
          <a:prstGeom prst="rect">
            <a:avLst/>
          </a:prstGeom>
          <a:noFill/>
          <a:ln w="41275">
            <a:noFill/>
            <a:miter lim="800000"/>
            <a:headEnd/>
            <a:tailEnd type="none" w="med" len="lg"/>
          </a:ln>
        </p:spPr>
        <p:txBody>
          <a:bodyPr wrap="none">
            <a:spAutoFit/>
          </a:bodyPr>
          <a:lstStyle/>
          <a:p>
            <a:r>
              <a:rPr kumimoji="1" lang="zh-CN" altLang="en-US" sz="2400" b="1">
                <a:latin typeface="方正姚体" pitchFamily="2" charset="-122"/>
                <a:ea typeface="方正姚体" pitchFamily="2" charset="-122"/>
              </a:rPr>
              <a:t>能流密度是矢量，其方向与波速方向相同。</a:t>
            </a:r>
            <a:endParaRPr kumimoji="1" lang="zh-CN" altLang="en-US" sz="240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0498" name="Text Box 22"/>
          <p:cNvSpPr txBox="1">
            <a:spLocks noChangeArrowheads="1"/>
          </p:cNvSpPr>
          <p:nvPr/>
        </p:nvSpPr>
        <p:spPr bwMode="auto">
          <a:xfrm>
            <a:off x="2051050" y="3933825"/>
            <a:ext cx="4827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400" b="1">
                <a:latin typeface="方正姚体" pitchFamily="2" charset="-122"/>
                <a:ea typeface="方正姚体" pitchFamily="2" charset="-122"/>
              </a:rPr>
              <a:t>波的叠加原理（独立性原理）</a:t>
            </a:r>
          </a:p>
        </p:txBody>
      </p:sp>
      <p:sp>
        <p:nvSpPr>
          <p:cNvPr id="20499" name="Text Box 23"/>
          <p:cNvSpPr txBox="1">
            <a:spLocks noChangeArrowheads="1"/>
          </p:cNvSpPr>
          <p:nvPr/>
        </p:nvSpPr>
        <p:spPr bwMode="auto">
          <a:xfrm>
            <a:off x="0" y="3886200"/>
            <a:ext cx="1835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400" b="1">
                <a:latin typeface="方正姚体" pitchFamily="2" charset="-122"/>
                <a:ea typeface="方正姚体" pitchFamily="2" charset="-122"/>
              </a:rPr>
              <a:t>惠更斯原理</a:t>
            </a:r>
          </a:p>
        </p:txBody>
      </p:sp>
      <p:sp>
        <p:nvSpPr>
          <p:cNvPr id="20500" name="Text Box 24"/>
          <p:cNvSpPr txBox="1">
            <a:spLocks noChangeArrowheads="1"/>
          </p:cNvSpPr>
          <p:nvPr/>
        </p:nvSpPr>
        <p:spPr bwMode="auto">
          <a:xfrm>
            <a:off x="39688" y="4784725"/>
            <a:ext cx="1795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400" b="1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</a:t>
            </a:r>
            <a:r>
              <a:rPr kumimoji="1" lang="en-US" altLang="zh-CN" sz="2400" b="1">
                <a:latin typeface="方正姚体" pitchFamily="2" charset="-122"/>
                <a:ea typeface="方正姚体" pitchFamily="2" charset="-122"/>
              </a:rPr>
              <a:t> </a:t>
            </a:r>
            <a:r>
              <a:rPr kumimoji="1" lang="zh-CN" altLang="en-US" sz="2400" b="1">
                <a:latin typeface="方正姚体" pitchFamily="2" charset="-122"/>
                <a:ea typeface="方正姚体" pitchFamily="2" charset="-122"/>
              </a:rPr>
              <a:t>相干条件</a:t>
            </a:r>
          </a:p>
        </p:txBody>
      </p:sp>
      <p:sp>
        <p:nvSpPr>
          <p:cNvPr id="20501" name="Text Box 25"/>
          <p:cNvSpPr txBox="1">
            <a:spLocks noChangeArrowheads="1"/>
          </p:cNvSpPr>
          <p:nvPr/>
        </p:nvSpPr>
        <p:spPr bwMode="auto">
          <a:xfrm>
            <a:off x="381000" y="6172200"/>
            <a:ext cx="2822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kumimoji="1" lang="zh-CN" altLang="en-US" sz="2400" b="1">
                <a:latin typeface="方正姚体" pitchFamily="2" charset="-122"/>
                <a:ea typeface="方正姚体" pitchFamily="2" charset="-122"/>
              </a:rPr>
              <a:t>半波损失</a:t>
            </a:r>
          </a:p>
        </p:txBody>
      </p:sp>
      <p:sp>
        <p:nvSpPr>
          <p:cNvPr id="20502" name="Text Box 29"/>
          <p:cNvSpPr txBox="1">
            <a:spLocks noChangeArrowheads="1"/>
          </p:cNvSpPr>
          <p:nvPr/>
        </p:nvSpPr>
        <p:spPr bwMode="auto">
          <a:xfrm>
            <a:off x="2020888" y="4784725"/>
            <a:ext cx="29829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000" b="1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</a:t>
            </a:r>
            <a:r>
              <a:rPr kumimoji="1" lang="zh-CN" altLang="en-US" sz="2000" b="1">
                <a:latin typeface="方正姚体" pitchFamily="2" charset="-122"/>
                <a:ea typeface="方正姚体" pitchFamily="2" charset="-122"/>
              </a:rPr>
              <a:t>具有恒定的相位差</a:t>
            </a:r>
          </a:p>
        </p:txBody>
      </p:sp>
      <p:sp>
        <p:nvSpPr>
          <p:cNvPr id="20503" name="Text Box 30"/>
          <p:cNvSpPr txBox="1">
            <a:spLocks noChangeArrowheads="1"/>
          </p:cNvSpPr>
          <p:nvPr/>
        </p:nvSpPr>
        <p:spPr bwMode="auto">
          <a:xfrm>
            <a:off x="2020888" y="5165725"/>
            <a:ext cx="23352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000" b="1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</a:t>
            </a:r>
            <a:r>
              <a:rPr kumimoji="1" lang="zh-CN" altLang="en-US" sz="2000" b="1">
                <a:latin typeface="方正姚体" pitchFamily="2" charset="-122"/>
                <a:ea typeface="方正姚体" pitchFamily="2" charset="-122"/>
              </a:rPr>
              <a:t>振动方向相同</a:t>
            </a:r>
          </a:p>
        </p:txBody>
      </p:sp>
      <p:sp>
        <p:nvSpPr>
          <p:cNvPr id="20504" name="Text Box 31"/>
          <p:cNvSpPr txBox="1">
            <a:spLocks noChangeArrowheads="1"/>
          </p:cNvSpPr>
          <p:nvPr/>
        </p:nvSpPr>
        <p:spPr bwMode="auto">
          <a:xfrm>
            <a:off x="2020888" y="4403725"/>
            <a:ext cx="38465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000" b="1">
                <a:latin typeface="方正姚体" pitchFamily="2" charset="-122"/>
                <a:ea typeface="方正姚体" pitchFamily="2" charset="-122"/>
                <a:sym typeface="Symbol" pitchFamily="18" charset="2"/>
              </a:rPr>
              <a:t></a:t>
            </a:r>
            <a:r>
              <a:rPr kumimoji="1" lang="zh-CN" altLang="en-US" sz="2000" b="1">
                <a:latin typeface="方正姚体" pitchFamily="2" charset="-122"/>
                <a:ea typeface="方正姚体" pitchFamily="2" charset="-122"/>
              </a:rPr>
              <a:t>两波源具有相同的频率</a:t>
            </a:r>
          </a:p>
        </p:txBody>
      </p:sp>
      <p:graphicFrame>
        <p:nvGraphicFramePr>
          <p:cNvPr id="20489" name="Object 32"/>
          <p:cNvGraphicFramePr>
            <a:graphicFrameLocks noChangeAspect="1"/>
          </p:cNvGraphicFramePr>
          <p:nvPr/>
        </p:nvGraphicFramePr>
        <p:xfrm>
          <a:off x="2286000" y="5562600"/>
          <a:ext cx="300672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0" name="公式" r:id="rId17" imgW="1249920" imgH="318600" progId="Equation.3">
                  <p:embed/>
                </p:oleObj>
              </mc:Choice>
              <mc:Fallback>
                <p:oleObj name="公式" r:id="rId17" imgW="1249920" imgH="3186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562600"/>
                        <a:ext cx="3006725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05" name="Text Box 33"/>
          <p:cNvSpPr txBox="1">
            <a:spLocks noChangeArrowheads="1"/>
          </p:cNvSpPr>
          <p:nvPr/>
        </p:nvSpPr>
        <p:spPr bwMode="auto">
          <a:xfrm>
            <a:off x="152400" y="5562600"/>
            <a:ext cx="23510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400" b="1">
                <a:latin typeface="方正姚体" pitchFamily="2" charset="-122"/>
                <a:ea typeface="方正姚体" pitchFamily="2" charset="-122"/>
              </a:rPr>
              <a:t>驻波的表达式：</a:t>
            </a:r>
          </a:p>
        </p:txBody>
      </p:sp>
      <p:sp>
        <p:nvSpPr>
          <p:cNvPr id="20506" name="Text Box 34"/>
          <p:cNvSpPr txBox="1">
            <a:spLocks noChangeArrowheads="1"/>
          </p:cNvSpPr>
          <p:nvPr/>
        </p:nvSpPr>
        <p:spPr bwMode="auto">
          <a:xfrm>
            <a:off x="4267200" y="3276600"/>
            <a:ext cx="1422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400" b="1">
                <a:latin typeface="方正姚体" pitchFamily="2" charset="-122"/>
                <a:ea typeface="方正姚体" pitchFamily="2" charset="-122"/>
              </a:rPr>
              <a:t>球面波：</a:t>
            </a:r>
          </a:p>
        </p:txBody>
      </p:sp>
      <p:sp>
        <p:nvSpPr>
          <p:cNvPr id="20507" name="Text Box 41"/>
          <p:cNvSpPr txBox="1">
            <a:spLocks noChangeArrowheads="1"/>
          </p:cNvSpPr>
          <p:nvPr/>
        </p:nvSpPr>
        <p:spPr bwMode="auto">
          <a:xfrm>
            <a:off x="4419600" y="5334000"/>
            <a:ext cx="4184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000" b="1">
                <a:latin typeface="方正姚体" pitchFamily="2" charset="-122"/>
                <a:ea typeface="方正姚体" pitchFamily="2" charset="-122"/>
              </a:rPr>
              <a:t>* </a:t>
            </a:r>
            <a:r>
              <a:rPr kumimoji="1" lang="zh-CN" altLang="en-US" sz="2000" b="1">
                <a:latin typeface="方正姚体" pitchFamily="2" charset="-122"/>
                <a:ea typeface="方正姚体" pitchFamily="2" charset="-122"/>
              </a:rPr>
              <a:t>在波节两侧点的振动相位相反。</a:t>
            </a:r>
          </a:p>
        </p:txBody>
      </p:sp>
      <p:sp>
        <p:nvSpPr>
          <p:cNvPr id="20508" name="Text Box 42"/>
          <p:cNvSpPr txBox="1">
            <a:spLocks noChangeArrowheads="1"/>
          </p:cNvSpPr>
          <p:nvPr/>
        </p:nvSpPr>
        <p:spPr bwMode="auto">
          <a:xfrm>
            <a:off x="4011613" y="6075363"/>
            <a:ext cx="4508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CN" sz="2000" b="1">
                <a:latin typeface="方正姚体" pitchFamily="2" charset="-122"/>
                <a:ea typeface="方正姚体" pitchFamily="2" charset="-122"/>
              </a:rPr>
              <a:t>* </a:t>
            </a:r>
            <a:r>
              <a:rPr kumimoji="1" lang="zh-CN" altLang="en-US" sz="2000" b="1">
                <a:latin typeface="方正姚体" pitchFamily="2" charset="-122"/>
                <a:ea typeface="方正姚体" pitchFamily="2" charset="-122"/>
              </a:rPr>
              <a:t>两个波节之间的点其振动相位相同。</a:t>
            </a:r>
          </a:p>
        </p:txBody>
      </p:sp>
      <p:graphicFrame>
        <p:nvGraphicFramePr>
          <p:cNvPr id="20490" name="Object 44"/>
          <p:cNvGraphicFramePr>
            <a:graphicFrameLocks noChangeAspect="1"/>
          </p:cNvGraphicFramePr>
          <p:nvPr/>
        </p:nvGraphicFramePr>
        <p:xfrm>
          <a:off x="2438400" y="3429000"/>
          <a:ext cx="10668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1" name="公式" r:id="rId19" imgW="408600" imgH="159480" progId="Equation.3">
                  <p:embed/>
                </p:oleObj>
              </mc:Choice>
              <mc:Fallback>
                <p:oleObj name="公式" r:id="rId19" imgW="408600" imgH="1594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429000"/>
                        <a:ext cx="10668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09" name="Text Box 45"/>
          <p:cNvSpPr txBox="1">
            <a:spLocks noChangeArrowheads="1"/>
          </p:cNvSpPr>
          <p:nvPr/>
        </p:nvSpPr>
        <p:spPr bwMode="auto">
          <a:xfrm>
            <a:off x="0" y="3376613"/>
            <a:ext cx="2647950" cy="457200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1" lang="zh-CN" altLang="en-US" sz="2400" b="1">
                <a:solidFill>
                  <a:schemeClr val="bg1"/>
                </a:solidFill>
                <a:latin typeface="Times New Roman" pitchFamily="18" charset="0"/>
                <a:ea typeface="楷体_GB2312" pitchFamily="49" charset="-122"/>
              </a:rPr>
              <a:t>平面波振幅相等：</a:t>
            </a:r>
          </a:p>
        </p:txBody>
      </p:sp>
      <p:sp>
        <p:nvSpPr>
          <p:cNvPr id="20510" name="页脚占位符 1"/>
          <p:cNvSpPr>
            <a:spLocks noGrp="1"/>
          </p:cNvSpPr>
          <p:nvPr>
            <p:ph type="ftr" sz="quarter" idx="11"/>
          </p:nvPr>
        </p:nvSpPr>
        <p:spPr>
          <a:xfrm>
            <a:off x="3694113" y="6362700"/>
            <a:ext cx="28956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多普勒效应</a:t>
            </a:r>
            <a:r>
              <a:rPr kumimoji="1" lang="en-US" altLang="zh-CN" b="1" smtClean="0">
                <a:latin typeface="方正姚体" pitchFamily="2" charset="-122"/>
                <a:ea typeface="方正姚体" pitchFamily="2" charset="-122"/>
              </a:rPr>
              <a:t>-</a:t>
            </a:r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本章要点</a:t>
            </a:r>
            <a:endParaRPr kumimoji="1" lang="en-US" altLang="zh-CN" b="1" smtClean="0"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B2EDE6F4-EAE1-4794-909D-8584CBB00E9F}" type="slidenum">
              <a:rPr lang="en-US" altLang="zh-CN"/>
              <a:pPr algn="ctr"/>
              <a:t>35</a:t>
            </a:fld>
            <a:endParaRPr lang="en-US" altLang="zh-CN"/>
          </a:p>
        </p:txBody>
      </p:sp>
      <p:sp>
        <p:nvSpPr>
          <p:cNvPr id="21515" name="Text Box 22"/>
          <p:cNvSpPr txBox="1">
            <a:spLocks noChangeArrowheads="1"/>
          </p:cNvSpPr>
          <p:nvPr/>
        </p:nvSpPr>
        <p:spPr bwMode="auto">
          <a:xfrm>
            <a:off x="538163" y="2165350"/>
            <a:ext cx="82105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400">
                <a:latin typeface="方正姚体" pitchFamily="2" charset="-122"/>
                <a:ea typeface="方正姚体" pitchFamily="2" charset="-122"/>
              </a:rPr>
              <a:t>即弦线上形成的驻波波长、频率均不连续</a:t>
            </a:r>
          </a:p>
          <a:p>
            <a:r>
              <a:rPr kumimoji="1" lang="zh-CN" altLang="en-US" sz="2400">
                <a:latin typeface="方正姚体" pitchFamily="2" charset="-122"/>
                <a:ea typeface="方正姚体" pitchFamily="2" charset="-122"/>
              </a:rPr>
              <a:t>这些频率称为弦振动的本征频率。对应的振动方式称为</a:t>
            </a:r>
          </a:p>
          <a:p>
            <a:r>
              <a:rPr kumimoji="1" lang="zh-CN" altLang="en-US" sz="2400">
                <a:latin typeface="方正姚体" pitchFamily="2" charset="-122"/>
                <a:ea typeface="方正姚体" pitchFamily="2" charset="-122"/>
              </a:rPr>
              <a:t>简正模式。这与弹簧振子只有一个固有频率不同。</a:t>
            </a:r>
          </a:p>
        </p:txBody>
      </p:sp>
      <p:grpSp>
        <p:nvGrpSpPr>
          <p:cNvPr id="21516" name="Group 83"/>
          <p:cNvGrpSpPr>
            <a:grpSpLocks/>
          </p:cNvGrpSpPr>
          <p:nvPr/>
        </p:nvGrpSpPr>
        <p:grpSpPr bwMode="auto">
          <a:xfrm>
            <a:off x="6716713" y="838200"/>
            <a:ext cx="1970087" cy="1573213"/>
            <a:chOff x="4231" y="528"/>
            <a:chExt cx="1241" cy="991"/>
          </a:xfrm>
        </p:grpSpPr>
        <p:sp>
          <p:nvSpPr>
            <p:cNvPr id="21525" name="Line 48"/>
            <p:cNvSpPr>
              <a:spLocks noChangeShapeType="1"/>
            </p:cNvSpPr>
            <p:nvPr/>
          </p:nvSpPr>
          <p:spPr bwMode="auto">
            <a:xfrm>
              <a:off x="4272" y="799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526" name="Line 49"/>
            <p:cNvSpPr>
              <a:spLocks noChangeShapeType="1"/>
            </p:cNvSpPr>
            <p:nvPr/>
          </p:nvSpPr>
          <p:spPr bwMode="auto">
            <a:xfrm flipH="1">
              <a:off x="5472" y="783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527" name="Line 50"/>
            <p:cNvSpPr>
              <a:spLocks noChangeShapeType="1"/>
            </p:cNvSpPr>
            <p:nvPr/>
          </p:nvSpPr>
          <p:spPr bwMode="auto">
            <a:xfrm>
              <a:off x="4989" y="730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sm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528" name="Line 51"/>
            <p:cNvSpPr>
              <a:spLocks noChangeShapeType="1"/>
            </p:cNvSpPr>
            <p:nvPr/>
          </p:nvSpPr>
          <p:spPr bwMode="auto">
            <a:xfrm flipH="1">
              <a:off x="4277" y="730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sm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1511" name="Object 52"/>
            <p:cNvGraphicFramePr>
              <a:graphicFrameLocks noChangeAspect="1"/>
            </p:cNvGraphicFramePr>
            <p:nvPr/>
          </p:nvGraphicFramePr>
          <p:xfrm>
            <a:off x="4805" y="528"/>
            <a:ext cx="182" cy="3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78" name="公式" r:id="rId3" imgW="179640" imgH="318600" progId="Equation.3">
                    <p:embed/>
                  </p:oleObj>
                </mc:Choice>
                <mc:Fallback>
                  <p:oleObj name="公式" r:id="rId3" imgW="179640" imgH="318600" progId="Equation.3">
                    <p:embed/>
                    <p:pic>
                      <p:nvPicPr>
                        <p:cNvPr id="0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5" y="528"/>
                          <a:ext cx="182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12" name="Object 53"/>
            <p:cNvGraphicFramePr>
              <a:graphicFrameLocks noChangeAspect="1"/>
            </p:cNvGraphicFramePr>
            <p:nvPr/>
          </p:nvGraphicFramePr>
          <p:xfrm>
            <a:off x="4231" y="1306"/>
            <a:ext cx="342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79" name="公式" r:id="rId5" imgW="277920" imgH="127440" progId="Equation.3">
                    <p:embed/>
                  </p:oleObj>
                </mc:Choice>
                <mc:Fallback>
                  <p:oleObj name="公式" r:id="rId5" imgW="277920" imgH="127440" progId="Equation.3">
                    <p:embed/>
                    <p:pic>
                      <p:nvPicPr>
                        <p:cNvPr id="0" name="Object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31" y="1306"/>
                          <a:ext cx="342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513" name="Object 54"/>
            <p:cNvGraphicFramePr>
              <a:graphicFrameLocks noChangeAspect="1"/>
            </p:cNvGraphicFramePr>
            <p:nvPr/>
          </p:nvGraphicFramePr>
          <p:xfrm>
            <a:off x="4944" y="1135"/>
            <a:ext cx="504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80" name="公式" r:id="rId7" imgW="506520" imgH="318600" progId="Equation.3">
                    <p:embed/>
                  </p:oleObj>
                </mc:Choice>
                <mc:Fallback>
                  <p:oleObj name="公式" r:id="rId7" imgW="506520" imgH="318600" progId="Equation.3">
                    <p:embed/>
                    <p:pic>
                      <p:nvPicPr>
                        <p:cNvPr id="0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4" y="1135"/>
                          <a:ext cx="504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1529" name="Group 55"/>
            <p:cNvGrpSpPr>
              <a:grpSpLocks/>
            </p:cNvGrpSpPr>
            <p:nvPr/>
          </p:nvGrpSpPr>
          <p:grpSpPr bwMode="auto">
            <a:xfrm>
              <a:off x="4272" y="879"/>
              <a:ext cx="1200" cy="305"/>
              <a:chOff x="3853" y="2432"/>
              <a:chExt cx="1273" cy="305"/>
            </a:xfrm>
          </p:grpSpPr>
          <p:grpSp>
            <p:nvGrpSpPr>
              <p:cNvPr id="21530" name="Group 56"/>
              <p:cNvGrpSpPr>
                <a:grpSpLocks/>
              </p:cNvGrpSpPr>
              <p:nvPr/>
            </p:nvGrpSpPr>
            <p:grpSpPr bwMode="auto">
              <a:xfrm>
                <a:off x="3853" y="2440"/>
                <a:ext cx="438" cy="297"/>
                <a:chOff x="3853" y="2440"/>
                <a:chExt cx="438" cy="297"/>
              </a:xfrm>
            </p:grpSpPr>
            <p:sp>
              <p:nvSpPr>
                <p:cNvPr id="21537" name="Freeform 57"/>
                <p:cNvSpPr>
                  <a:spLocks/>
                </p:cNvSpPr>
                <p:nvPr/>
              </p:nvSpPr>
              <p:spPr bwMode="auto">
                <a:xfrm>
                  <a:off x="3853" y="2584"/>
                  <a:ext cx="435" cy="153"/>
                </a:xfrm>
                <a:custGeom>
                  <a:avLst/>
                  <a:gdLst>
                    <a:gd name="T0" fmla="*/ 0 w 435"/>
                    <a:gd name="T1" fmla="*/ 4 h 153"/>
                    <a:gd name="T2" fmla="*/ 224 w 435"/>
                    <a:gd name="T3" fmla="*/ 153 h 153"/>
                    <a:gd name="T4" fmla="*/ 435 w 435"/>
                    <a:gd name="T5" fmla="*/ 0 h 153"/>
                    <a:gd name="T6" fmla="*/ 0 60000 65536"/>
                    <a:gd name="T7" fmla="*/ 0 60000 65536"/>
                    <a:gd name="T8" fmla="*/ 0 60000 65536"/>
                    <a:gd name="T9" fmla="*/ 0 w 435"/>
                    <a:gd name="T10" fmla="*/ 0 h 153"/>
                    <a:gd name="T11" fmla="*/ 435 w 435"/>
                    <a:gd name="T12" fmla="*/ 153 h 15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5" h="153">
                      <a:moveTo>
                        <a:pt x="0" y="4"/>
                      </a:moveTo>
                      <a:cubicBezTo>
                        <a:pt x="68" y="63"/>
                        <a:pt x="138" y="153"/>
                        <a:pt x="224" y="153"/>
                      </a:cubicBezTo>
                      <a:cubicBezTo>
                        <a:pt x="310" y="153"/>
                        <a:pt x="387" y="49"/>
                        <a:pt x="435" y="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538" name="Freeform 58"/>
                <p:cNvSpPr>
                  <a:spLocks/>
                </p:cNvSpPr>
                <p:nvPr/>
              </p:nvSpPr>
              <p:spPr bwMode="auto">
                <a:xfrm flipV="1">
                  <a:off x="3856" y="2440"/>
                  <a:ext cx="435" cy="153"/>
                </a:xfrm>
                <a:custGeom>
                  <a:avLst/>
                  <a:gdLst>
                    <a:gd name="T0" fmla="*/ 0 w 435"/>
                    <a:gd name="T1" fmla="*/ 4 h 153"/>
                    <a:gd name="T2" fmla="*/ 224 w 435"/>
                    <a:gd name="T3" fmla="*/ 153 h 153"/>
                    <a:gd name="T4" fmla="*/ 435 w 435"/>
                    <a:gd name="T5" fmla="*/ 0 h 153"/>
                    <a:gd name="T6" fmla="*/ 0 60000 65536"/>
                    <a:gd name="T7" fmla="*/ 0 60000 65536"/>
                    <a:gd name="T8" fmla="*/ 0 60000 65536"/>
                    <a:gd name="T9" fmla="*/ 0 w 435"/>
                    <a:gd name="T10" fmla="*/ 0 h 153"/>
                    <a:gd name="T11" fmla="*/ 435 w 435"/>
                    <a:gd name="T12" fmla="*/ 153 h 15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5" h="153">
                      <a:moveTo>
                        <a:pt x="0" y="4"/>
                      </a:moveTo>
                      <a:cubicBezTo>
                        <a:pt x="68" y="63"/>
                        <a:pt x="138" y="153"/>
                        <a:pt x="224" y="153"/>
                      </a:cubicBezTo>
                      <a:cubicBezTo>
                        <a:pt x="310" y="153"/>
                        <a:pt x="387" y="49"/>
                        <a:pt x="435" y="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1531" name="Group 59"/>
              <p:cNvGrpSpPr>
                <a:grpSpLocks/>
              </p:cNvGrpSpPr>
              <p:nvPr/>
            </p:nvGrpSpPr>
            <p:grpSpPr bwMode="auto">
              <a:xfrm>
                <a:off x="4264" y="2440"/>
                <a:ext cx="438" cy="297"/>
                <a:chOff x="3853" y="2440"/>
                <a:chExt cx="438" cy="297"/>
              </a:xfrm>
            </p:grpSpPr>
            <p:sp>
              <p:nvSpPr>
                <p:cNvPr id="21535" name="Freeform 60"/>
                <p:cNvSpPr>
                  <a:spLocks/>
                </p:cNvSpPr>
                <p:nvPr/>
              </p:nvSpPr>
              <p:spPr bwMode="auto">
                <a:xfrm>
                  <a:off x="3853" y="2584"/>
                  <a:ext cx="435" cy="153"/>
                </a:xfrm>
                <a:custGeom>
                  <a:avLst/>
                  <a:gdLst>
                    <a:gd name="T0" fmla="*/ 0 w 435"/>
                    <a:gd name="T1" fmla="*/ 4 h 153"/>
                    <a:gd name="T2" fmla="*/ 224 w 435"/>
                    <a:gd name="T3" fmla="*/ 153 h 153"/>
                    <a:gd name="T4" fmla="*/ 435 w 435"/>
                    <a:gd name="T5" fmla="*/ 0 h 153"/>
                    <a:gd name="T6" fmla="*/ 0 60000 65536"/>
                    <a:gd name="T7" fmla="*/ 0 60000 65536"/>
                    <a:gd name="T8" fmla="*/ 0 60000 65536"/>
                    <a:gd name="T9" fmla="*/ 0 w 435"/>
                    <a:gd name="T10" fmla="*/ 0 h 153"/>
                    <a:gd name="T11" fmla="*/ 435 w 435"/>
                    <a:gd name="T12" fmla="*/ 153 h 15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5" h="153">
                      <a:moveTo>
                        <a:pt x="0" y="4"/>
                      </a:moveTo>
                      <a:cubicBezTo>
                        <a:pt x="68" y="63"/>
                        <a:pt x="138" y="153"/>
                        <a:pt x="224" y="153"/>
                      </a:cubicBezTo>
                      <a:cubicBezTo>
                        <a:pt x="310" y="153"/>
                        <a:pt x="387" y="49"/>
                        <a:pt x="435" y="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536" name="Freeform 61"/>
                <p:cNvSpPr>
                  <a:spLocks/>
                </p:cNvSpPr>
                <p:nvPr/>
              </p:nvSpPr>
              <p:spPr bwMode="auto">
                <a:xfrm flipV="1">
                  <a:off x="3856" y="2440"/>
                  <a:ext cx="435" cy="153"/>
                </a:xfrm>
                <a:custGeom>
                  <a:avLst/>
                  <a:gdLst>
                    <a:gd name="T0" fmla="*/ 0 w 435"/>
                    <a:gd name="T1" fmla="*/ 4 h 153"/>
                    <a:gd name="T2" fmla="*/ 224 w 435"/>
                    <a:gd name="T3" fmla="*/ 153 h 153"/>
                    <a:gd name="T4" fmla="*/ 435 w 435"/>
                    <a:gd name="T5" fmla="*/ 0 h 153"/>
                    <a:gd name="T6" fmla="*/ 0 60000 65536"/>
                    <a:gd name="T7" fmla="*/ 0 60000 65536"/>
                    <a:gd name="T8" fmla="*/ 0 60000 65536"/>
                    <a:gd name="T9" fmla="*/ 0 w 435"/>
                    <a:gd name="T10" fmla="*/ 0 h 153"/>
                    <a:gd name="T11" fmla="*/ 435 w 435"/>
                    <a:gd name="T12" fmla="*/ 153 h 15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5" h="153">
                      <a:moveTo>
                        <a:pt x="0" y="4"/>
                      </a:moveTo>
                      <a:cubicBezTo>
                        <a:pt x="68" y="63"/>
                        <a:pt x="138" y="153"/>
                        <a:pt x="224" y="153"/>
                      </a:cubicBezTo>
                      <a:cubicBezTo>
                        <a:pt x="310" y="153"/>
                        <a:pt x="387" y="49"/>
                        <a:pt x="435" y="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1532" name="Group 62"/>
              <p:cNvGrpSpPr>
                <a:grpSpLocks/>
              </p:cNvGrpSpPr>
              <p:nvPr/>
            </p:nvGrpSpPr>
            <p:grpSpPr bwMode="auto">
              <a:xfrm>
                <a:off x="4688" y="2432"/>
                <a:ext cx="438" cy="297"/>
                <a:chOff x="3853" y="2440"/>
                <a:chExt cx="438" cy="297"/>
              </a:xfrm>
            </p:grpSpPr>
            <p:sp>
              <p:nvSpPr>
                <p:cNvPr id="21533" name="Freeform 63"/>
                <p:cNvSpPr>
                  <a:spLocks/>
                </p:cNvSpPr>
                <p:nvPr/>
              </p:nvSpPr>
              <p:spPr bwMode="auto">
                <a:xfrm>
                  <a:off x="3853" y="2584"/>
                  <a:ext cx="435" cy="153"/>
                </a:xfrm>
                <a:custGeom>
                  <a:avLst/>
                  <a:gdLst>
                    <a:gd name="T0" fmla="*/ 0 w 435"/>
                    <a:gd name="T1" fmla="*/ 4 h 153"/>
                    <a:gd name="T2" fmla="*/ 224 w 435"/>
                    <a:gd name="T3" fmla="*/ 153 h 153"/>
                    <a:gd name="T4" fmla="*/ 435 w 435"/>
                    <a:gd name="T5" fmla="*/ 0 h 153"/>
                    <a:gd name="T6" fmla="*/ 0 60000 65536"/>
                    <a:gd name="T7" fmla="*/ 0 60000 65536"/>
                    <a:gd name="T8" fmla="*/ 0 60000 65536"/>
                    <a:gd name="T9" fmla="*/ 0 w 435"/>
                    <a:gd name="T10" fmla="*/ 0 h 153"/>
                    <a:gd name="T11" fmla="*/ 435 w 435"/>
                    <a:gd name="T12" fmla="*/ 153 h 15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5" h="153">
                      <a:moveTo>
                        <a:pt x="0" y="4"/>
                      </a:moveTo>
                      <a:cubicBezTo>
                        <a:pt x="68" y="63"/>
                        <a:pt x="138" y="153"/>
                        <a:pt x="224" y="153"/>
                      </a:cubicBezTo>
                      <a:cubicBezTo>
                        <a:pt x="310" y="153"/>
                        <a:pt x="387" y="49"/>
                        <a:pt x="435" y="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534" name="Freeform 64"/>
                <p:cNvSpPr>
                  <a:spLocks/>
                </p:cNvSpPr>
                <p:nvPr/>
              </p:nvSpPr>
              <p:spPr bwMode="auto">
                <a:xfrm flipV="1">
                  <a:off x="3856" y="2440"/>
                  <a:ext cx="435" cy="153"/>
                </a:xfrm>
                <a:custGeom>
                  <a:avLst/>
                  <a:gdLst>
                    <a:gd name="T0" fmla="*/ 0 w 435"/>
                    <a:gd name="T1" fmla="*/ 4 h 153"/>
                    <a:gd name="T2" fmla="*/ 224 w 435"/>
                    <a:gd name="T3" fmla="*/ 153 h 153"/>
                    <a:gd name="T4" fmla="*/ 435 w 435"/>
                    <a:gd name="T5" fmla="*/ 0 h 153"/>
                    <a:gd name="T6" fmla="*/ 0 60000 65536"/>
                    <a:gd name="T7" fmla="*/ 0 60000 65536"/>
                    <a:gd name="T8" fmla="*/ 0 60000 65536"/>
                    <a:gd name="T9" fmla="*/ 0 w 435"/>
                    <a:gd name="T10" fmla="*/ 0 h 153"/>
                    <a:gd name="T11" fmla="*/ 435 w 435"/>
                    <a:gd name="T12" fmla="*/ 153 h 15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5" h="153">
                      <a:moveTo>
                        <a:pt x="0" y="4"/>
                      </a:moveTo>
                      <a:cubicBezTo>
                        <a:pt x="68" y="63"/>
                        <a:pt x="138" y="153"/>
                        <a:pt x="224" y="153"/>
                      </a:cubicBezTo>
                      <a:cubicBezTo>
                        <a:pt x="310" y="153"/>
                        <a:pt x="387" y="49"/>
                        <a:pt x="435" y="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21517" name="Text Box 68"/>
          <p:cNvSpPr txBox="1">
            <a:spLocks noChangeArrowheads="1"/>
          </p:cNvSpPr>
          <p:nvPr/>
        </p:nvSpPr>
        <p:spPr bwMode="auto">
          <a:xfrm>
            <a:off x="228600" y="3979863"/>
            <a:ext cx="5351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400">
                <a:latin typeface="方正姚体" pitchFamily="2" charset="-122"/>
                <a:ea typeface="方正姚体" pitchFamily="2" charset="-122"/>
              </a:rPr>
              <a:t>相对于媒质，波源和观察者同时运动</a:t>
            </a:r>
          </a:p>
        </p:txBody>
      </p:sp>
      <p:sp>
        <p:nvSpPr>
          <p:cNvPr id="21518" name="Text Box 69"/>
          <p:cNvSpPr txBox="1">
            <a:spLocks noChangeArrowheads="1"/>
          </p:cNvSpPr>
          <p:nvPr/>
        </p:nvSpPr>
        <p:spPr bwMode="auto">
          <a:xfrm>
            <a:off x="641350" y="4622800"/>
            <a:ext cx="429101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400">
                <a:latin typeface="方正姚体" pitchFamily="2" charset="-122"/>
                <a:ea typeface="方正姚体" pitchFamily="2" charset="-122"/>
              </a:rPr>
              <a:t>当波源和观察者相向运动时，</a:t>
            </a:r>
          </a:p>
          <a:p>
            <a:r>
              <a:rPr kumimoji="1" lang="zh-CN" altLang="en-US" sz="2400">
                <a:latin typeface="方正姚体" pitchFamily="2" charset="-122"/>
                <a:ea typeface="方正姚体" pitchFamily="2" charset="-122"/>
              </a:rPr>
              <a:t>观察者接收到的频率为：</a:t>
            </a:r>
          </a:p>
        </p:txBody>
      </p:sp>
      <p:graphicFrame>
        <p:nvGraphicFramePr>
          <p:cNvPr id="21506" name="Object 70"/>
          <p:cNvGraphicFramePr>
            <a:graphicFrameLocks noChangeAspect="1"/>
          </p:cNvGraphicFramePr>
          <p:nvPr/>
        </p:nvGraphicFramePr>
        <p:xfrm>
          <a:off x="5651500" y="4437063"/>
          <a:ext cx="2133600" cy="90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1" name="公式" r:id="rId9" imgW="767880" imgH="350640" progId="Equation.3">
                  <p:embed/>
                </p:oleObj>
              </mc:Choice>
              <mc:Fallback>
                <p:oleObj name="公式" r:id="rId9" imgW="767880" imgH="350640" progId="Equation.3">
                  <p:embed/>
                  <p:pic>
                    <p:nvPicPr>
                      <p:cNvPr id="0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4437063"/>
                        <a:ext cx="2133600" cy="903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9" name="Text Box 71"/>
          <p:cNvSpPr txBox="1">
            <a:spLocks noChangeArrowheads="1"/>
          </p:cNvSpPr>
          <p:nvPr/>
        </p:nvSpPr>
        <p:spPr bwMode="auto">
          <a:xfrm>
            <a:off x="641350" y="5630863"/>
            <a:ext cx="45069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kumimoji="1" lang="zh-CN" altLang="en-US" sz="2400">
                <a:latin typeface="方正姚体" pitchFamily="2" charset="-122"/>
                <a:ea typeface="方正姚体" pitchFamily="2" charset="-122"/>
              </a:rPr>
              <a:t>当波源和观察者彼此离开时，</a:t>
            </a:r>
          </a:p>
          <a:p>
            <a:pPr eaLnBrk="1" hangingPunct="1"/>
            <a:r>
              <a:rPr kumimoji="1" lang="zh-CN" altLang="en-US" sz="2400">
                <a:latin typeface="方正姚体" pitchFamily="2" charset="-122"/>
                <a:ea typeface="方正姚体" pitchFamily="2" charset="-122"/>
              </a:rPr>
              <a:t>观察者接收到的频率为：</a:t>
            </a:r>
          </a:p>
        </p:txBody>
      </p:sp>
      <p:graphicFrame>
        <p:nvGraphicFramePr>
          <p:cNvPr id="21507" name="Object 72"/>
          <p:cNvGraphicFramePr>
            <a:graphicFrameLocks noChangeAspect="1"/>
          </p:cNvGraphicFramePr>
          <p:nvPr/>
        </p:nvGraphicFramePr>
        <p:xfrm>
          <a:off x="5435600" y="5589588"/>
          <a:ext cx="19812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2" name="公式" r:id="rId11" imgW="759960" imgH="350640" progId="Equation.3">
                  <p:embed/>
                </p:oleObj>
              </mc:Choice>
              <mc:Fallback>
                <p:oleObj name="公式" r:id="rId11" imgW="759960" imgH="350640" progId="Equation.3">
                  <p:embed/>
                  <p:pic>
                    <p:nvPicPr>
                      <p:cNvPr id="0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5589588"/>
                        <a:ext cx="19812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20" name="Text Box 75"/>
          <p:cNvSpPr txBox="1">
            <a:spLocks noChangeArrowheads="1"/>
          </p:cNvSpPr>
          <p:nvPr/>
        </p:nvSpPr>
        <p:spPr bwMode="auto">
          <a:xfrm>
            <a:off x="304800" y="3476625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400" b="1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多普勒效应</a:t>
            </a:r>
          </a:p>
        </p:txBody>
      </p:sp>
      <p:sp>
        <p:nvSpPr>
          <p:cNvPr id="21521" name="Text Box 78"/>
          <p:cNvSpPr txBox="1">
            <a:spLocks noChangeArrowheads="1"/>
          </p:cNvSpPr>
          <p:nvPr/>
        </p:nvSpPr>
        <p:spPr bwMode="auto">
          <a:xfrm>
            <a:off x="215900" y="76200"/>
            <a:ext cx="1422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400" b="1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简正模式</a:t>
            </a:r>
          </a:p>
        </p:txBody>
      </p:sp>
      <p:sp>
        <p:nvSpPr>
          <p:cNvPr id="21522" name="Text Box 79"/>
          <p:cNvSpPr txBox="1">
            <a:spLocks noChangeArrowheads="1"/>
          </p:cNvSpPr>
          <p:nvPr/>
        </p:nvSpPr>
        <p:spPr bwMode="auto">
          <a:xfrm>
            <a:off x="1752600" y="152400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kumimoji="1" lang="zh-CN" altLang="en-US" sz="2400">
                <a:latin typeface="方正姚体" pitchFamily="2" charset="-122"/>
                <a:ea typeface="方正姚体" pitchFamily="2" charset="-122"/>
              </a:rPr>
              <a:t>在绳长为 </a:t>
            </a:r>
            <a:r>
              <a:rPr kumimoji="1" lang="en-US" altLang="zh-CN" sz="2400" i="1">
                <a:latin typeface="方正姚体" pitchFamily="2" charset="-122"/>
                <a:ea typeface="方正姚体" pitchFamily="2" charset="-122"/>
              </a:rPr>
              <a:t>L </a:t>
            </a:r>
            <a:r>
              <a:rPr kumimoji="1" lang="zh-CN" altLang="en-US" sz="2400">
                <a:latin typeface="方正姚体" pitchFamily="2" charset="-122"/>
                <a:ea typeface="方正姚体" pitchFamily="2" charset="-122"/>
              </a:rPr>
              <a:t>的绳上形成驻波的波长必须满足条件</a:t>
            </a:r>
          </a:p>
        </p:txBody>
      </p:sp>
      <p:graphicFrame>
        <p:nvGraphicFramePr>
          <p:cNvPr id="21508" name="Object 80"/>
          <p:cNvGraphicFramePr>
            <a:graphicFrameLocks noChangeAspect="1"/>
          </p:cNvGraphicFramePr>
          <p:nvPr/>
        </p:nvGraphicFramePr>
        <p:xfrm>
          <a:off x="900113" y="620713"/>
          <a:ext cx="2514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3" name="公式" r:id="rId13" imgW="1290960" imgH="318600" progId="Equation.3">
                  <p:embed/>
                </p:oleObj>
              </mc:Choice>
              <mc:Fallback>
                <p:oleObj name="公式" r:id="rId13" imgW="1290960" imgH="318600" progId="Equation.3">
                  <p:embed/>
                  <p:pic>
                    <p:nvPicPr>
                      <p:cNvPr id="0" name="Object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620713"/>
                        <a:ext cx="2514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9" name="Object 81"/>
          <p:cNvGraphicFramePr>
            <a:graphicFrameLocks noChangeAspect="1"/>
          </p:cNvGraphicFramePr>
          <p:nvPr/>
        </p:nvGraphicFramePr>
        <p:xfrm>
          <a:off x="1763713" y="1196975"/>
          <a:ext cx="40513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4" name="公式" r:id="rId15" imgW="2230200" imgH="366480" progId="Equation.3">
                  <p:embed/>
                </p:oleObj>
              </mc:Choice>
              <mc:Fallback>
                <p:oleObj name="公式" r:id="rId15" imgW="2230200" imgH="366480" progId="Equation.3">
                  <p:embed/>
                  <p:pic>
                    <p:nvPicPr>
                      <p:cNvPr id="0" name="Object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1196975"/>
                        <a:ext cx="4051300" cy="8636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0" name="Object 82"/>
          <p:cNvGraphicFramePr>
            <a:graphicFrameLocks noChangeAspect="1"/>
          </p:cNvGraphicFramePr>
          <p:nvPr/>
        </p:nvGraphicFramePr>
        <p:xfrm>
          <a:off x="3708400" y="692150"/>
          <a:ext cx="1295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5" name="公式" r:id="rId17" imgW="572040" imgH="318600" progId="Equation.3">
                  <p:embed/>
                </p:oleObj>
              </mc:Choice>
              <mc:Fallback>
                <p:oleObj name="公式" r:id="rId17" imgW="572040" imgH="318600" progId="Equation.3">
                  <p:embed/>
                  <p:pic>
                    <p:nvPicPr>
                      <p:cNvPr id="0" name="Object 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692150"/>
                        <a:ext cx="12954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23" name="Oval 84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8316913" y="6165850"/>
            <a:ext cx="576262" cy="71438"/>
          </a:xfrm>
          <a:prstGeom prst="ellipse">
            <a:avLst/>
          </a:pr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21524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多普勒效应</a:t>
            </a:r>
            <a:r>
              <a:rPr kumimoji="1" lang="en-US" altLang="zh-CN" b="1" smtClean="0">
                <a:latin typeface="方正姚体" pitchFamily="2" charset="-122"/>
                <a:ea typeface="方正姚体" pitchFamily="2" charset="-122"/>
              </a:rPr>
              <a:t>-</a:t>
            </a:r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本章要点</a:t>
            </a:r>
            <a:endParaRPr kumimoji="1" lang="en-US" altLang="zh-CN" b="1" smtClean="0"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EE7B56-529A-4B82-9269-7555C0B283E5}" type="slidenum">
              <a:rPr lang="en-US" altLang="zh-CN" smtClean="0"/>
              <a:pPr>
                <a:defRPr/>
              </a:pPr>
              <a:t>36</a:t>
            </a:fld>
            <a:endParaRPr lang="en-US" altLang="zh-CN"/>
          </a:p>
        </p:txBody>
      </p:sp>
      <p:sp>
        <p:nvSpPr>
          <p:cNvPr id="4" name="矩形 3"/>
          <p:cNvSpPr/>
          <p:nvPr/>
        </p:nvSpPr>
        <p:spPr>
          <a:xfrm>
            <a:off x="1785918" y="2285992"/>
            <a:ext cx="34611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kumimoji="1" lang="zh-CN" altLang="en-US" sz="4400" b="1" dirty="0" smtClean="0">
                <a:latin typeface="方正姚体" pitchFamily="2" charset="-122"/>
                <a:ea typeface="方正姚体" pitchFamily="2" charset="-122"/>
              </a:rPr>
              <a:t>作业：</a:t>
            </a:r>
            <a:r>
              <a:rPr kumimoji="1" lang="en-US" altLang="zh-CN" sz="4400" b="1" dirty="0" smtClean="0">
                <a:latin typeface="方正姚体" pitchFamily="2" charset="-122"/>
                <a:ea typeface="方正姚体" pitchFamily="2" charset="-122"/>
              </a:rPr>
              <a:t>6-34</a:t>
            </a:r>
            <a:endParaRPr kumimoji="1" lang="en-US" altLang="zh-CN" sz="4400" b="1" dirty="0"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380163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ADEB8DB4-BF3F-41E9-818D-05B33D09E0BB}" type="slidenum">
              <a:rPr lang="en-US" altLang="zh-CN"/>
              <a:pPr algn="ctr"/>
              <a:t>4</a:t>
            </a:fld>
            <a:endParaRPr lang="en-US" altLang="zh-CN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187451" y="4087805"/>
            <a:ext cx="6091238" cy="560387"/>
            <a:chOff x="748" y="3727"/>
            <a:chExt cx="3837" cy="353"/>
          </a:xfrm>
        </p:grpSpPr>
        <p:sp>
          <p:nvSpPr>
            <p:cNvPr id="2064" name="Text Box 3"/>
            <p:cNvSpPr txBox="1">
              <a:spLocks noChangeArrowheads="1"/>
            </p:cNvSpPr>
            <p:nvPr/>
          </p:nvSpPr>
          <p:spPr bwMode="auto">
            <a:xfrm>
              <a:off x="1061" y="3727"/>
              <a:ext cx="352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2800">
                  <a:latin typeface="方正姚体" pitchFamily="2" charset="-122"/>
                  <a:ea typeface="方正姚体" pitchFamily="2" charset="-122"/>
                </a:rPr>
                <a:t>表示波源相对于媒质的运动速度。</a:t>
              </a:r>
            </a:p>
          </p:txBody>
        </p:sp>
        <p:graphicFrame>
          <p:nvGraphicFramePr>
            <p:cNvPr id="2051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69753061"/>
                </p:ext>
              </p:extLst>
            </p:nvPr>
          </p:nvGraphicFramePr>
          <p:xfrm>
            <a:off x="748" y="3744"/>
            <a:ext cx="259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340" name="公式" r:id="rId3" imgW="130680" imgH="167400" progId="Equation.3">
                    <p:embed/>
                  </p:oleObj>
                </mc:Choice>
                <mc:Fallback>
                  <p:oleObj name="公式" r:id="rId3" imgW="130680" imgH="16740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8" y="3744"/>
                          <a:ext cx="259" cy="3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1116012" y="3244842"/>
            <a:ext cx="6519861" cy="565150"/>
            <a:chOff x="703" y="3196"/>
            <a:chExt cx="4107" cy="356"/>
          </a:xfrm>
        </p:grpSpPr>
        <p:graphicFrame>
          <p:nvGraphicFramePr>
            <p:cNvPr id="2050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88816328"/>
                </p:ext>
              </p:extLst>
            </p:nvPr>
          </p:nvGraphicFramePr>
          <p:xfrm>
            <a:off x="703" y="3216"/>
            <a:ext cx="315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341" name="公式" r:id="rId5" imgW="146880" imgH="159480" progId="Equation.3">
                    <p:embed/>
                  </p:oleObj>
                </mc:Choice>
                <mc:Fallback>
                  <p:oleObj name="公式" r:id="rId5" imgW="146880" imgH="15948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3" y="3216"/>
                          <a:ext cx="315" cy="3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63" name="Text Box 7"/>
            <p:cNvSpPr txBox="1">
              <a:spLocks noChangeArrowheads="1"/>
            </p:cNvSpPr>
            <p:nvPr/>
          </p:nvSpPr>
          <p:spPr bwMode="auto">
            <a:xfrm>
              <a:off x="1059" y="3196"/>
              <a:ext cx="3751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表示观察者相对于媒质的运动速度。</a:t>
              </a:r>
            </a:p>
          </p:txBody>
        </p:sp>
      </p:grpSp>
      <p:sp>
        <p:nvSpPr>
          <p:cNvPr id="2059" name="AutoShape 13"/>
          <p:cNvSpPr>
            <a:spLocks noChangeArrowheads="1"/>
          </p:cNvSpPr>
          <p:nvPr/>
        </p:nvSpPr>
        <p:spPr bwMode="auto">
          <a:xfrm>
            <a:off x="609600" y="2285992"/>
            <a:ext cx="990600" cy="838200"/>
          </a:xfrm>
          <a:prstGeom prst="cloudCallout">
            <a:avLst>
              <a:gd name="adj1" fmla="val 65222"/>
              <a:gd name="adj2" fmla="val 48676"/>
            </a:avLst>
          </a:prstGeom>
          <a:noFill/>
          <a:ln w="50800">
            <a:solidFill>
              <a:srgbClr val="33CCCC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约定</a:t>
            </a:r>
          </a:p>
        </p:txBody>
      </p:sp>
      <p:sp>
        <p:nvSpPr>
          <p:cNvPr id="2061" name="Text Box 17"/>
          <p:cNvSpPr txBox="1">
            <a:spLocks noChangeArrowheads="1"/>
          </p:cNvSpPr>
          <p:nvPr/>
        </p:nvSpPr>
        <p:spPr bwMode="auto">
          <a:xfrm>
            <a:off x="2285984" y="1142984"/>
            <a:ext cx="4953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2800" b="1" dirty="0" smtClean="0">
                <a:latin typeface="方正姚体" pitchFamily="2" charset="-122"/>
                <a:ea typeface="方正姚体" pitchFamily="2" charset="-122"/>
              </a:rPr>
              <a:t>7.1   </a:t>
            </a:r>
            <a:r>
              <a:rPr kumimoji="1" lang="zh-CN" altLang="en-US" sz="2800" b="1" dirty="0">
                <a:latin typeface="方正姚体" pitchFamily="2" charset="-122"/>
                <a:ea typeface="方正姚体" pitchFamily="2" charset="-122"/>
              </a:rPr>
              <a:t>声波的多普勒效应</a:t>
            </a:r>
          </a:p>
        </p:txBody>
      </p:sp>
      <p:sp>
        <p:nvSpPr>
          <p:cNvPr id="2062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声波的多普勒效应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标题 2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b="1" dirty="0" smtClean="0">
                <a:latin typeface="方正姚体" pitchFamily="2" charset="-122"/>
                <a:ea typeface="方正姚体" pitchFamily="2" charset="-122"/>
              </a:rPr>
              <a:t>声波的多普勒效应</a:t>
            </a:r>
            <a:endParaRPr lang="zh-CN" altLang="en-US" dirty="0"/>
          </a:p>
        </p:txBody>
      </p:sp>
      <p:sp>
        <p:nvSpPr>
          <p:cNvPr id="27" name="内容占位符 26"/>
          <p:cNvSpPr>
            <a:spLocks noGrp="1"/>
          </p:cNvSpPr>
          <p:nvPr>
            <p:ph idx="1"/>
          </p:nvPr>
        </p:nvSpPr>
        <p:spPr>
          <a:xfrm>
            <a:off x="642910" y="2017713"/>
            <a:ext cx="8312178" cy="391161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波源的频率     是单位时间内波源振动的次数或发出的‘完整波’的个数；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dirty="0" smtClean="0">
                <a:latin typeface="方正姚体" pitchFamily="2" charset="-122"/>
                <a:ea typeface="方正姚体" pitchFamily="2" charset="-122"/>
              </a:rPr>
              <a:t>观察者接收到的频率      是观察者在单位时间内接收到的振动数或完整的波数；</a:t>
            </a:r>
            <a:endParaRPr lang="zh-CN" altLang="en-US" sz="2400" dirty="0"/>
          </a:p>
        </p:txBody>
      </p:sp>
      <p:sp>
        <p:nvSpPr>
          <p:cNvPr id="3090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声波的多普勒效应</a:t>
            </a:r>
            <a:endParaRPr lang="en-US" altLang="zh-CN" smtClean="0"/>
          </a:p>
        </p:txBody>
      </p:sp>
      <p:sp>
        <p:nvSpPr>
          <p:cNvPr id="3081" name="灯片编号占位符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BE5914BA-DB41-4C53-9033-B07732A802B9}" type="slidenum">
              <a:rPr lang="en-US" altLang="zh-CN"/>
              <a:pPr algn="ctr"/>
              <a:t>5</a:t>
            </a:fld>
            <a:endParaRPr lang="en-US" altLang="zh-CN"/>
          </a:p>
        </p:txBody>
      </p:sp>
      <p:grpSp>
        <p:nvGrpSpPr>
          <p:cNvPr id="3087" name="Group 16"/>
          <p:cNvGrpSpPr>
            <a:grpSpLocks/>
          </p:cNvGrpSpPr>
          <p:nvPr/>
        </p:nvGrpSpPr>
        <p:grpSpPr bwMode="auto">
          <a:xfrm>
            <a:off x="6500826" y="857232"/>
            <a:ext cx="1741488" cy="973137"/>
            <a:chOff x="720" y="1701"/>
            <a:chExt cx="1097" cy="613"/>
          </a:xfrm>
        </p:grpSpPr>
        <p:sp>
          <p:nvSpPr>
            <p:cNvPr id="3093" name="Line 17"/>
            <p:cNvSpPr>
              <a:spLocks noChangeShapeType="1"/>
            </p:cNvSpPr>
            <p:nvPr/>
          </p:nvSpPr>
          <p:spPr bwMode="auto">
            <a:xfrm>
              <a:off x="720" y="2031"/>
              <a:ext cx="1097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94" name="Freeform 18"/>
            <p:cNvSpPr>
              <a:spLocks/>
            </p:cNvSpPr>
            <p:nvPr/>
          </p:nvSpPr>
          <p:spPr bwMode="auto">
            <a:xfrm>
              <a:off x="870" y="1701"/>
              <a:ext cx="851" cy="613"/>
            </a:xfrm>
            <a:custGeom>
              <a:avLst/>
              <a:gdLst>
                <a:gd name="T0" fmla="*/ 0 w 552"/>
                <a:gd name="T1" fmla="*/ 1865 h 336"/>
                <a:gd name="T2" fmla="*/ 780 w 552"/>
                <a:gd name="T3" fmla="*/ 0 h 336"/>
                <a:gd name="T4" fmla="*/ 1562 w 552"/>
                <a:gd name="T5" fmla="*/ 1865 h 336"/>
                <a:gd name="T6" fmla="*/ 2339 w 552"/>
                <a:gd name="T7" fmla="*/ 3722 h 336"/>
                <a:gd name="T8" fmla="*/ 3119 w 552"/>
                <a:gd name="T9" fmla="*/ 1865 h 3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2"/>
                <a:gd name="T16" fmla="*/ 0 h 336"/>
                <a:gd name="T17" fmla="*/ 552 w 552"/>
                <a:gd name="T18" fmla="*/ 336 h 3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2" h="336">
                  <a:moveTo>
                    <a:pt x="0" y="168"/>
                  </a:moveTo>
                  <a:cubicBezTo>
                    <a:pt x="27" y="115"/>
                    <a:pt x="92" y="0"/>
                    <a:pt x="138" y="0"/>
                  </a:cubicBezTo>
                  <a:cubicBezTo>
                    <a:pt x="184" y="0"/>
                    <a:pt x="231" y="98"/>
                    <a:pt x="276" y="168"/>
                  </a:cubicBezTo>
                  <a:cubicBezTo>
                    <a:pt x="321" y="238"/>
                    <a:pt x="368" y="336"/>
                    <a:pt x="414" y="336"/>
                  </a:cubicBezTo>
                  <a:cubicBezTo>
                    <a:pt x="460" y="336"/>
                    <a:pt x="529" y="196"/>
                    <a:pt x="552" y="168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8" name="矩形 27"/>
          <p:cNvSpPr/>
          <p:nvPr/>
        </p:nvSpPr>
        <p:spPr>
          <a:xfrm>
            <a:off x="1214414" y="5000636"/>
            <a:ext cx="56829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400" dirty="0" smtClean="0">
                <a:latin typeface="方正姚体" pitchFamily="2" charset="-122"/>
                <a:ea typeface="方正姚体" pitchFamily="2" charset="-122"/>
              </a:rPr>
              <a:t>波速为</a:t>
            </a:r>
            <a:r>
              <a:rPr kumimoji="1" lang="en-US" altLang="zh-CN" sz="2400" b="1" dirty="0" smtClean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U</a:t>
            </a:r>
            <a:r>
              <a:rPr kumimoji="1" lang="zh-CN" altLang="zh-CN" sz="2400" dirty="0" smtClean="0">
                <a:latin typeface="方正姚体" pitchFamily="2" charset="-122"/>
                <a:ea typeface="方正姚体" pitchFamily="2" charset="-122"/>
              </a:rPr>
              <a:t> ，</a:t>
            </a:r>
            <a:r>
              <a:rPr kumimoji="1" lang="zh-CN" altLang="en-US" sz="2400" dirty="0" smtClean="0">
                <a:latin typeface="方正姚体" pitchFamily="2" charset="-122"/>
                <a:ea typeface="方正姚体" pitchFamily="2" charset="-122"/>
              </a:rPr>
              <a:t>单位时间内相位传播的距离。</a:t>
            </a:r>
            <a:endParaRPr kumimoji="1" lang="zh-CN" altLang="en-US" sz="2400" dirty="0">
              <a:latin typeface="方正姚体" pitchFamily="2" charset="-122"/>
              <a:ea typeface="方正姚体" pitchFamily="2" charset="-122"/>
            </a:endParaRPr>
          </a:p>
        </p:txBody>
      </p:sp>
      <p:graphicFrame>
        <p:nvGraphicFramePr>
          <p:cNvPr id="3098" name="Object 10"/>
          <p:cNvGraphicFramePr>
            <a:graphicFrameLocks noChangeAspect="1"/>
          </p:cNvGraphicFramePr>
          <p:nvPr/>
        </p:nvGraphicFramePr>
        <p:xfrm>
          <a:off x="2867017" y="2024058"/>
          <a:ext cx="490537" cy="690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6" name="公式" r:id="rId3" imgW="114480" imgH="167400" progId="Equation.3">
                  <p:embed/>
                </p:oleObj>
              </mc:Choice>
              <mc:Fallback>
                <p:oleObj name="公式" r:id="rId3" imgW="114480" imgH="1674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7017" y="2024058"/>
                        <a:ext cx="490537" cy="690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99" name="Object 26"/>
          <p:cNvGraphicFramePr>
            <a:graphicFrameLocks noChangeAspect="1"/>
          </p:cNvGraphicFramePr>
          <p:nvPr/>
        </p:nvGraphicFramePr>
        <p:xfrm>
          <a:off x="4357686" y="3314704"/>
          <a:ext cx="4572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7" name="公式" r:id="rId5" imgW="138960" imgH="159480" progId="Equation.3">
                  <p:embed/>
                </p:oleObj>
              </mc:Choice>
              <mc:Fallback>
                <p:oleObj name="公式" r:id="rId5" imgW="138960" imgH="1594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7686" y="3314704"/>
                        <a:ext cx="45720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b="1" dirty="0" smtClean="0">
                <a:latin typeface="方正姚体" pitchFamily="2" charset="-122"/>
                <a:ea typeface="方正姚体" pitchFamily="2" charset="-122"/>
              </a:rPr>
              <a:t>声波的多普勒效应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2910" y="2017713"/>
            <a:ext cx="8312178" cy="4114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方正姚体" pitchFamily="2" charset="-122"/>
                <a:ea typeface="方正姚体" pitchFamily="2" charset="-122"/>
              </a:rPr>
              <a:t>波的频率    是媒质质元在单位时间内振动的次数</a:t>
            </a:r>
            <a:r>
              <a:rPr lang="en-US" altLang="zh-CN" b="1" dirty="0" smtClean="0">
                <a:latin typeface="方正姚体" pitchFamily="2" charset="-122"/>
                <a:ea typeface="方正姚体" pitchFamily="2" charset="-122"/>
              </a:rPr>
              <a:t>, </a:t>
            </a:r>
            <a:r>
              <a:rPr lang="zh-CN" altLang="en-US" b="1" dirty="0" smtClean="0">
                <a:latin typeface="方正姚体" pitchFamily="2" charset="-122"/>
                <a:ea typeface="方正姚体" pitchFamily="2" charset="-122"/>
              </a:rPr>
              <a:t>或</a:t>
            </a:r>
            <a:endParaRPr lang="en-US" altLang="zh-CN" b="1" dirty="0" smtClean="0">
              <a:latin typeface="方正姚体" pitchFamily="2" charset="-122"/>
              <a:ea typeface="方正姚体" pitchFamily="2" charset="-122"/>
            </a:endParaRPr>
          </a:p>
          <a:p>
            <a:pPr lvl="1">
              <a:lnSpc>
                <a:spcPct val="150000"/>
              </a:lnSpc>
            </a:pPr>
            <a:r>
              <a:rPr lang="zh-CN" altLang="en-US" b="1" dirty="0" smtClean="0">
                <a:latin typeface="方正姚体" pitchFamily="2" charset="-122"/>
                <a:ea typeface="方正姚体" pitchFamily="2" charset="-122"/>
              </a:rPr>
              <a:t>单位时间内通过媒质质元某点的完整波的个数</a:t>
            </a:r>
            <a:endParaRPr lang="zh-CN" altLang="en-US" dirty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65E9F2-945A-46C0-AF0A-E0C5FBDDB004}" type="slidenum">
              <a:rPr lang="en-US" altLang="zh-CN" smtClean="0"/>
              <a:pPr>
                <a:defRPr/>
              </a:pPr>
              <a:t>6</a:t>
            </a:fld>
            <a:endParaRPr lang="en-US" altLang="zh-CN"/>
          </a:p>
        </p:txBody>
      </p:sp>
      <p:graphicFrame>
        <p:nvGraphicFramePr>
          <p:cNvPr id="39938" name="Object 10"/>
          <p:cNvGraphicFramePr>
            <a:graphicFrameLocks noChangeAspect="1"/>
          </p:cNvGraphicFramePr>
          <p:nvPr/>
        </p:nvGraphicFramePr>
        <p:xfrm>
          <a:off x="2714612" y="2214554"/>
          <a:ext cx="468313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7" name="公式" r:id="rId3" imgW="126720" imgH="139680" progId="Equation.3">
                  <p:embed/>
                </p:oleObj>
              </mc:Choice>
              <mc:Fallback>
                <p:oleObj name="公式" r:id="rId3" imgW="126720" imgH="1396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12" y="2214554"/>
                        <a:ext cx="468313" cy="481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BE5914BA-DB41-4C53-9033-B07732A802B9}" type="slidenum">
              <a:rPr lang="en-US" altLang="zh-CN"/>
              <a:pPr algn="ctr"/>
              <a:t>7</a:t>
            </a:fld>
            <a:endParaRPr lang="en-US" altLang="zh-CN"/>
          </a:p>
        </p:txBody>
      </p:sp>
      <p:graphicFrame>
        <p:nvGraphicFramePr>
          <p:cNvPr id="3074" name="Object 13"/>
          <p:cNvGraphicFramePr>
            <a:graphicFrameLocks noChangeAspect="1"/>
          </p:cNvGraphicFramePr>
          <p:nvPr/>
        </p:nvGraphicFramePr>
        <p:xfrm>
          <a:off x="5514975" y="4551363"/>
          <a:ext cx="2468563" cy="137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2" name="公式" r:id="rId3" imgW="787320" imgH="431640" progId="Equation.3">
                  <p:embed/>
                </p:oleObj>
              </mc:Choice>
              <mc:Fallback>
                <p:oleObj name="公式" r:id="rId3" imgW="787320" imgH="4316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4975" y="4551363"/>
                        <a:ext cx="2468563" cy="1374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4" name="Text Box 14"/>
          <p:cNvSpPr txBox="1">
            <a:spLocks noChangeArrowheads="1"/>
          </p:cNvSpPr>
          <p:nvPr/>
        </p:nvSpPr>
        <p:spPr bwMode="auto">
          <a:xfrm>
            <a:off x="1285852" y="1142984"/>
            <a:ext cx="75009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3200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  <a:sym typeface="Symbol" pitchFamily="18" charset="2"/>
              </a:rPr>
              <a:t>一、</a:t>
            </a:r>
            <a:r>
              <a:rPr kumimoji="1" lang="zh-CN" altLang="en-US" sz="2800" dirty="0">
                <a:solidFill>
                  <a:srgbClr val="0000CC"/>
                </a:solidFill>
                <a:latin typeface="方正姚体" pitchFamily="2" charset="-122"/>
                <a:ea typeface="方正姚体" pitchFamily="2" charset="-122"/>
              </a:rPr>
              <a:t>相对于媒质，波源和观察者都不动的情况</a:t>
            </a:r>
          </a:p>
        </p:txBody>
      </p:sp>
      <p:sp>
        <p:nvSpPr>
          <p:cNvPr id="3085" name="Oval 15"/>
          <p:cNvSpPr>
            <a:spLocks noChangeArrowheads="1"/>
          </p:cNvSpPr>
          <p:nvPr/>
        </p:nvSpPr>
        <p:spPr bwMode="auto">
          <a:xfrm>
            <a:off x="5214942" y="4357694"/>
            <a:ext cx="2971800" cy="1676400"/>
          </a:xfrm>
          <a:prstGeom prst="ellipse">
            <a:avLst/>
          </a:prstGeom>
          <a:noFill/>
          <a:ln w="95250">
            <a:solidFill>
              <a:srgbClr val="00FF0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grpSp>
        <p:nvGrpSpPr>
          <p:cNvPr id="6" name="Group 38"/>
          <p:cNvGrpSpPr>
            <a:grpSpLocks/>
          </p:cNvGrpSpPr>
          <p:nvPr/>
        </p:nvGrpSpPr>
        <p:grpSpPr bwMode="auto">
          <a:xfrm>
            <a:off x="1214414" y="2060848"/>
            <a:ext cx="5661025" cy="1276351"/>
            <a:chOff x="192" y="3198"/>
            <a:chExt cx="3566" cy="804"/>
          </a:xfrm>
        </p:grpSpPr>
        <p:sp>
          <p:nvSpPr>
            <p:cNvPr id="3092" name="Text Box 20"/>
            <p:cNvSpPr txBox="1">
              <a:spLocks noChangeArrowheads="1"/>
            </p:cNvSpPr>
            <p:nvPr/>
          </p:nvSpPr>
          <p:spPr bwMode="auto">
            <a:xfrm>
              <a:off x="192" y="3198"/>
              <a:ext cx="3566" cy="8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波源相对于媒质静止时的波长     ，</a:t>
              </a:r>
            </a:p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 dirty="0">
                  <a:latin typeface="方正姚体" pitchFamily="2" charset="-122"/>
                  <a:ea typeface="方正姚体" pitchFamily="2" charset="-122"/>
                </a:rPr>
                <a:t>则单位时间波在媒质中传播距离：</a:t>
              </a:r>
            </a:p>
          </p:txBody>
        </p:sp>
        <p:graphicFrame>
          <p:nvGraphicFramePr>
            <p:cNvPr id="3077" name="Object 21"/>
            <p:cNvGraphicFramePr>
              <a:graphicFrameLocks noChangeAspect="1"/>
            </p:cNvGraphicFramePr>
            <p:nvPr/>
          </p:nvGraphicFramePr>
          <p:xfrm>
            <a:off x="3172" y="3222"/>
            <a:ext cx="334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43" name="公式" r:id="rId5" imgW="130680" imgH="167400" progId="Equation.3">
                    <p:embed/>
                  </p:oleObj>
                </mc:Choice>
                <mc:Fallback>
                  <p:oleObj name="公式" r:id="rId5" imgW="130680" imgH="167400" progId="Equation.3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72" y="3222"/>
                          <a:ext cx="334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075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4486051"/>
              </p:ext>
            </p:extLst>
          </p:nvPr>
        </p:nvGraphicFramePr>
        <p:xfrm>
          <a:off x="1225550" y="3706291"/>
          <a:ext cx="3659188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4" name="公式" r:id="rId7" imgW="1498320" imgH="241200" progId="Equation.3">
                  <p:embed/>
                </p:oleObj>
              </mc:Choice>
              <mc:Fallback>
                <p:oleObj name="公式" r:id="rId7" imgW="1498320" imgH="2412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3706291"/>
                        <a:ext cx="3659188" cy="658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0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声波的多普勒效应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14288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1E696843-9787-457E-9EA4-693398A02937}" type="slidenum">
              <a:rPr lang="en-US" altLang="zh-CN"/>
              <a:pPr algn="ctr"/>
              <a:t>8</a:t>
            </a:fld>
            <a:endParaRPr lang="en-US" altLang="zh-CN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57158" y="2071678"/>
          <a:ext cx="4795837" cy="101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1" name="公式" r:id="rId3" imgW="1715760" imgH="334800" progId="Equation.3">
                  <p:embed/>
                </p:oleObj>
              </mc:Choice>
              <mc:Fallback>
                <p:oleObj name="公式" r:id="rId3" imgW="1715760" imgH="334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2071678"/>
                        <a:ext cx="4795837" cy="10175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1114425" y="4500570"/>
          <a:ext cx="2608263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2" name="公式" r:id="rId5" imgW="882360" imgH="318600" progId="Equation.3">
                  <p:embed/>
                </p:oleObj>
              </mc:Choice>
              <mc:Fallback>
                <p:oleObj name="公式" r:id="rId5" imgW="882360" imgH="31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4425" y="4500570"/>
                        <a:ext cx="2608263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1" name="Text Box 9"/>
          <p:cNvSpPr txBox="1">
            <a:spLocks noChangeArrowheads="1"/>
          </p:cNvSpPr>
          <p:nvPr/>
        </p:nvSpPr>
        <p:spPr bwMode="auto">
          <a:xfrm>
            <a:off x="4016382" y="5429264"/>
            <a:ext cx="16271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频率升高</a:t>
            </a:r>
          </a:p>
        </p:txBody>
      </p:sp>
      <p:sp>
        <p:nvSpPr>
          <p:cNvPr id="4112" name="Text Box 10"/>
          <p:cNvSpPr txBox="1">
            <a:spLocks noChangeArrowheads="1"/>
          </p:cNvSpPr>
          <p:nvPr/>
        </p:nvSpPr>
        <p:spPr bwMode="auto">
          <a:xfrm>
            <a:off x="428596" y="3143248"/>
            <a:ext cx="3733800" cy="1277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dirty="0">
                <a:latin typeface="方正姚体" pitchFamily="2" charset="-122"/>
                <a:ea typeface="方正姚体" pitchFamily="2" charset="-122"/>
              </a:rPr>
              <a:t>因为此时波源的频率就是波的频率</a:t>
            </a:r>
          </a:p>
        </p:txBody>
      </p:sp>
      <p:grpSp>
        <p:nvGrpSpPr>
          <p:cNvPr id="4113" name="Group 60"/>
          <p:cNvGrpSpPr>
            <a:grpSpLocks/>
          </p:cNvGrpSpPr>
          <p:nvPr/>
        </p:nvGrpSpPr>
        <p:grpSpPr bwMode="auto">
          <a:xfrm>
            <a:off x="1293827" y="428604"/>
            <a:ext cx="5391150" cy="1322387"/>
            <a:chOff x="528" y="101"/>
            <a:chExt cx="3396" cy="833"/>
          </a:xfrm>
        </p:grpSpPr>
        <p:sp>
          <p:nvSpPr>
            <p:cNvPr id="4144" name="Text Box 39"/>
            <p:cNvSpPr txBox="1">
              <a:spLocks noChangeArrowheads="1"/>
            </p:cNvSpPr>
            <p:nvPr/>
          </p:nvSpPr>
          <p:spPr bwMode="auto">
            <a:xfrm>
              <a:off x="528" y="101"/>
              <a:ext cx="3396" cy="8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CN" altLang="en-US" sz="2800" dirty="0">
                  <a:solidFill>
                    <a:srgbClr val="0000CC"/>
                  </a:solidFill>
                  <a:latin typeface="方正姚体" pitchFamily="2" charset="-122"/>
                  <a:ea typeface="方正姚体" pitchFamily="2" charset="-122"/>
                  <a:sym typeface="Symbol" pitchFamily="18" charset="2"/>
                </a:rPr>
                <a:t>二、 </a:t>
              </a:r>
              <a:r>
                <a:rPr kumimoji="1" lang="zh-CN" altLang="en-US" sz="2800" dirty="0">
                  <a:solidFill>
                    <a:srgbClr val="0000CC"/>
                  </a:solidFill>
                  <a:latin typeface="方正姚体" pitchFamily="2" charset="-122"/>
                  <a:ea typeface="方正姚体" pitchFamily="2" charset="-122"/>
                </a:rPr>
                <a:t>相对于媒质，波源不动，</a:t>
              </a:r>
            </a:p>
            <a:p>
              <a:pPr>
                <a:lnSpc>
                  <a:spcPct val="150000"/>
                </a:lnSpc>
              </a:pPr>
              <a:r>
                <a:rPr kumimoji="1" lang="zh-CN" altLang="en-US" sz="2800" dirty="0">
                  <a:solidFill>
                    <a:srgbClr val="0000CC"/>
                  </a:solidFill>
                  <a:latin typeface="方正姚体" pitchFamily="2" charset="-122"/>
                  <a:ea typeface="方正姚体" pitchFamily="2" charset="-122"/>
                </a:rPr>
                <a:t>观察者以速度      向着波源运动。</a:t>
              </a:r>
            </a:p>
          </p:txBody>
        </p:sp>
        <p:graphicFrame>
          <p:nvGraphicFramePr>
            <p:cNvPr id="4106" name="Object 40"/>
            <p:cNvGraphicFramePr>
              <a:graphicFrameLocks noChangeAspect="1"/>
            </p:cNvGraphicFramePr>
            <p:nvPr/>
          </p:nvGraphicFramePr>
          <p:xfrm>
            <a:off x="1927" y="598"/>
            <a:ext cx="315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3" name="公式" r:id="rId7" imgW="146880" imgH="159480" progId="Equation.3">
                    <p:embed/>
                  </p:oleObj>
                </mc:Choice>
                <mc:Fallback>
                  <p:oleObj name="公式" r:id="rId7" imgW="146880" imgH="159480" progId="Equation.3">
                    <p:embed/>
                    <p:pic>
                      <p:nvPicPr>
                        <p:cNvPr id="0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7" y="598"/>
                          <a:ext cx="315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278" name="Oval 62"/>
          <p:cNvSpPr>
            <a:spLocks noChangeArrowheads="1"/>
          </p:cNvSpPr>
          <p:nvPr/>
        </p:nvSpPr>
        <p:spPr bwMode="auto">
          <a:xfrm>
            <a:off x="5202238" y="1979613"/>
            <a:ext cx="3352800" cy="3354387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279" name="Oval 63"/>
          <p:cNvSpPr>
            <a:spLocks noChangeArrowheads="1"/>
          </p:cNvSpPr>
          <p:nvPr/>
        </p:nvSpPr>
        <p:spPr bwMode="auto">
          <a:xfrm>
            <a:off x="5562600" y="2368550"/>
            <a:ext cx="2633663" cy="263366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280" name="Oval 64"/>
          <p:cNvSpPr>
            <a:spLocks noChangeArrowheads="1"/>
          </p:cNvSpPr>
          <p:nvPr/>
        </p:nvSpPr>
        <p:spPr bwMode="auto">
          <a:xfrm>
            <a:off x="5375275" y="2181225"/>
            <a:ext cx="2994025" cy="299402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281" name="Oval 65"/>
          <p:cNvSpPr>
            <a:spLocks noChangeArrowheads="1"/>
          </p:cNvSpPr>
          <p:nvPr/>
        </p:nvSpPr>
        <p:spPr bwMode="auto">
          <a:xfrm>
            <a:off x="6102350" y="2916238"/>
            <a:ext cx="1554163" cy="1554162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282" name="Oval 66"/>
          <p:cNvSpPr>
            <a:spLocks noChangeArrowheads="1"/>
          </p:cNvSpPr>
          <p:nvPr/>
        </p:nvSpPr>
        <p:spPr bwMode="auto">
          <a:xfrm>
            <a:off x="5919788" y="2736850"/>
            <a:ext cx="1914525" cy="191452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283" name="Oval 67"/>
          <p:cNvSpPr>
            <a:spLocks noChangeArrowheads="1"/>
          </p:cNvSpPr>
          <p:nvPr/>
        </p:nvSpPr>
        <p:spPr bwMode="auto">
          <a:xfrm>
            <a:off x="5726113" y="2555875"/>
            <a:ext cx="2274887" cy="2274888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284" name="Oval 68"/>
          <p:cNvSpPr>
            <a:spLocks noChangeArrowheads="1"/>
          </p:cNvSpPr>
          <p:nvPr/>
        </p:nvSpPr>
        <p:spPr bwMode="auto">
          <a:xfrm>
            <a:off x="6269038" y="3089275"/>
            <a:ext cx="1195387" cy="1195388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285" name="Oval 69"/>
          <p:cNvSpPr>
            <a:spLocks noChangeArrowheads="1"/>
          </p:cNvSpPr>
          <p:nvPr/>
        </p:nvSpPr>
        <p:spPr bwMode="auto">
          <a:xfrm>
            <a:off x="6456363" y="3262313"/>
            <a:ext cx="835025" cy="83502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286" name="Oval 70"/>
          <p:cNvSpPr>
            <a:spLocks noChangeArrowheads="1"/>
          </p:cNvSpPr>
          <p:nvPr/>
        </p:nvSpPr>
        <p:spPr bwMode="auto">
          <a:xfrm>
            <a:off x="6824663" y="3603625"/>
            <a:ext cx="150812" cy="1508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287" name="Oval 71"/>
          <p:cNvSpPr>
            <a:spLocks noChangeArrowheads="1"/>
          </p:cNvSpPr>
          <p:nvPr/>
        </p:nvSpPr>
        <p:spPr bwMode="auto">
          <a:xfrm>
            <a:off x="6650038" y="3435350"/>
            <a:ext cx="474662" cy="4746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grpSp>
        <p:nvGrpSpPr>
          <p:cNvPr id="4" name="Group 72"/>
          <p:cNvGrpSpPr>
            <a:grpSpLocks/>
          </p:cNvGrpSpPr>
          <p:nvPr/>
        </p:nvGrpSpPr>
        <p:grpSpPr bwMode="auto">
          <a:xfrm>
            <a:off x="6861175" y="1676400"/>
            <a:ext cx="876300" cy="1357313"/>
            <a:chOff x="4322" y="1056"/>
            <a:chExt cx="552" cy="855"/>
          </a:xfrm>
        </p:grpSpPr>
        <p:sp>
          <p:nvSpPr>
            <p:cNvPr id="4142" name="Line 73"/>
            <p:cNvSpPr>
              <a:spLocks noChangeShapeType="1"/>
            </p:cNvSpPr>
            <p:nvPr/>
          </p:nvSpPr>
          <p:spPr bwMode="auto">
            <a:xfrm flipH="1">
              <a:off x="4682" y="1056"/>
              <a:ext cx="192" cy="384"/>
            </a:xfrm>
            <a:prstGeom prst="line">
              <a:avLst/>
            </a:prstGeom>
            <a:noFill/>
            <a:ln w="41275">
              <a:solidFill>
                <a:srgbClr val="0000CC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43" name="Line 74"/>
            <p:cNvSpPr>
              <a:spLocks noChangeShapeType="1"/>
            </p:cNvSpPr>
            <p:nvPr/>
          </p:nvSpPr>
          <p:spPr bwMode="auto">
            <a:xfrm flipV="1">
              <a:off x="4429" y="1527"/>
              <a:ext cx="192" cy="384"/>
            </a:xfrm>
            <a:prstGeom prst="line">
              <a:avLst/>
            </a:prstGeom>
            <a:noFill/>
            <a:ln w="41275">
              <a:solidFill>
                <a:srgbClr val="0000CC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105" name="Object 75"/>
            <p:cNvGraphicFramePr>
              <a:graphicFrameLocks noChangeAspect="1"/>
            </p:cNvGraphicFramePr>
            <p:nvPr/>
          </p:nvGraphicFramePr>
          <p:xfrm>
            <a:off x="4322" y="1248"/>
            <a:ext cx="246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4" name="公式" r:id="rId9" imgW="97920" imgH="127440" progId="Equation.3">
                    <p:embed/>
                  </p:oleObj>
                </mc:Choice>
                <mc:Fallback>
                  <p:oleObj name="公式" r:id="rId9" imgW="97920" imgH="127440" progId="Equation.3">
                    <p:embed/>
                    <p:pic>
                      <p:nvPicPr>
                        <p:cNvPr id="0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2" y="1248"/>
                          <a:ext cx="246" cy="3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FF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9292" name="Object 76"/>
          <p:cNvGraphicFramePr>
            <a:graphicFrameLocks noChangeAspect="1"/>
          </p:cNvGraphicFramePr>
          <p:nvPr/>
        </p:nvGraphicFramePr>
        <p:xfrm>
          <a:off x="6613525" y="3124200"/>
          <a:ext cx="422275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5" name="公式" r:id="rId11" imgW="106200" imgH="127440" progId="Equation.3">
                  <p:embed/>
                </p:oleObj>
              </mc:Choice>
              <mc:Fallback>
                <p:oleObj name="公式" r:id="rId11" imgW="106200" imgH="127440" progId="Equation.3">
                  <p:embed/>
                  <p:pic>
                    <p:nvPicPr>
                      <p:cNvPr id="0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3525" y="3124200"/>
                        <a:ext cx="422275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93" name="Object 77"/>
          <p:cNvGraphicFramePr>
            <a:graphicFrameLocks noChangeAspect="1"/>
          </p:cNvGraphicFramePr>
          <p:nvPr/>
        </p:nvGraphicFramePr>
        <p:xfrm>
          <a:off x="6157913" y="3733800"/>
          <a:ext cx="942975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6" name="公式" r:id="rId13" imgW="334800" imgH="167400" progId="Equation.3">
                  <p:embed/>
                </p:oleObj>
              </mc:Choice>
              <mc:Fallback>
                <p:oleObj name="公式" r:id="rId13" imgW="334800" imgH="167400" progId="Equation.3">
                  <p:embed/>
                  <p:pic>
                    <p:nvPicPr>
                      <p:cNvPr id="0" name="Object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7913" y="3733800"/>
                        <a:ext cx="942975" cy="665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94" name="Line 78"/>
          <p:cNvSpPr>
            <a:spLocks noChangeShapeType="1"/>
          </p:cNvSpPr>
          <p:nvPr/>
        </p:nvSpPr>
        <p:spPr bwMode="auto">
          <a:xfrm>
            <a:off x="6878638" y="3678238"/>
            <a:ext cx="1828800" cy="0"/>
          </a:xfrm>
          <a:prstGeom prst="line">
            <a:avLst/>
          </a:prstGeom>
          <a:noFill/>
          <a:ln w="41275">
            <a:solidFill>
              <a:srgbClr val="0000CC"/>
            </a:solidFill>
            <a:round/>
            <a:headEnd/>
            <a:tailEnd type="arrow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" name="Group 79"/>
          <p:cNvGrpSpPr>
            <a:grpSpLocks/>
          </p:cNvGrpSpPr>
          <p:nvPr/>
        </p:nvGrpSpPr>
        <p:grpSpPr bwMode="auto">
          <a:xfrm>
            <a:off x="7299325" y="3317875"/>
            <a:ext cx="685800" cy="2516188"/>
            <a:chOff x="3016" y="2090"/>
            <a:chExt cx="432" cy="1585"/>
          </a:xfrm>
        </p:grpSpPr>
        <p:graphicFrame>
          <p:nvGraphicFramePr>
            <p:cNvPr id="4104" name="Object 80"/>
            <p:cNvGraphicFramePr>
              <a:graphicFrameLocks noChangeAspect="1"/>
            </p:cNvGraphicFramePr>
            <p:nvPr/>
          </p:nvGraphicFramePr>
          <p:xfrm>
            <a:off x="3152" y="3338"/>
            <a:ext cx="291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7" name="公式" r:id="rId15" imgW="146880" imgH="159480" progId="Equation.3">
                    <p:embed/>
                  </p:oleObj>
                </mc:Choice>
                <mc:Fallback>
                  <p:oleObj name="公式" r:id="rId15" imgW="146880" imgH="159480" progId="Equation.3">
                    <p:embed/>
                    <p:pic>
                      <p:nvPicPr>
                        <p:cNvPr id="0" name="Object 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52" y="3338"/>
                          <a:ext cx="291" cy="3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37" name="Line 81"/>
            <p:cNvSpPr>
              <a:spLocks noChangeShapeType="1"/>
            </p:cNvSpPr>
            <p:nvPr/>
          </p:nvSpPr>
          <p:spPr bwMode="auto">
            <a:xfrm>
              <a:off x="3448" y="2378"/>
              <a:ext cx="0" cy="1274"/>
            </a:xfrm>
            <a:prstGeom prst="line">
              <a:avLst/>
            </a:prstGeom>
            <a:noFill/>
            <a:ln w="9525">
              <a:solidFill>
                <a:srgbClr val="FF3399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38" name="Line 82"/>
            <p:cNvSpPr>
              <a:spLocks noChangeShapeType="1"/>
            </p:cNvSpPr>
            <p:nvPr/>
          </p:nvSpPr>
          <p:spPr bwMode="auto">
            <a:xfrm>
              <a:off x="3112" y="2378"/>
              <a:ext cx="0" cy="1297"/>
            </a:xfrm>
            <a:prstGeom prst="line">
              <a:avLst/>
            </a:prstGeom>
            <a:noFill/>
            <a:ln w="9525">
              <a:solidFill>
                <a:srgbClr val="FF3399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4139" name="Group 83"/>
            <p:cNvGrpSpPr>
              <a:grpSpLocks/>
            </p:cNvGrpSpPr>
            <p:nvPr/>
          </p:nvGrpSpPr>
          <p:grpSpPr bwMode="auto">
            <a:xfrm>
              <a:off x="3016" y="2090"/>
              <a:ext cx="169" cy="214"/>
              <a:chOff x="4464" y="3818"/>
              <a:chExt cx="169" cy="214"/>
            </a:xfrm>
          </p:grpSpPr>
          <p:sp>
            <p:nvSpPr>
              <p:cNvPr id="4140" name="Freeform 84"/>
              <p:cNvSpPr>
                <a:spLocks/>
              </p:cNvSpPr>
              <p:nvPr/>
            </p:nvSpPr>
            <p:spPr bwMode="auto">
              <a:xfrm>
                <a:off x="4464" y="3818"/>
                <a:ext cx="169" cy="214"/>
              </a:xfrm>
              <a:custGeom>
                <a:avLst/>
                <a:gdLst>
                  <a:gd name="T0" fmla="*/ 53 w 169"/>
                  <a:gd name="T1" fmla="*/ 0 h 214"/>
                  <a:gd name="T2" fmla="*/ 160 w 169"/>
                  <a:gd name="T3" fmla="*/ 80 h 214"/>
                  <a:gd name="T4" fmla="*/ 0 w 169"/>
                  <a:gd name="T5" fmla="*/ 214 h 214"/>
                  <a:gd name="T6" fmla="*/ 0 60000 65536"/>
                  <a:gd name="T7" fmla="*/ 0 60000 65536"/>
                  <a:gd name="T8" fmla="*/ 0 60000 65536"/>
                  <a:gd name="T9" fmla="*/ 0 w 169"/>
                  <a:gd name="T10" fmla="*/ 0 h 214"/>
                  <a:gd name="T11" fmla="*/ 169 w 169"/>
                  <a:gd name="T12" fmla="*/ 214 h 21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9" h="214">
                    <a:moveTo>
                      <a:pt x="53" y="0"/>
                    </a:moveTo>
                    <a:cubicBezTo>
                      <a:pt x="91" y="9"/>
                      <a:pt x="169" y="44"/>
                      <a:pt x="160" y="80"/>
                    </a:cubicBezTo>
                    <a:cubicBezTo>
                      <a:pt x="151" y="116"/>
                      <a:pt x="33" y="186"/>
                      <a:pt x="0" y="214"/>
                    </a:cubicBezTo>
                  </a:path>
                </a:pathLst>
              </a:custGeom>
              <a:noFill/>
              <a:ln w="41275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141" name="Freeform 85"/>
              <p:cNvSpPr>
                <a:spLocks/>
              </p:cNvSpPr>
              <p:nvPr/>
            </p:nvSpPr>
            <p:spPr bwMode="auto">
              <a:xfrm>
                <a:off x="4512" y="3862"/>
                <a:ext cx="48" cy="96"/>
              </a:xfrm>
              <a:custGeom>
                <a:avLst/>
                <a:gdLst>
                  <a:gd name="T0" fmla="*/ 0 w 169"/>
                  <a:gd name="T1" fmla="*/ 0 h 214"/>
                  <a:gd name="T2" fmla="*/ 1 w 169"/>
                  <a:gd name="T3" fmla="*/ 3 h 214"/>
                  <a:gd name="T4" fmla="*/ 0 w 169"/>
                  <a:gd name="T5" fmla="*/ 9 h 214"/>
                  <a:gd name="T6" fmla="*/ 0 60000 65536"/>
                  <a:gd name="T7" fmla="*/ 0 60000 65536"/>
                  <a:gd name="T8" fmla="*/ 0 60000 65536"/>
                  <a:gd name="T9" fmla="*/ 0 w 169"/>
                  <a:gd name="T10" fmla="*/ 0 h 214"/>
                  <a:gd name="T11" fmla="*/ 169 w 169"/>
                  <a:gd name="T12" fmla="*/ 214 h 21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9" h="214">
                    <a:moveTo>
                      <a:pt x="53" y="0"/>
                    </a:moveTo>
                    <a:cubicBezTo>
                      <a:pt x="91" y="9"/>
                      <a:pt x="169" y="44"/>
                      <a:pt x="160" y="80"/>
                    </a:cubicBezTo>
                    <a:cubicBezTo>
                      <a:pt x="151" y="116"/>
                      <a:pt x="33" y="186"/>
                      <a:pt x="0" y="214"/>
                    </a:cubicBezTo>
                  </a:path>
                </a:pathLst>
              </a:custGeom>
              <a:noFill/>
              <a:ln w="41275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7" name="Group 86"/>
          <p:cNvGrpSpPr>
            <a:grpSpLocks/>
          </p:cNvGrpSpPr>
          <p:nvPr/>
        </p:nvGrpSpPr>
        <p:grpSpPr bwMode="auto">
          <a:xfrm>
            <a:off x="7832725" y="3311525"/>
            <a:ext cx="268288" cy="339725"/>
            <a:chOff x="4464" y="3818"/>
            <a:chExt cx="169" cy="214"/>
          </a:xfrm>
        </p:grpSpPr>
        <p:sp>
          <p:nvSpPr>
            <p:cNvPr id="4135" name="Freeform 87"/>
            <p:cNvSpPr>
              <a:spLocks/>
            </p:cNvSpPr>
            <p:nvPr/>
          </p:nvSpPr>
          <p:spPr bwMode="auto">
            <a:xfrm>
              <a:off x="4464" y="3818"/>
              <a:ext cx="169" cy="214"/>
            </a:xfrm>
            <a:custGeom>
              <a:avLst/>
              <a:gdLst>
                <a:gd name="T0" fmla="*/ 53 w 169"/>
                <a:gd name="T1" fmla="*/ 0 h 214"/>
                <a:gd name="T2" fmla="*/ 160 w 169"/>
                <a:gd name="T3" fmla="*/ 80 h 214"/>
                <a:gd name="T4" fmla="*/ 0 w 169"/>
                <a:gd name="T5" fmla="*/ 214 h 214"/>
                <a:gd name="T6" fmla="*/ 0 60000 65536"/>
                <a:gd name="T7" fmla="*/ 0 60000 65536"/>
                <a:gd name="T8" fmla="*/ 0 60000 65536"/>
                <a:gd name="T9" fmla="*/ 0 w 169"/>
                <a:gd name="T10" fmla="*/ 0 h 214"/>
                <a:gd name="T11" fmla="*/ 169 w 169"/>
                <a:gd name="T12" fmla="*/ 214 h 2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9" h="214">
                  <a:moveTo>
                    <a:pt x="53" y="0"/>
                  </a:moveTo>
                  <a:cubicBezTo>
                    <a:pt x="91" y="9"/>
                    <a:pt x="169" y="44"/>
                    <a:pt x="160" y="80"/>
                  </a:cubicBezTo>
                  <a:cubicBezTo>
                    <a:pt x="151" y="116"/>
                    <a:pt x="33" y="186"/>
                    <a:pt x="0" y="214"/>
                  </a:cubicBezTo>
                </a:path>
              </a:pathLst>
            </a:custGeom>
            <a:noFill/>
            <a:ln w="412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36" name="Freeform 88"/>
            <p:cNvSpPr>
              <a:spLocks/>
            </p:cNvSpPr>
            <p:nvPr/>
          </p:nvSpPr>
          <p:spPr bwMode="auto">
            <a:xfrm>
              <a:off x="4512" y="3862"/>
              <a:ext cx="48" cy="96"/>
            </a:xfrm>
            <a:custGeom>
              <a:avLst/>
              <a:gdLst>
                <a:gd name="T0" fmla="*/ 0 w 169"/>
                <a:gd name="T1" fmla="*/ 0 h 214"/>
                <a:gd name="T2" fmla="*/ 1 w 169"/>
                <a:gd name="T3" fmla="*/ 3 h 214"/>
                <a:gd name="T4" fmla="*/ 0 w 169"/>
                <a:gd name="T5" fmla="*/ 9 h 214"/>
                <a:gd name="T6" fmla="*/ 0 60000 65536"/>
                <a:gd name="T7" fmla="*/ 0 60000 65536"/>
                <a:gd name="T8" fmla="*/ 0 60000 65536"/>
                <a:gd name="T9" fmla="*/ 0 w 169"/>
                <a:gd name="T10" fmla="*/ 0 h 214"/>
                <a:gd name="T11" fmla="*/ 169 w 169"/>
                <a:gd name="T12" fmla="*/ 214 h 2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9" h="214">
                  <a:moveTo>
                    <a:pt x="53" y="0"/>
                  </a:moveTo>
                  <a:cubicBezTo>
                    <a:pt x="91" y="9"/>
                    <a:pt x="169" y="44"/>
                    <a:pt x="160" y="80"/>
                  </a:cubicBezTo>
                  <a:cubicBezTo>
                    <a:pt x="151" y="116"/>
                    <a:pt x="33" y="186"/>
                    <a:pt x="0" y="214"/>
                  </a:cubicBezTo>
                </a:path>
              </a:pathLst>
            </a:custGeom>
            <a:noFill/>
            <a:ln w="412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8" name="Group 89"/>
          <p:cNvGrpSpPr>
            <a:grpSpLocks/>
          </p:cNvGrpSpPr>
          <p:nvPr/>
        </p:nvGrpSpPr>
        <p:grpSpPr bwMode="auto">
          <a:xfrm>
            <a:off x="7826375" y="3311525"/>
            <a:ext cx="630238" cy="2081213"/>
            <a:chOff x="5341" y="2077"/>
            <a:chExt cx="397" cy="1311"/>
          </a:xfrm>
        </p:grpSpPr>
        <p:grpSp>
          <p:nvGrpSpPr>
            <p:cNvPr id="4130" name="Group 90"/>
            <p:cNvGrpSpPr>
              <a:grpSpLocks/>
            </p:cNvGrpSpPr>
            <p:nvPr/>
          </p:nvGrpSpPr>
          <p:grpSpPr bwMode="auto">
            <a:xfrm>
              <a:off x="5341" y="2077"/>
              <a:ext cx="169" cy="214"/>
              <a:chOff x="4464" y="3818"/>
              <a:chExt cx="169" cy="214"/>
            </a:xfrm>
          </p:grpSpPr>
          <p:sp>
            <p:nvSpPr>
              <p:cNvPr id="4133" name="Freeform 91"/>
              <p:cNvSpPr>
                <a:spLocks/>
              </p:cNvSpPr>
              <p:nvPr/>
            </p:nvSpPr>
            <p:spPr bwMode="auto">
              <a:xfrm>
                <a:off x="4464" y="3818"/>
                <a:ext cx="169" cy="214"/>
              </a:xfrm>
              <a:custGeom>
                <a:avLst/>
                <a:gdLst>
                  <a:gd name="T0" fmla="*/ 53 w 169"/>
                  <a:gd name="T1" fmla="*/ 0 h 214"/>
                  <a:gd name="T2" fmla="*/ 160 w 169"/>
                  <a:gd name="T3" fmla="*/ 80 h 214"/>
                  <a:gd name="T4" fmla="*/ 0 w 169"/>
                  <a:gd name="T5" fmla="*/ 214 h 214"/>
                  <a:gd name="T6" fmla="*/ 0 60000 65536"/>
                  <a:gd name="T7" fmla="*/ 0 60000 65536"/>
                  <a:gd name="T8" fmla="*/ 0 60000 65536"/>
                  <a:gd name="T9" fmla="*/ 0 w 169"/>
                  <a:gd name="T10" fmla="*/ 0 h 214"/>
                  <a:gd name="T11" fmla="*/ 169 w 169"/>
                  <a:gd name="T12" fmla="*/ 214 h 21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9" h="214">
                    <a:moveTo>
                      <a:pt x="53" y="0"/>
                    </a:moveTo>
                    <a:cubicBezTo>
                      <a:pt x="91" y="9"/>
                      <a:pt x="169" y="44"/>
                      <a:pt x="160" y="80"/>
                    </a:cubicBezTo>
                    <a:cubicBezTo>
                      <a:pt x="151" y="116"/>
                      <a:pt x="33" y="186"/>
                      <a:pt x="0" y="214"/>
                    </a:cubicBezTo>
                  </a:path>
                </a:pathLst>
              </a:custGeom>
              <a:noFill/>
              <a:ln w="41275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134" name="Freeform 92"/>
              <p:cNvSpPr>
                <a:spLocks/>
              </p:cNvSpPr>
              <p:nvPr/>
            </p:nvSpPr>
            <p:spPr bwMode="auto">
              <a:xfrm>
                <a:off x="4512" y="3862"/>
                <a:ext cx="48" cy="96"/>
              </a:xfrm>
              <a:custGeom>
                <a:avLst/>
                <a:gdLst>
                  <a:gd name="T0" fmla="*/ 0 w 169"/>
                  <a:gd name="T1" fmla="*/ 0 h 214"/>
                  <a:gd name="T2" fmla="*/ 1 w 169"/>
                  <a:gd name="T3" fmla="*/ 3 h 214"/>
                  <a:gd name="T4" fmla="*/ 0 w 169"/>
                  <a:gd name="T5" fmla="*/ 9 h 214"/>
                  <a:gd name="T6" fmla="*/ 0 60000 65536"/>
                  <a:gd name="T7" fmla="*/ 0 60000 65536"/>
                  <a:gd name="T8" fmla="*/ 0 60000 65536"/>
                  <a:gd name="T9" fmla="*/ 0 w 169"/>
                  <a:gd name="T10" fmla="*/ 0 h 214"/>
                  <a:gd name="T11" fmla="*/ 169 w 169"/>
                  <a:gd name="T12" fmla="*/ 214 h 21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9" h="214">
                    <a:moveTo>
                      <a:pt x="53" y="0"/>
                    </a:moveTo>
                    <a:cubicBezTo>
                      <a:pt x="91" y="9"/>
                      <a:pt x="169" y="44"/>
                      <a:pt x="160" y="80"/>
                    </a:cubicBezTo>
                    <a:cubicBezTo>
                      <a:pt x="151" y="116"/>
                      <a:pt x="33" y="186"/>
                      <a:pt x="0" y="214"/>
                    </a:cubicBezTo>
                  </a:path>
                </a:pathLst>
              </a:custGeom>
              <a:noFill/>
              <a:ln w="41275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aphicFrame>
          <p:nvGraphicFramePr>
            <p:cNvPr id="4103" name="Object 93"/>
            <p:cNvGraphicFramePr>
              <a:graphicFrameLocks noChangeAspect="1"/>
            </p:cNvGraphicFramePr>
            <p:nvPr/>
          </p:nvGraphicFramePr>
          <p:xfrm>
            <a:off x="5498" y="3126"/>
            <a:ext cx="236" cy="2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8" name="公式" r:id="rId17" imgW="81720" imgH="95760" progId="Equation.3">
                    <p:embed/>
                  </p:oleObj>
                </mc:Choice>
                <mc:Fallback>
                  <p:oleObj name="公式" r:id="rId17" imgW="81720" imgH="95760" progId="Equation.3">
                    <p:embed/>
                    <p:pic>
                      <p:nvPicPr>
                        <p:cNvPr id="0" name="Object 9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98" y="3126"/>
                          <a:ext cx="236" cy="2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FF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31" name="Line 94"/>
            <p:cNvSpPr>
              <a:spLocks noChangeShapeType="1"/>
            </p:cNvSpPr>
            <p:nvPr/>
          </p:nvSpPr>
          <p:spPr bwMode="auto">
            <a:xfrm>
              <a:off x="5738" y="2358"/>
              <a:ext cx="0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32" name="Line 95"/>
            <p:cNvSpPr>
              <a:spLocks noChangeShapeType="1"/>
            </p:cNvSpPr>
            <p:nvPr/>
          </p:nvSpPr>
          <p:spPr bwMode="auto">
            <a:xfrm>
              <a:off x="5452" y="2350"/>
              <a:ext cx="0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129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声波的多普勒效应</a:t>
            </a: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9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9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9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9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9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9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78" grpId="0" animBg="1"/>
      <p:bldP spid="9279" grpId="0" animBg="1"/>
      <p:bldP spid="9280" grpId="0" animBg="1"/>
      <p:bldP spid="9281" grpId="0" animBg="1"/>
      <p:bldP spid="9282" grpId="0" animBg="1"/>
      <p:bldP spid="9283" grpId="0" animBg="1"/>
      <p:bldP spid="9284" grpId="0" animBg="1"/>
      <p:bldP spid="9285" grpId="0" animBg="1"/>
      <p:bldP spid="9286" grpId="0" animBg="1"/>
      <p:bldP spid="9287" grpId="0" animBg="1"/>
      <p:bldP spid="929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14288" y="64008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fld id="{1E696843-9787-457E-9EA4-693398A02937}" type="slidenum">
              <a:rPr lang="en-US" altLang="zh-CN"/>
              <a:pPr algn="ctr"/>
              <a:t>9</a:t>
            </a:fld>
            <a:endParaRPr lang="en-US" altLang="zh-CN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642910" y="1911347"/>
          <a:ext cx="4795837" cy="101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01" name="公式" r:id="rId3" imgW="1715760" imgH="334800" progId="Equation.3">
                  <p:embed/>
                </p:oleObj>
              </mc:Choice>
              <mc:Fallback>
                <p:oleObj name="公式" r:id="rId3" imgW="1715760" imgH="334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10" y="1911347"/>
                        <a:ext cx="4795837" cy="10175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61"/>
          <p:cNvGrpSpPr>
            <a:grpSpLocks/>
          </p:cNvGrpSpPr>
          <p:nvPr/>
        </p:nvGrpSpPr>
        <p:grpSpPr bwMode="auto">
          <a:xfrm>
            <a:off x="0" y="3357563"/>
            <a:ext cx="5661025" cy="1276351"/>
            <a:chOff x="144" y="2880"/>
            <a:chExt cx="3566" cy="804"/>
          </a:xfrm>
        </p:grpSpPr>
        <p:sp>
          <p:nvSpPr>
            <p:cNvPr id="4145" name="Text Box 5"/>
            <p:cNvSpPr txBox="1">
              <a:spLocks noChangeArrowheads="1"/>
            </p:cNvSpPr>
            <p:nvPr/>
          </p:nvSpPr>
          <p:spPr bwMode="auto">
            <a:xfrm>
              <a:off x="144" y="2880"/>
              <a:ext cx="3566" cy="8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>
                  <a:latin typeface="方正姚体" pitchFamily="2" charset="-122"/>
                  <a:ea typeface="方正姚体" pitchFamily="2" charset="-122"/>
                </a:rPr>
                <a:t>若观察者以速度     离开波源运动，</a:t>
              </a:r>
            </a:p>
            <a:p>
              <a:pPr eaLnBrk="1" hangingPunct="1">
                <a:lnSpc>
                  <a:spcPct val="150000"/>
                </a:lnSpc>
              </a:pPr>
              <a:r>
                <a:rPr kumimoji="1" lang="zh-CN" altLang="en-US" sz="2800">
                  <a:latin typeface="方正姚体" pitchFamily="2" charset="-122"/>
                  <a:ea typeface="方正姚体" pitchFamily="2" charset="-122"/>
                </a:rPr>
                <a:t>同理可得观察者接收到的频率：</a:t>
              </a:r>
            </a:p>
          </p:txBody>
        </p:sp>
        <p:graphicFrame>
          <p:nvGraphicFramePr>
            <p:cNvPr id="4107" name="Object 6"/>
            <p:cNvGraphicFramePr>
              <a:graphicFrameLocks noChangeAspect="1"/>
            </p:cNvGraphicFramePr>
            <p:nvPr/>
          </p:nvGraphicFramePr>
          <p:xfrm>
            <a:off x="1768" y="2949"/>
            <a:ext cx="317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502" name="公式" r:id="rId5" imgW="146880" imgH="159480" progId="Equation.3">
                    <p:embed/>
                  </p:oleObj>
                </mc:Choice>
                <mc:Fallback>
                  <p:oleObj name="公式" r:id="rId5" imgW="146880" imgH="15948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8" y="2949"/>
                          <a:ext cx="317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100" name="Object 7"/>
          <p:cNvGraphicFramePr>
            <a:graphicFrameLocks noChangeAspect="1"/>
          </p:cNvGraphicFramePr>
          <p:nvPr/>
        </p:nvGraphicFramePr>
        <p:xfrm>
          <a:off x="1000100" y="4786322"/>
          <a:ext cx="2424112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03" name="公式" r:id="rId7" imgW="759960" imgH="318600" progId="Equation.3">
                  <p:embed/>
                </p:oleObj>
              </mc:Choice>
              <mc:Fallback>
                <p:oleObj name="公式" r:id="rId7" imgW="759960" imgH="31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0" y="4786322"/>
                        <a:ext cx="2424112" cy="107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0" name="Text Box 8"/>
          <p:cNvSpPr txBox="1">
            <a:spLocks noChangeArrowheads="1"/>
          </p:cNvSpPr>
          <p:nvPr/>
        </p:nvSpPr>
        <p:spPr bwMode="auto">
          <a:xfrm>
            <a:off x="3929058" y="5643578"/>
            <a:ext cx="1987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800">
                <a:latin typeface="方正姚体" pitchFamily="2" charset="-122"/>
                <a:ea typeface="方正姚体" pitchFamily="2" charset="-122"/>
              </a:rPr>
              <a:t>频率降低。</a:t>
            </a:r>
          </a:p>
        </p:txBody>
      </p:sp>
      <p:sp>
        <p:nvSpPr>
          <p:cNvPr id="9278" name="Oval 62"/>
          <p:cNvSpPr>
            <a:spLocks noChangeArrowheads="1"/>
          </p:cNvSpPr>
          <p:nvPr/>
        </p:nvSpPr>
        <p:spPr bwMode="auto">
          <a:xfrm>
            <a:off x="5567394" y="1803387"/>
            <a:ext cx="3352800" cy="3354387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279" name="Oval 63"/>
          <p:cNvSpPr>
            <a:spLocks noChangeArrowheads="1"/>
          </p:cNvSpPr>
          <p:nvPr/>
        </p:nvSpPr>
        <p:spPr bwMode="auto">
          <a:xfrm>
            <a:off x="5927756" y="2192324"/>
            <a:ext cx="2633663" cy="263366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280" name="Oval 64"/>
          <p:cNvSpPr>
            <a:spLocks noChangeArrowheads="1"/>
          </p:cNvSpPr>
          <p:nvPr/>
        </p:nvSpPr>
        <p:spPr bwMode="auto">
          <a:xfrm>
            <a:off x="5740431" y="2004999"/>
            <a:ext cx="2994025" cy="299402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281" name="Oval 65"/>
          <p:cNvSpPr>
            <a:spLocks noChangeArrowheads="1"/>
          </p:cNvSpPr>
          <p:nvPr/>
        </p:nvSpPr>
        <p:spPr bwMode="auto">
          <a:xfrm>
            <a:off x="6467506" y="2740012"/>
            <a:ext cx="1554163" cy="1554162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282" name="Oval 66"/>
          <p:cNvSpPr>
            <a:spLocks noChangeArrowheads="1"/>
          </p:cNvSpPr>
          <p:nvPr/>
        </p:nvSpPr>
        <p:spPr bwMode="auto">
          <a:xfrm>
            <a:off x="6284944" y="2560624"/>
            <a:ext cx="1914525" cy="191452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283" name="Oval 67"/>
          <p:cNvSpPr>
            <a:spLocks noChangeArrowheads="1"/>
          </p:cNvSpPr>
          <p:nvPr/>
        </p:nvSpPr>
        <p:spPr bwMode="auto">
          <a:xfrm>
            <a:off x="6091269" y="2379649"/>
            <a:ext cx="2274887" cy="2274888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284" name="Oval 68"/>
          <p:cNvSpPr>
            <a:spLocks noChangeArrowheads="1"/>
          </p:cNvSpPr>
          <p:nvPr/>
        </p:nvSpPr>
        <p:spPr bwMode="auto">
          <a:xfrm>
            <a:off x="6634194" y="2913049"/>
            <a:ext cx="1195387" cy="1195388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285" name="Oval 69"/>
          <p:cNvSpPr>
            <a:spLocks noChangeArrowheads="1"/>
          </p:cNvSpPr>
          <p:nvPr/>
        </p:nvSpPr>
        <p:spPr bwMode="auto">
          <a:xfrm>
            <a:off x="6821519" y="3086087"/>
            <a:ext cx="835025" cy="83502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286" name="Oval 70"/>
          <p:cNvSpPr>
            <a:spLocks noChangeArrowheads="1"/>
          </p:cNvSpPr>
          <p:nvPr/>
        </p:nvSpPr>
        <p:spPr bwMode="auto">
          <a:xfrm>
            <a:off x="7189819" y="3427399"/>
            <a:ext cx="150812" cy="1508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sp>
        <p:nvSpPr>
          <p:cNvPr id="9287" name="Oval 71"/>
          <p:cNvSpPr>
            <a:spLocks noChangeArrowheads="1"/>
          </p:cNvSpPr>
          <p:nvPr/>
        </p:nvSpPr>
        <p:spPr bwMode="auto">
          <a:xfrm>
            <a:off x="7015194" y="3259124"/>
            <a:ext cx="474662" cy="4746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/>
          </a:p>
        </p:txBody>
      </p:sp>
      <p:grpSp>
        <p:nvGrpSpPr>
          <p:cNvPr id="4" name="Group 72"/>
          <p:cNvGrpSpPr>
            <a:grpSpLocks/>
          </p:cNvGrpSpPr>
          <p:nvPr/>
        </p:nvGrpSpPr>
        <p:grpSpPr bwMode="auto">
          <a:xfrm>
            <a:off x="7226331" y="1500174"/>
            <a:ext cx="876300" cy="1357313"/>
            <a:chOff x="4322" y="1056"/>
            <a:chExt cx="552" cy="855"/>
          </a:xfrm>
        </p:grpSpPr>
        <p:sp>
          <p:nvSpPr>
            <p:cNvPr id="4142" name="Line 73"/>
            <p:cNvSpPr>
              <a:spLocks noChangeShapeType="1"/>
            </p:cNvSpPr>
            <p:nvPr/>
          </p:nvSpPr>
          <p:spPr bwMode="auto">
            <a:xfrm flipH="1">
              <a:off x="4682" y="1056"/>
              <a:ext cx="192" cy="384"/>
            </a:xfrm>
            <a:prstGeom prst="line">
              <a:avLst/>
            </a:prstGeom>
            <a:noFill/>
            <a:ln w="41275">
              <a:solidFill>
                <a:srgbClr val="0000CC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43" name="Line 74"/>
            <p:cNvSpPr>
              <a:spLocks noChangeShapeType="1"/>
            </p:cNvSpPr>
            <p:nvPr/>
          </p:nvSpPr>
          <p:spPr bwMode="auto">
            <a:xfrm flipV="1">
              <a:off x="4429" y="1527"/>
              <a:ext cx="192" cy="384"/>
            </a:xfrm>
            <a:prstGeom prst="line">
              <a:avLst/>
            </a:prstGeom>
            <a:noFill/>
            <a:ln w="41275">
              <a:solidFill>
                <a:srgbClr val="0000CC"/>
              </a:solidFill>
              <a:round/>
              <a:headEnd/>
              <a:tailEnd type="arrow" w="med" len="lg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105" name="Object 75"/>
            <p:cNvGraphicFramePr>
              <a:graphicFrameLocks noChangeAspect="1"/>
            </p:cNvGraphicFramePr>
            <p:nvPr/>
          </p:nvGraphicFramePr>
          <p:xfrm>
            <a:off x="4322" y="1248"/>
            <a:ext cx="246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504" name="公式" r:id="rId9" imgW="97920" imgH="127440" progId="Equation.3">
                    <p:embed/>
                  </p:oleObj>
                </mc:Choice>
                <mc:Fallback>
                  <p:oleObj name="公式" r:id="rId9" imgW="97920" imgH="127440" progId="Equation.3">
                    <p:embed/>
                    <p:pic>
                      <p:nvPicPr>
                        <p:cNvPr id="0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2" y="1248"/>
                          <a:ext cx="246" cy="3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FF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9292" name="Object 76"/>
          <p:cNvGraphicFramePr>
            <a:graphicFrameLocks noChangeAspect="1"/>
          </p:cNvGraphicFramePr>
          <p:nvPr/>
        </p:nvGraphicFramePr>
        <p:xfrm>
          <a:off x="6978681" y="2947974"/>
          <a:ext cx="422275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05" name="公式" r:id="rId11" imgW="106200" imgH="127440" progId="Equation.3">
                  <p:embed/>
                </p:oleObj>
              </mc:Choice>
              <mc:Fallback>
                <p:oleObj name="公式" r:id="rId11" imgW="106200" imgH="127440" progId="Equation.3">
                  <p:embed/>
                  <p:pic>
                    <p:nvPicPr>
                      <p:cNvPr id="0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8681" y="2947974"/>
                        <a:ext cx="422275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93" name="Object 77"/>
          <p:cNvGraphicFramePr>
            <a:graphicFrameLocks noChangeAspect="1"/>
          </p:cNvGraphicFramePr>
          <p:nvPr/>
        </p:nvGraphicFramePr>
        <p:xfrm>
          <a:off x="6523069" y="3557574"/>
          <a:ext cx="942975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06" name="公式" r:id="rId13" imgW="334800" imgH="167400" progId="Equation.3">
                  <p:embed/>
                </p:oleObj>
              </mc:Choice>
              <mc:Fallback>
                <p:oleObj name="公式" r:id="rId13" imgW="334800" imgH="167400" progId="Equation.3">
                  <p:embed/>
                  <p:pic>
                    <p:nvPicPr>
                      <p:cNvPr id="0" name="Object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3069" y="3557574"/>
                        <a:ext cx="942975" cy="665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94" name="Line 78"/>
          <p:cNvSpPr>
            <a:spLocks noChangeShapeType="1"/>
          </p:cNvSpPr>
          <p:nvPr/>
        </p:nvSpPr>
        <p:spPr bwMode="auto">
          <a:xfrm>
            <a:off x="7243794" y="3502012"/>
            <a:ext cx="1828800" cy="0"/>
          </a:xfrm>
          <a:prstGeom prst="line">
            <a:avLst/>
          </a:prstGeom>
          <a:noFill/>
          <a:ln w="41275">
            <a:solidFill>
              <a:srgbClr val="0000CC"/>
            </a:solidFill>
            <a:round/>
            <a:headEnd/>
            <a:tailEnd type="arrow" w="med" len="lg"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" name="Group 79"/>
          <p:cNvGrpSpPr>
            <a:grpSpLocks/>
          </p:cNvGrpSpPr>
          <p:nvPr/>
        </p:nvGrpSpPr>
        <p:grpSpPr bwMode="auto">
          <a:xfrm>
            <a:off x="7664481" y="3141649"/>
            <a:ext cx="685800" cy="2516188"/>
            <a:chOff x="3016" y="2090"/>
            <a:chExt cx="432" cy="1585"/>
          </a:xfrm>
        </p:grpSpPr>
        <p:graphicFrame>
          <p:nvGraphicFramePr>
            <p:cNvPr id="4104" name="Object 80"/>
            <p:cNvGraphicFramePr>
              <a:graphicFrameLocks noChangeAspect="1"/>
            </p:cNvGraphicFramePr>
            <p:nvPr/>
          </p:nvGraphicFramePr>
          <p:xfrm>
            <a:off x="3152" y="3338"/>
            <a:ext cx="291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507" name="公式" r:id="rId15" imgW="146880" imgH="159480" progId="Equation.3">
                    <p:embed/>
                  </p:oleObj>
                </mc:Choice>
                <mc:Fallback>
                  <p:oleObj name="公式" r:id="rId15" imgW="146880" imgH="159480" progId="Equation.3">
                    <p:embed/>
                    <p:pic>
                      <p:nvPicPr>
                        <p:cNvPr id="0" name="Object 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52" y="3338"/>
                          <a:ext cx="291" cy="3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37" name="Line 81"/>
            <p:cNvSpPr>
              <a:spLocks noChangeShapeType="1"/>
            </p:cNvSpPr>
            <p:nvPr/>
          </p:nvSpPr>
          <p:spPr bwMode="auto">
            <a:xfrm>
              <a:off x="3448" y="2378"/>
              <a:ext cx="0" cy="1274"/>
            </a:xfrm>
            <a:prstGeom prst="line">
              <a:avLst/>
            </a:prstGeom>
            <a:noFill/>
            <a:ln w="9525">
              <a:solidFill>
                <a:srgbClr val="FF3399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38" name="Line 82"/>
            <p:cNvSpPr>
              <a:spLocks noChangeShapeType="1"/>
            </p:cNvSpPr>
            <p:nvPr/>
          </p:nvSpPr>
          <p:spPr bwMode="auto">
            <a:xfrm>
              <a:off x="3112" y="2378"/>
              <a:ext cx="0" cy="1297"/>
            </a:xfrm>
            <a:prstGeom prst="line">
              <a:avLst/>
            </a:prstGeom>
            <a:noFill/>
            <a:ln w="9525">
              <a:solidFill>
                <a:srgbClr val="FF3399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" name="Group 83"/>
            <p:cNvGrpSpPr>
              <a:grpSpLocks/>
            </p:cNvGrpSpPr>
            <p:nvPr/>
          </p:nvGrpSpPr>
          <p:grpSpPr bwMode="auto">
            <a:xfrm>
              <a:off x="3016" y="2090"/>
              <a:ext cx="169" cy="214"/>
              <a:chOff x="4464" y="3818"/>
              <a:chExt cx="169" cy="214"/>
            </a:xfrm>
          </p:grpSpPr>
          <p:sp>
            <p:nvSpPr>
              <p:cNvPr id="4140" name="Freeform 84"/>
              <p:cNvSpPr>
                <a:spLocks/>
              </p:cNvSpPr>
              <p:nvPr/>
            </p:nvSpPr>
            <p:spPr bwMode="auto">
              <a:xfrm>
                <a:off x="4464" y="3818"/>
                <a:ext cx="169" cy="214"/>
              </a:xfrm>
              <a:custGeom>
                <a:avLst/>
                <a:gdLst>
                  <a:gd name="T0" fmla="*/ 53 w 169"/>
                  <a:gd name="T1" fmla="*/ 0 h 214"/>
                  <a:gd name="T2" fmla="*/ 160 w 169"/>
                  <a:gd name="T3" fmla="*/ 80 h 214"/>
                  <a:gd name="T4" fmla="*/ 0 w 169"/>
                  <a:gd name="T5" fmla="*/ 214 h 214"/>
                  <a:gd name="T6" fmla="*/ 0 60000 65536"/>
                  <a:gd name="T7" fmla="*/ 0 60000 65536"/>
                  <a:gd name="T8" fmla="*/ 0 60000 65536"/>
                  <a:gd name="T9" fmla="*/ 0 w 169"/>
                  <a:gd name="T10" fmla="*/ 0 h 214"/>
                  <a:gd name="T11" fmla="*/ 169 w 169"/>
                  <a:gd name="T12" fmla="*/ 214 h 21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9" h="214">
                    <a:moveTo>
                      <a:pt x="53" y="0"/>
                    </a:moveTo>
                    <a:cubicBezTo>
                      <a:pt x="91" y="9"/>
                      <a:pt x="169" y="44"/>
                      <a:pt x="160" y="80"/>
                    </a:cubicBezTo>
                    <a:cubicBezTo>
                      <a:pt x="151" y="116"/>
                      <a:pt x="33" y="186"/>
                      <a:pt x="0" y="214"/>
                    </a:cubicBezTo>
                  </a:path>
                </a:pathLst>
              </a:custGeom>
              <a:noFill/>
              <a:ln w="41275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141" name="Freeform 85"/>
              <p:cNvSpPr>
                <a:spLocks/>
              </p:cNvSpPr>
              <p:nvPr/>
            </p:nvSpPr>
            <p:spPr bwMode="auto">
              <a:xfrm>
                <a:off x="4512" y="3862"/>
                <a:ext cx="48" cy="96"/>
              </a:xfrm>
              <a:custGeom>
                <a:avLst/>
                <a:gdLst>
                  <a:gd name="T0" fmla="*/ 0 w 169"/>
                  <a:gd name="T1" fmla="*/ 0 h 214"/>
                  <a:gd name="T2" fmla="*/ 1 w 169"/>
                  <a:gd name="T3" fmla="*/ 3 h 214"/>
                  <a:gd name="T4" fmla="*/ 0 w 169"/>
                  <a:gd name="T5" fmla="*/ 9 h 214"/>
                  <a:gd name="T6" fmla="*/ 0 60000 65536"/>
                  <a:gd name="T7" fmla="*/ 0 60000 65536"/>
                  <a:gd name="T8" fmla="*/ 0 60000 65536"/>
                  <a:gd name="T9" fmla="*/ 0 w 169"/>
                  <a:gd name="T10" fmla="*/ 0 h 214"/>
                  <a:gd name="T11" fmla="*/ 169 w 169"/>
                  <a:gd name="T12" fmla="*/ 214 h 21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9" h="214">
                    <a:moveTo>
                      <a:pt x="53" y="0"/>
                    </a:moveTo>
                    <a:cubicBezTo>
                      <a:pt x="91" y="9"/>
                      <a:pt x="169" y="44"/>
                      <a:pt x="160" y="80"/>
                    </a:cubicBezTo>
                    <a:cubicBezTo>
                      <a:pt x="151" y="116"/>
                      <a:pt x="33" y="186"/>
                      <a:pt x="0" y="214"/>
                    </a:cubicBezTo>
                  </a:path>
                </a:pathLst>
              </a:custGeom>
              <a:noFill/>
              <a:ln w="41275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7" name="Group 86"/>
          <p:cNvGrpSpPr>
            <a:grpSpLocks/>
          </p:cNvGrpSpPr>
          <p:nvPr/>
        </p:nvGrpSpPr>
        <p:grpSpPr bwMode="auto">
          <a:xfrm>
            <a:off x="8197881" y="3135299"/>
            <a:ext cx="268288" cy="339725"/>
            <a:chOff x="4464" y="3818"/>
            <a:chExt cx="169" cy="214"/>
          </a:xfrm>
        </p:grpSpPr>
        <p:sp>
          <p:nvSpPr>
            <p:cNvPr id="4135" name="Freeform 87"/>
            <p:cNvSpPr>
              <a:spLocks/>
            </p:cNvSpPr>
            <p:nvPr/>
          </p:nvSpPr>
          <p:spPr bwMode="auto">
            <a:xfrm>
              <a:off x="4464" y="3818"/>
              <a:ext cx="169" cy="214"/>
            </a:xfrm>
            <a:custGeom>
              <a:avLst/>
              <a:gdLst>
                <a:gd name="T0" fmla="*/ 53 w 169"/>
                <a:gd name="T1" fmla="*/ 0 h 214"/>
                <a:gd name="T2" fmla="*/ 160 w 169"/>
                <a:gd name="T3" fmla="*/ 80 h 214"/>
                <a:gd name="T4" fmla="*/ 0 w 169"/>
                <a:gd name="T5" fmla="*/ 214 h 214"/>
                <a:gd name="T6" fmla="*/ 0 60000 65536"/>
                <a:gd name="T7" fmla="*/ 0 60000 65536"/>
                <a:gd name="T8" fmla="*/ 0 60000 65536"/>
                <a:gd name="T9" fmla="*/ 0 w 169"/>
                <a:gd name="T10" fmla="*/ 0 h 214"/>
                <a:gd name="T11" fmla="*/ 169 w 169"/>
                <a:gd name="T12" fmla="*/ 214 h 2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9" h="214">
                  <a:moveTo>
                    <a:pt x="53" y="0"/>
                  </a:moveTo>
                  <a:cubicBezTo>
                    <a:pt x="91" y="9"/>
                    <a:pt x="169" y="44"/>
                    <a:pt x="160" y="80"/>
                  </a:cubicBezTo>
                  <a:cubicBezTo>
                    <a:pt x="151" y="116"/>
                    <a:pt x="33" y="186"/>
                    <a:pt x="0" y="214"/>
                  </a:cubicBezTo>
                </a:path>
              </a:pathLst>
            </a:custGeom>
            <a:noFill/>
            <a:ln w="412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36" name="Freeform 88"/>
            <p:cNvSpPr>
              <a:spLocks/>
            </p:cNvSpPr>
            <p:nvPr/>
          </p:nvSpPr>
          <p:spPr bwMode="auto">
            <a:xfrm>
              <a:off x="4512" y="3862"/>
              <a:ext cx="48" cy="96"/>
            </a:xfrm>
            <a:custGeom>
              <a:avLst/>
              <a:gdLst>
                <a:gd name="T0" fmla="*/ 0 w 169"/>
                <a:gd name="T1" fmla="*/ 0 h 214"/>
                <a:gd name="T2" fmla="*/ 1 w 169"/>
                <a:gd name="T3" fmla="*/ 3 h 214"/>
                <a:gd name="T4" fmla="*/ 0 w 169"/>
                <a:gd name="T5" fmla="*/ 9 h 214"/>
                <a:gd name="T6" fmla="*/ 0 60000 65536"/>
                <a:gd name="T7" fmla="*/ 0 60000 65536"/>
                <a:gd name="T8" fmla="*/ 0 60000 65536"/>
                <a:gd name="T9" fmla="*/ 0 w 169"/>
                <a:gd name="T10" fmla="*/ 0 h 214"/>
                <a:gd name="T11" fmla="*/ 169 w 169"/>
                <a:gd name="T12" fmla="*/ 214 h 2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9" h="214">
                  <a:moveTo>
                    <a:pt x="53" y="0"/>
                  </a:moveTo>
                  <a:cubicBezTo>
                    <a:pt x="91" y="9"/>
                    <a:pt x="169" y="44"/>
                    <a:pt x="160" y="80"/>
                  </a:cubicBezTo>
                  <a:cubicBezTo>
                    <a:pt x="151" y="116"/>
                    <a:pt x="33" y="186"/>
                    <a:pt x="0" y="214"/>
                  </a:cubicBezTo>
                </a:path>
              </a:pathLst>
            </a:custGeom>
            <a:noFill/>
            <a:ln w="412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8" name="Group 89"/>
          <p:cNvGrpSpPr>
            <a:grpSpLocks/>
          </p:cNvGrpSpPr>
          <p:nvPr/>
        </p:nvGrpSpPr>
        <p:grpSpPr bwMode="auto">
          <a:xfrm>
            <a:off x="8191531" y="3135299"/>
            <a:ext cx="630238" cy="2081213"/>
            <a:chOff x="5341" y="2077"/>
            <a:chExt cx="397" cy="1311"/>
          </a:xfrm>
        </p:grpSpPr>
        <p:grpSp>
          <p:nvGrpSpPr>
            <p:cNvPr id="9" name="Group 90"/>
            <p:cNvGrpSpPr>
              <a:grpSpLocks/>
            </p:cNvGrpSpPr>
            <p:nvPr/>
          </p:nvGrpSpPr>
          <p:grpSpPr bwMode="auto">
            <a:xfrm>
              <a:off x="5341" y="2077"/>
              <a:ext cx="169" cy="214"/>
              <a:chOff x="4464" y="3818"/>
              <a:chExt cx="169" cy="214"/>
            </a:xfrm>
          </p:grpSpPr>
          <p:sp>
            <p:nvSpPr>
              <p:cNvPr id="4133" name="Freeform 91"/>
              <p:cNvSpPr>
                <a:spLocks/>
              </p:cNvSpPr>
              <p:nvPr/>
            </p:nvSpPr>
            <p:spPr bwMode="auto">
              <a:xfrm>
                <a:off x="4464" y="3818"/>
                <a:ext cx="169" cy="214"/>
              </a:xfrm>
              <a:custGeom>
                <a:avLst/>
                <a:gdLst>
                  <a:gd name="T0" fmla="*/ 53 w 169"/>
                  <a:gd name="T1" fmla="*/ 0 h 214"/>
                  <a:gd name="T2" fmla="*/ 160 w 169"/>
                  <a:gd name="T3" fmla="*/ 80 h 214"/>
                  <a:gd name="T4" fmla="*/ 0 w 169"/>
                  <a:gd name="T5" fmla="*/ 214 h 214"/>
                  <a:gd name="T6" fmla="*/ 0 60000 65536"/>
                  <a:gd name="T7" fmla="*/ 0 60000 65536"/>
                  <a:gd name="T8" fmla="*/ 0 60000 65536"/>
                  <a:gd name="T9" fmla="*/ 0 w 169"/>
                  <a:gd name="T10" fmla="*/ 0 h 214"/>
                  <a:gd name="T11" fmla="*/ 169 w 169"/>
                  <a:gd name="T12" fmla="*/ 214 h 21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9" h="214">
                    <a:moveTo>
                      <a:pt x="53" y="0"/>
                    </a:moveTo>
                    <a:cubicBezTo>
                      <a:pt x="91" y="9"/>
                      <a:pt x="169" y="44"/>
                      <a:pt x="160" y="80"/>
                    </a:cubicBezTo>
                    <a:cubicBezTo>
                      <a:pt x="151" y="116"/>
                      <a:pt x="33" y="186"/>
                      <a:pt x="0" y="214"/>
                    </a:cubicBezTo>
                  </a:path>
                </a:pathLst>
              </a:custGeom>
              <a:noFill/>
              <a:ln w="41275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134" name="Freeform 92"/>
              <p:cNvSpPr>
                <a:spLocks/>
              </p:cNvSpPr>
              <p:nvPr/>
            </p:nvSpPr>
            <p:spPr bwMode="auto">
              <a:xfrm>
                <a:off x="4512" y="3862"/>
                <a:ext cx="48" cy="96"/>
              </a:xfrm>
              <a:custGeom>
                <a:avLst/>
                <a:gdLst>
                  <a:gd name="T0" fmla="*/ 0 w 169"/>
                  <a:gd name="T1" fmla="*/ 0 h 214"/>
                  <a:gd name="T2" fmla="*/ 1 w 169"/>
                  <a:gd name="T3" fmla="*/ 3 h 214"/>
                  <a:gd name="T4" fmla="*/ 0 w 169"/>
                  <a:gd name="T5" fmla="*/ 9 h 214"/>
                  <a:gd name="T6" fmla="*/ 0 60000 65536"/>
                  <a:gd name="T7" fmla="*/ 0 60000 65536"/>
                  <a:gd name="T8" fmla="*/ 0 60000 65536"/>
                  <a:gd name="T9" fmla="*/ 0 w 169"/>
                  <a:gd name="T10" fmla="*/ 0 h 214"/>
                  <a:gd name="T11" fmla="*/ 169 w 169"/>
                  <a:gd name="T12" fmla="*/ 214 h 21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9" h="214">
                    <a:moveTo>
                      <a:pt x="53" y="0"/>
                    </a:moveTo>
                    <a:cubicBezTo>
                      <a:pt x="91" y="9"/>
                      <a:pt x="169" y="44"/>
                      <a:pt x="160" y="80"/>
                    </a:cubicBezTo>
                    <a:cubicBezTo>
                      <a:pt x="151" y="116"/>
                      <a:pt x="33" y="186"/>
                      <a:pt x="0" y="214"/>
                    </a:cubicBezTo>
                  </a:path>
                </a:pathLst>
              </a:custGeom>
              <a:noFill/>
              <a:ln w="41275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aphicFrame>
          <p:nvGraphicFramePr>
            <p:cNvPr id="4103" name="Object 93"/>
            <p:cNvGraphicFramePr>
              <a:graphicFrameLocks noChangeAspect="1"/>
            </p:cNvGraphicFramePr>
            <p:nvPr/>
          </p:nvGraphicFramePr>
          <p:xfrm>
            <a:off x="5498" y="3126"/>
            <a:ext cx="236" cy="2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508" name="公式" r:id="rId17" imgW="81720" imgH="95760" progId="Equation.3">
                    <p:embed/>
                  </p:oleObj>
                </mc:Choice>
                <mc:Fallback>
                  <p:oleObj name="公式" r:id="rId17" imgW="81720" imgH="95760" progId="Equation.3">
                    <p:embed/>
                    <p:pic>
                      <p:nvPicPr>
                        <p:cNvPr id="0" name="Object 9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98" y="3126"/>
                          <a:ext cx="236" cy="2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FF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31" name="Line 94"/>
            <p:cNvSpPr>
              <a:spLocks noChangeShapeType="1"/>
            </p:cNvSpPr>
            <p:nvPr/>
          </p:nvSpPr>
          <p:spPr bwMode="auto">
            <a:xfrm>
              <a:off x="5738" y="2358"/>
              <a:ext cx="0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32" name="Line 95"/>
            <p:cNvSpPr>
              <a:spLocks noChangeShapeType="1"/>
            </p:cNvSpPr>
            <p:nvPr/>
          </p:nvSpPr>
          <p:spPr bwMode="auto">
            <a:xfrm>
              <a:off x="5452" y="2350"/>
              <a:ext cx="0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Dot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129" name="页脚占位符 1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b="1" smtClean="0">
                <a:latin typeface="方正姚体" pitchFamily="2" charset="-122"/>
                <a:ea typeface="方正姚体" pitchFamily="2" charset="-122"/>
              </a:rPr>
              <a:t>声波的多普勒效应</a:t>
            </a:r>
            <a:endParaRPr lang="en-US" altLang="zh-CN" smtClean="0"/>
          </a:p>
        </p:txBody>
      </p:sp>
      <p:grpSp>
        <p:nvGrpSpPr>
          <p:cNvPr id="50" name="Group 60"/>
          <p:cNvGrpSpPr>
            <a:grpSpLocks/>
          </p:cNvGrpSpPr>
          <p:nvPr/>
        </p:nvGrpSpPr>
        <p:grpSpPr bwMode="auto">
          <a:xfrm>
            <a:off x="1293827" y="428604"/>
            <a:ext cx="5391150" cy="1322387"/>
            <a:chOff x="528" y="101"/>
            <a:chExt cx="3396" cy="833"/>
          </a:xfrm>
        </p:grpSpPr>
        <p:sp>
          <p:nvSpPr>
            <p:cNvPr id="51" name="Text Box 39"/>
            <p:cNvSpPr txBox="1">
              <a:spLocks noChangeArrowheads="1"/>
            </p:cNvSpPr>
            <p:nvPr/>
          </p:nvSpPr>
          <p:spPr bwMode="auto">
            <a:xfrm>
              <a:off x="528" y="101"/>
              <a:ext cx="3396" cy="8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CN" altLang="en-US" sz="2800" dirty="0">
                  <a:solidFill>
                    <a:srgbClr val="0000CC"/>
                  </a:solidFill>
                  <a:latin typeface="方正姚体" pitchFamily="2" charset="-122"/>
                  <a:ea typeface="方正姚体" pitchFamily="2" charset="-122"/>
                  <a:sym typeface="Symbol" pitchFamily="18" charset="2"/>
                </a:rPr>
                <a:t>二、 </a:t>
              </a:r>
              <a:r>
                <a:rPr kumimoji="1" lang="zh-CN" altLang="en-US" sz="2800" dirty="0">
                  <a:solidFill>
                    <a:srgbClr val="0000CC"/>
                  </a:solidFill>
                  <a:latin typeface="方正姚体" pitchFamily="2" charset="-122"/>
                  <a:ea typeface="方正姚体" pitchFamily="2" charset="-122"/>
                </a:rPr>
                <a:t>相对于媒质，波源不动，</a:t>
              </a:r>
            </a:p>
            <a:p>
              <a:pPr>
                <a:lnSpc>
                  <a:spcPct val="150000"/>
                </a:lnSpc>
              </a:pPr>
              <a:r>
                <a:rPr kumimoji="1" lang="zh-CN" altLang="en-US" sz="2800" dirty="0">
                  <a:solidFill>
                    <a:srgbClr val="0000CC"/>
                  </a:solidFill>
                  <a:latin typeface="方正姚体" pitchFamily="2" charset="-122"/>
                  <a:ea typeface="方正姚体" pitchFamily="2" charset="-122"/>
                </a:rPr>
                <a:t>观察者以速度      向着波源运动。</a:t>
              </a:r>
            </a:p>
          </p:txBody>
        </p:sp>
        <p:graphicFrame>
          <p:nvGraphicFramePr>
            <p:cNvPr id="52" name="Object 40"/>
            <p:cNvGraphicFramePr>
              <a:graphicFrameLocks noChangeAspect="1"/>
            </p:cNvGraphicFramePr>
            <p:nvPr/>
          </p:nvGraphicFramePr>
          <p:xfrm>
            <a:off x="1927" y="598"/>
            <a:ext cx="315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509" name="公式" r:id="rId19" imgW="146880" imgH="159480" progId="Equation.3">
                    <p:embed/>
                  </p:oleObj>
                </mc:Choice>
                <mc:Fallback>
                  <p:oleObj name="公式" r:id="rId19" imgW="146880" imgH="159480" progId="Equation.3">
                    <p:embed/>
                    <p:pic>
                      <p:nvPicPr>
                        <p:cNvPr id="0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7" y="598"/>
                          <a:ext cx="315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9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9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9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9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9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9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78" grpId="0" animBg="1"/>
      <p:bldP spid="9279" grpId="0" animBg="1"/>
      <p:bldP spid="9280" grpId="0" animBg="1"/>
      <p:bldP spid="9281" grpId="0" animBg="1"/>
      <p:bldP spid="9282" grpId="0" animBg="1"/>
      <p:bldP spid="9283" grpId="0" animBg="1"/>
      <p:bldP spid="9284" grpId="0" animBg="1"/>
      <p:bldP spid="9285" grpId="0" animBg="1"/>
      <p:bldP spid="9286" grpId="0" animBg="1"/>
      <p:bldP spid="9287" grpId="0" animBg="1"/>
      <p:bldP spid="9294" grpId="0" animBg="1"/>
    </p:bld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1143</TotalTime>
  <Words>1773</Words>
  <Application>Microsoft Office PowerPoint</Application>
  <PresentationFormat>全屏显示(4:3)</PresentationFormat>
  <Paragraphs>277</Paragraphs>
  <Slides>36</Slides>
  <Notes>4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36</vt:i4>
      </vt:variant>
    </vt:vector>
  </HeadingPairs>
  <TitlesOfParts>
    <vt:vector size="39" baseType="lpstr">
      <vt:lpstr>Blends</vt:lpstr>
      <vt:lpstr>公式</vt:lpstr>
      <vt:lpstr>Equation</vt:lpstr>
      <vt:lpstr>§7   多普勒效应</vt:lpstr>
      <vt:lpstr>7.1   声波的多普勒效应</vt:lpstr>
      <vt:lpstr>PowerPoint 演示文稿</vt:lpstr>
      <vt:lpstr>PowerPoint 演示文稿</vt:lpstr>
      <vt:lpstr>声波的多普勒效应</vt:lpstr>
      <vt:lpstr>声波的多普勒效应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当波源的速度超过波的速度时</vt:lpstr>
      <vt:lpstr>PowerPoint 演示文稿</vt:lpstr>
      <vt:lpstr>第 6, 7 节例题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>shineway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没有幻灯片标题</dc:title>
  <dc:creator>a</dc:creator>
  <cp:lastModifiedBy>dell</cp:lastModifiedBy>
  <cp:revision>76</cp:revision>
  <dcterms:created xsi:type="dcterms:W3CDTF">2001-04-29T08:48:39Z</dcterms:created>
  <dcterms:modified xsi:type="dcterms:W3CDTF">2017-04-28T02:58:34Z</dcterms:modified>
</cp:coreProperties>
</file>