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16" r:id="rId2"/>
    <p:sldId id="322" r:id="rId3"/>
    <p:sldId id="345" r:id="rId4"/>
    <p:sldId id="338" r:id="rId5"/>
    <p:sldId id="360" r:id="rId6"/>
    <p:sldId id="358" r:id="rId7"/>
    <p:sldId id="342" r:id="rId8"/>
    <p:sldId id="351" r:id="rId9"/>
    <p:sldId id="335" r:id="rId10"/>
    <p:sldId id="361" r:id="rId11"/>
    <p:sldId id="276" r:id="rId12"/>
  </p:sldIdLst>
  <p:sldSz cx="9144000" cy="6858000" type="screen4x3"/>
  <p:notesSz cx="9928225" cy="6797675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9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5" autoAdjust="0"/>
    <p:restoredTop sz="94660"/>
  </p:normalViewPr>
  <p:slideViewPr>
    <p:cSldViewPr showGuides="1">
      <p:cViewPr varScale="1">
        <p:scale>
          <a:sx n="64" d="100"/>
          <a:sy n="64" d="100"/>
        </p:scale>
        <p:origin x="1344" y="52"/>
      </p:cViewPr>
      <p:guideLst>
        <p:guide orient="horz" pos="219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4-06T14:23:01.887" idx="2">
    <p:pos x="2705" y="1922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623697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26986-0A47-4C39-9947-68F7189567FD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BF915-FA4B-43EE-9023-1C40CCFBCF9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623697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0B08C5-BF92-4B89-9CC8-B9BAEA45B1CE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GB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F7E05B-3470-4EA7-8183-8ED33133D681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89EE3-2D98-4696-B838-7D017E2002E5}" type="datetime1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1BBBE-816A-42D7-9C3E-CD1790FDCA9D}" type="datetime1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B6817-7957-4FDC-9184-631335307073}" type="datetime1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mage result for nankai university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22" y="179587"/>
            <a:ext cx="1440160" cy="131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mage result for nankai university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22" y="179587"/>
            <a:ext cx="1440160" cy="131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3F9F9-3240-474D-95A7-AFF6E7850E24}" type="datetime1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E3CE1-8B0F-4565-A9E4-8EF0D422F311}" type="datetime1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E747B-048B-44B9-8922-1589A7E78AF1}" type="datetime1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040A8-1F11-43C7-BFD3-A7AB9B74B172}" type="datetime1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F02B7-4D4F-46C4-950D-226BEB264EE6}" type="datetime1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4DAB-6884-4284-974F-A53070C55750}" type="datetime1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B35CC-1015-4715-A96B-0B5F1752AA99}" type="datetime1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0540-9119-4915-9A6E-7B5042465394}" type="datetime1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D98CC-3B90-4FD8-9613-CDDC4E956753}" type="datetime1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331" y="1916832"/>
            <a:ext cx="9144000" cy="7934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研究生课程选课指导</a:t>
            </a:r>
            <a:endParaRPr lang="zh-CN" altLang="en-US" sz="3600" b="1" dirty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547664" y="3284984"/>
            <a:ext cx="6021888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         </a:t>
            </a:r>
            <a:endParaRPr lang="en-US" altLang="zh-CN" sz="28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r>
              <a:rPr lang="en-US" altLang="zh-CN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        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研究生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办公室</a:t>
            </a:r>
            <a:endParaRPr lang="en-US" altLang="zh-CN" sz="28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9" name="灯片编号占位符 1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1043305" y="188595"/>
            <a:ext cx="7027545" cy="102997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>
              <a:buNone/>
              <a:defRPr/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四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、几点说明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67544" y="1988840"/>
            <a:ext cx="7993196" cy="4510236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zh-CN" dirty="0" smtClean="0"/>
              <a:t>1.</a:t>
            </a:r>
            <a:r>
              <a:rPr lang="zh-CN" altLang="zh-CN" dirty="0" smtClean="0"/>
              <a:t>【</a:t>
            </a:r>
            <a:r>
              <a:rPr lang="zh-CN" altLang="zh-CN" b="1" dirty="0" smtClean="0"/>
              <a:t>个人计划</a:t>
            </a:r>
            <a:r>
              <a:rPr lang="zh-CN" altLang="zh-CN" dirty="0" smtClean="0"/>
              <a:t>】</a:t>
            </a:r>
            <a:r>
              <a:rPr lang="zh-CN" altLang="en-US" dirty="0"/>
              <a:t>制定个人计划</a:t>
            </a:r>
            <a:r>
              <a:rPr lang="zh-CN" altLang="en-US" dirty="0">
                <a:solidFill>
                  <a:srgbClr val="FF0000"/>
                </a:solidFill>
              </a:rPr>
              <a:t>仅为研究生课程计划的制定环节</a:t>
            </a:r>
            <a:r>
              <a:rPr lang="zh-CN" altLang="en-US" dirty="0"/>
              <a:t>，并不等同于选课，完成个人计划制定后，</a:t>
            </a:r>
            <a:r>
              <a:rPr lang="zh-CN" altLang="en-US" dirty="0">
                <a:solidFill>
                  <a:srgbClr val="FF0000"/>
                </a:solidFill>
              </a:rPr>
              <a:t>还需进入“我的课程”页面</a:t>
            </a:r>
            <a:r>
              <a:rPr lang="zh-CN" altLang="en-US" dirty="0"/>
              <a:t>，在当前学期所开设的课程中进行选择，选课成功后，可通过“我的课表”界面，选择“学年”、“学期”及“周次”（本学期当前为第</a:t>
            </a:r>
            <a:r>
              <a:rPr lang="en-US" altLang="zh-CN" dirty="0"/>
              <a:t>2</a:t>
            </a:r>
            <a:r>
              <a:rPr lang="zh-CN" altLang="en-US" dirty="0"/>
              <a:t>周）下拉框，查看相应条件下的课表信息。</a:t>
            </a:r>
            <a:endParaRPr lang="en-US" altLang="zh-CN" dirty="0"/>
          </a:p>
          <a:p>
            <a:endParaRPr lang="en-US" altLang="zh-CN" dirty="0" smtClean="0"/>
          </a:p>
          <a:p>
            <a:r>
              <a:rPr lang="en-US" altLang="zh-CN" dirty="0" smtClean="0"/>
              <a:t>2.【</a:t>
            </a:r>
            <a:r>
              <a:rPr lang="zh-CN" altLang="en-US" b="1" dirty="0" smtClean="0"/>
              <a:t>选课阶段退课</a:t>
            </a:r>
            <a:r>
              <a:rPr lang="en-US" altLang="zh-CN" dirty="0" smtClean="0"/>
              <a:t>】</a:t>
            </a:r>
            <a:r>
              <a:rPr lang="zh-CN" altLang="en-US" dirty="0" smtClean="0"/>
              <a:t>退课操作需特别注意：请勿在“个人计划”页面进行退课，该页面的操作无效，并不代表退课成功。</a:t>
            </a:r>
            <a:r>
              <a:rPr lang="zh-CN" altLang="en-US" dirty="0" smtClean="0">
                <a:solidFill>
                  <a:srgbClr val="FF0000"/>
                </a:solidFill>
              </a:rPr>
              <a:t>如需退课</a:t>
            </a:r>
            <a:r>
              <a:rPr lang="zh-CN" altLang="en-US" dirty="0" smtClean="0"/>
              <a:t>，请务必</a:t>
            </a:r>
            <a:r>
              <a:rPr lang="zh-CN" altLang="en-US" dirty="0" smtClean="0">
                <a:solidFill>
                  <a:srgbClr val="FF0000"/>
                </a:solidFill>
              </a:rPr>
              <a:t>进入“我的课程”页面</a:t>
            </a:r>
            <a:r>
              <a:rPr lang="zh-CN" altLang="en-US" dirty="0" smtClean="0"/>
              <a:t>，在该页面内完成选课或退课的相关操作。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/>
              <a:t>3</a:t>
            </a:r>
            <a:r>
              <a:rPr lang="en-US" altLang="zh-CN" dirty="0" smtClean="0"/>
              <a:t>.</a:t>
            </a:r>
            <a:r>
              <a:rPr lang="zh-CN" altLang="zh-CN" dirty="0" smtClean="0"/>
              <a:t>【</a:t>
            </a:r>
            <a:r>
              <a:rPr lang="zh-CN" altLang="zh-CN" b="1" dirty="0" smtClean="0"/>
              <a:t>考试不及格</a:t>
            </a:r>
            <a:r>
              <a:rPr lang="zh-CN" altLang="zh-CN" dirty="0" smtClean="0"/>
              <a:t>】</a:t>
            </a:r>
            <a:r>
              <a:rPr lang="zh-CN" altLang="en-US" dirty="0"/>
              <a:t>若为必修课，必须进行重修，并依据上课学期重新选课、上课；若为选修课，既可以选择重修，也可以挑选其他课程，倘若选择其他课程，成绩单上的该课程成绩将永远保持当时不及格的状态，若仍选择重修本课程，重修后的成绩将以最后一次考试成绩为准；</a:t>
            </a:r>
            <a:r>
              <a:rPr lang="zh-CN" altLang="en-US" dirty="0">
                <a:solidFill>
                  <a:srgbClr val="FF0000"/>
                </a:solidFill>
              </a:rPr>
              <a:t>特别提醒，无论必修课还是选修课，只要课程成绩不及格，成绩单上均会带有“*”星号标注。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1619528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2276872"/>
            <a:ext cx="9144000" cy="153797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endParaRPr kumimoji="0" lang="zh-CN" altLang="en-US" sz="40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 eaLnBrk="0" hangingPunct="0">
              <a:lnSpc>
                <a:spcPct val="90000"/>
              </a:lnSpc>
              <a:defRPr/>
            </a:pPr>
            <a:r>
              <a:rPr kumimoji="0" lang="en-US" altLang="zh-CN" sz="6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kumimoji="0" lang="zh-CN" alt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欢迎新同</a:t>
            </a:r>
            <a:r>
              <a:rPr kumimoji="0" lang="zh-CN" alt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学</a:t>
            </a:r>
            <a:r>
              <a:rPr lang="zh-CN" alt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！</a:t>
            </a:r>
            <a:endParaRPr kumimoji="0" lang="zh-CN" altLang="en-US" sz="60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endParaRPr lang="en-US" altLang="zh-CN" dirty="0" smtClean="0"/>
          </a:p>
          <a:p>
            <a:endParaRPr lang="en-US" altLang="zh-CN" dirty="0"/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0" y="511493"/>
            <a:ext cx="9144000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内 容 介 绍</a:t>
            </a:r>
            <a:endParaRPr lang="zh-CN" altLang="en-US" sz="3600" b="1" dirty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95605" y="2060575"/>
            <a:ext cx="8158480" cy="3736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225000"/>
              </a:lnSpc>
              <a:buFont typeface="Wingdings" panose="05000000000000000000" pitchFamily="2" charset="2"/>
              <a:buNone/>
            </a:pPr>
            <a:r>
              <a:rPr lang="zh-CN" altLang="en-US" sz="2800" b="1" dirty="0">
                <a:latin typeface="仿宋" panose="02010609060101010101" pitchFamily="49" charset="-122"/>
                <a:ea typeface="仿宋" panose="02010609060101010101" pitchFamily="49" charset="-122"/>
              </a:rPr>
              <a:t>一</a:t>
            </a:r>
            <a:r>
              <a:rPr lang="zh-CN" altLang="en-US" sz="28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、毕业学分要求</a:t>
            </a:r>
            <a:r>
              <a:rPr lang="zh-CN" altLang="en-US" sz="18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（进入选课系统可以直接看到课程毕业学分要求）</a:t>
            </a:r>
            <a:endParaRPr lang="zh-CN" altLang="en-US" sz="28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ct val="225000"/>
              </a:lnSpc>
            </a:pPr>
            <a:r>
              <a:rPr lang="zh-CN" altLang="en-US" sz="28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二、选课</a:t>
            </a:r>
            <a:r>
              <a:rPr lang="zh-CN" altLang="en-US" sz="2800" b="1" dirty="0">
                <a:latin typeface="仿宋" panose="02010609060101010101" pitchFamily="49" charset="-122"/>
                <a:ea typeface="仿宋" panose="02010609060101010101" pitchFamily="49" charset="-122"/>
              </a:rPr>
              <a:t>流程</a:t>
            </a:r>
            <a:endParaRPr lang="en-US" altLang="zh-CN" sz="2800" b="1" dirty="0" smtClean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ct val="225000"/>
              </a:lnSpc>
            </a:pPr>
            <a:r>
              <a:rPr lang="zh-CN" altLang="en-US" sz="28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三、选课注意事项</a:t>
            </a:r>
            <a:endParaRPr lang="en-US" altLang="zh-CN" sz="2800" b="1" dirty="0" smtClean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ct val="225000"/>
              </a:lnSpc>
            </a:pPr>
            <a:r>
              <a:rPr lang="zh-CN" altLang="en-US" sz="28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四、几点说明</a:t>
            </a:r>
            <a:endParaRPr lang="en-US" altLang="zh-CN" sz="2800" b="1" dirty="0" smtClean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lnSpc>
                <a:spcPct val="225000"/>
              </a:lnSpc>
            </a:pP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en-US" altLang="zh-CN" sz="28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   </a:t>
            </a:r>
            <a:endParaRPr lang="en-US" altLang="zh-CN" sz="2800" b="1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ct val="225000"/>
              </a:lnSpc>
              <a:buFont typeface="Wingdings" panose="05000000000000000000" pitchFamily="2" charset="2"/>
              <a:buNone/>
            </a:pPr>
            <a:endParaRPr lang="zh-CN" altLang="en-US" sz="2800" b="1" u="sng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179512" y="1700808"/>
            <a:ext cx="9144000" cy="71438"/>
          </a:xfrm>
          <a:prstGeom prst="rect">
            <a:avLst/>
          </a:prstGeom>
          <a:solidFill>
            <a:srgbClr val="7030A0">
              <a:alpha val="8784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1"/>
          <p:cNvSpPr txBox="1"/>
          <p:nvPr/>
        </p:nvSpPr>
        <p:spPr>
          <a:xfrm>
            <a:off x="1042988" y="188595"/>
            <a:ext cx="8013700" cy="10080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二、</a:t>
            </a: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选课流程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39552" y="1988840"/>
            <a:ext cx="7704856" cy="31085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3200" dirty="0">
                <a:solidFill>
                  <a:srgbClr val="0000FF"/>
                </a:solidFill>
              </a:rPr>
              <a:t> </a:t>
            </a:r>
            <a:r>
              <a:rPr lang="zh-CN" altLang="en-US" sz="2400" dirty="0">
                <a:solidFill>
                  <a:srgbClr val="0000FF"/>
                </a:solidFill>
              </a:rPr>
              <a:t>  </a:t>
            </a:r>
            <a:r>
              <a:rPr lang="zh-CN" altLang="en-US" sz="20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选课网址：</a:t>
            </a:r>
            <a:r>
              <a:rPr lang="zh-CN" altLang="en-US" sz="20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http://yjs.nankai.edu.cn/</a:t>
            </a:r>
            <a:r>
              <a:rPr lang="en-US" altLang="zh-CN" sz="20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  </a:t>
            </a:r>
            <a:r>
              <a:rPr lang="zh-CN" altLang="en-US" sz="20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（</a:t>
            </a:r>
            <a:r>
              <a:rPr lang="zh-CN" altLang="en-US" sz="20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推荐谷歌浏览器打开新系统）。（</a:t>
            </a:r>
            <a:r>
              <a:rPr lang="zh-CN" altLang="en-US" sz="2000" b="1" dirty="0">
                <a:solidFill>
                  <a:srgbClr val="0000FF"/>
                </a:solidFill>
                <a:highlight>
                  <a:srgbClr val="FFFF00"/>
                </a:highlight>
                <a:latin typeface="仿宋" panose="02010609060101010101" pitchFamily="49" charset="-122"/>
                <a:ea typeface="仿宋" panose="02010609060101010101" pitchFamily="49" charset="-122"/>
              </a:rPr>
              <a:t>新生报道注册成功后才能进入系统选课</a:t>
            </a:r>
            <a:r>
              <a:rPr lang="zh-CN" altLang="en-US" sz="20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）</a:t>
            </a:r>
          </a:p>
          <a:p>
            <a:pPr marL="457200" indent="-457200">
              <a:buFont typeface="Wingdings" panose="05000000000000000000" charset="0"/>
              <a:buChar char="Ø"/>
            </a:pPr>
            <a:endParaRPr lang="zh-CN" altLang="en-US" sz="20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457200" indent="-457200">
              <a:buFont typeface="Wingdings" panose="05000000000000000000" charset="0"/>
              <a:buChar char="Ø"/>
            </a:pPr>
            <a:endParaRPr lang="zh-CN" altLang="en-US" sz="20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0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选课须事先征得导师同意，并在其指导下完成。</a:t>
            </a:r>
          </a:p>
          <a:p>
            <a:pPr marL="457200" indent="-457200">
              <a:buFont typeface="Wingdings" panose="05000000000000000000" charset="0"/>
              <a:buChar char="Ø"/>
            </a:pPr>
            <a:endParaRPr lang="zh-CN" altLang="en-US" sz="2000" b="1" dirty="0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000" b="1" dirty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研究生必须填写个人学习计划方能选课，（详见研究生教育综合管理系统（学生）操作手册）</a:t>
            </a:r>
          </a:p>
          <a:p>
            <a:pPr marL="457200" indent="-457200">
              <a:buFont typeface="Wingdings" panose="05000000000000000000" charset="0"/>
              <a:buChar char="Ø"/>
            </a:pPr>
            <a:endParaRPr lang="zh-CN" altLang="en-US" sz="2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540" y="1052830"/>
            <a:ext cx="6254115" cy="50698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627630" y="332740"/>
            <a:ext cx="4572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二、</a:t>
            </a:r>
            <a:r>
              <a:rPr lang="en-US" altLang="zh-CN" sz="28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 </a:t>
            </a: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选课流程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93420" y="1772920"/>
            <a:ext cx="6542405" cy="378206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zh-CN" altLang="en-US" sz="2400" dirty="0">
                <a:latin typeface="+mn-ea"/>
              </a:rPr>
              <a:t>（一）关联培养方案由教务老师操作</a:t>
            </a:r>
            <a:r>
              <a:rPr lang="en-US" altLang="zh-CN" sz="2800" dirty="0">
                <a:latin typeface="黑体" panose="02010609060101010101" pitchFamily="2" charset="-122"/>
                <a:ea typeface="黑体" panose="02010609060101010101" pitchFamily="2" charset="-122"/>
              </a:rPr>
              <a:t/>
            </a:r>
            <a:br>
              <a:rPr lang="en-US" altLang="zh-CN" sz="2800" dirty="0">
                <a:latin typeface="黑体" panose="02010609060101010101" pitchFamily="2" charset="-122"/>
                <a:ea typeface="黑体" panose="02010609060101010101" pitchFamily="2" charset="-122"/>
              </a:rPr>
            </a:br>
            <a:endParaRPr lang="en-US" altLang="zh-CN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endParaRPr lang="en-US" altLang="zh-CN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endParaRPr lang="en-US" altLang="zh-CN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endParaRPr lang="en-US" altLang="zh-CN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endParaRPr lang="en-US" altLang="zh-CN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endParaRPr lang="en-US" altLang="zh-CN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r>
              <a:rPr lang="zh-CN" altLang="en-US" sz="2400" dirty="0">
                <a:latin typeface="+mn-ea"/>
              </a:rPr>
              <a:t>（二）选择培养方向为“不区分方向”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411730" y="692785"/>
            <a:ext cx="4572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latin typeface="+mj-ea"/>
                <a:ea typeface="+mj-ea"/>
                <a:cs typeface="+mj-ea"/>
                <a:sym typeface="+mn-ea"/>
              </a:rPr>
              <a:t>二、</a:t>
            </a:r>
            <a:r>
              <a:rPr lang="en-US" altLang="zh-CN" sz="3200" b="1" dirty="0">
                <a:latin typeface="+mj-ea"/>
                <a:ea typeface="+mj-ea"/>
                <a:cs typeface="+mj-ea"/>
                <a:sym typeface="+mn-ea"/>
              </a:rPr>
              <a:t> </a:t>
            </a:r>
            <a:r>
              <a:rPr lang="zh-CN" altLang="en-US" sz="3200" b="1" dirty="0">
                <a:latin typeface="+mj-ea"/>
                <a:ea typeface="+mj-ea"/>
                <a:cs typeface="+mj-ea"/>
                <a:sym typeface="+mn-ea"/>
              </a:rPr>
              <a:t>选</a:t>
            </a:r>
            <a:r>
              <a:rPr lang="en-US" altLang="zh-CN" sz="3200" b="1" dirty="0">
                <a:latin typeface="+mj-ea"/>
                <a:ea typeface="+mj-ea"/>
                <a:cs typeface="+mj-ea"/>
                <a:sym typeface="+mn-ea"/>
              </a:rPr>
              <a:t> </a:t>
            </a:r>
            <a:r>
              <a:rPr lang="zh-CN" altLang="en-US" sz="3200" b="1" dirty="0">
                <a:latin typeface="+mj-ea"/>
                <a:ea typeface="+mj-ea"/>
                <a:cs typeface="+mj-ea"/>
                <a:sym typeface="+mn-ea"/>
              </a:rPr>
              <a:t>课</a:t>
            </a:r>
            <a:r>
              <a:rPr lang="en-US" altLang="zh-CN" sz="3200" b="1" dirty="0">
                <a:latin typeface="+mj-ea"/>
                <a:ea typeface="+mj-ea"/>
                <a:cs typeface="+mj-ea"/>
                <a:sym typeface="+mn-ea"/>
              </a:rPr>
              <a:t> </a:t>
            </a:r>
            <a:r>
              <a:rPr lang="zh-CN" altLang="en-US" sz="3200" b="1" dirty="0">
                <a:latin typeface="+mj-ea"/>
                <a:ea typeface="+mj-ea"/>
                <a:cs typeface="+mj-ea"/>
                <a:sym typeface="+mn-ea"/>
              </a:rPr>
              <a:t>流</a:t>
            </a:r>
            <a:r>
              <a:rPr lang="en-US" altLang="zh-CN" sz="3200" b="1" dirty="0">
                <a:latin typeface="+mj-ea"/>
                <a:ea typeface="+mj-ea"/>
                <a:cs typeface="+mj-ea"/>
                <a:sym typeface="+mn-ea"/>
              </a:rPr>
              <a:t>  </a:t>
            </a:r>
            <a:r>
              <a:rPr lang="zh-CN" altLang="en-US" sz="3200" b="1" dirty="0">
                <a:latin typeface="+mj-ea"/>
                <a:ea typeface="+mj-ea"/>
                <a:cs typeface="+mj-ea"/>
                <a:sym typeface="+mn-ea"/>
              </a:rPr>
              <a:t>程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1"/>
          <p:cNvSpPr txBox="1"/>
          <p:nvPr/>
        </p:nvSpPr>
        <p:spPr>
          <a:xfrm>
            <a:off x="-1332230" y="1268730"/>
            <a:ext cx="6204585" cy="100901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r>
              <a:rPr lang="zh-CN" altLang="en-US" sz="2400" b="1" dirty="0" smtClean="0">
                <a:latin typeface="+mn-ea"/>
              </a:rPr>
              <a:t>（三）制</a:t>
            </a:r>
            <a:r>
              <a:rPr lang="zh-CN" altLang="en-US" sz="2400" b="1" dirty="0">
                <a:latin typeface="+mn-ea"/>
              </a:rPr>
              <a:t>定个人计划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77850" y="1710055"/>
            <a:ext cx="7450534" cy="3539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buFont typeface="Wingdings" panose="05000000000000000000" charset="0"/>
              <a:buNone/>
            </a:pPr>
            <a:endParaRPr lang="en-US" altLang="zh-CN" sz="2400" dirty="0">
              <a:sym typeface="+mn-ea"/>
            </a:endParaRPr>
          </a:p>
          <a:p>
            <a:pPr indent="0">
              <a:buFont typeface="Wingdings" panose="05000000000000000000" charset="0"/>
              <a:buNone/>
            </a:pPr>
            <a:r>
              <a:rPr lang="en-US" altLang="zh-CN" sz="2000" dirty="0" smtClean="0">
                <a:sym typeface="+mn-ea"/>
              </a:rPr>
              <a:t>1.</a:t>
            </a:r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个人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计划是指研究生在校期间</a:t>
            </a:r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的所有课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程计</a:t>
            </a:r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划，</a:t>
            </a:r>
            <a:r>
              <a:rPr lang="zh-CN" altLang="en-US" sz="20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个人计划必须先由导师指导下进行制订。</a:t>
            </a:r>
            <a:endParaRPr lang="zh-CN" altLang="en-US" sz="2000" b="1" dirty="0">
              <a:solidFill>
                <a:srgbClr val="FF0000"/>
              </a:solidFill>
              <a:latin typeface="仿宋" panose="02010609060101010101" pitchFamily="49" charset="-122"/>
              <a:ea typeface="仿宋" panose="02010609060101010101" pitchFamily="49" charset="-122"/>
              <a:sym typeface="+mn-ea"/>
            </a:endParaRPr>
          </a:p>
          <a:p>
            <a:pPr indent="0">
              <a:buFont typeface="Wingdings" panose="05000000000000000000" charset="0"/>
              <a:buNone/>
            </a:pPr>
            <a:endParaRPr lang="en-US" altLang="zh-CN" sz="2000" b="1" dirty="0">
              <a:latin typeface="仿宋" panose="02010609060101010101" pitchFamily="49" charset="-122"/>
              <a:ea typeface="仿宋" panose="02010609060101010101" pitchFamily="49" charset="-122"/>
              <a:sym typeface="+mn-ea"/>
            </a:endParaRPr>
          </a:p>
          <a:p>
            <a:pPr indent="0">
              <a:buFont typeface="Wingdings" panose="05000000000000000000" charset="0"/>
              <a:buNone/>
            </a:pPr>
            <a:endParaRPr lang="en-US" altLang="zh-CN" sz="2000" b="1" dirty="0">
              <a:latin typeface="仿宋" panose="02010609060101010101" pitchFamily="49" charset="-122"/>
              <a:ea typeface="仿宋" panose="02010609060101010101" pitchFamily="49" charset="-122"/>
              <a:sym typeface="+mn-ea"/>
            </a:endParaRPr>
          </a:p>
          <a:p>
            <a:pPr indent="0">
              <a:buFont typeface="Wingdings" panose="05000000000000000000" charset="0"/>
              <a:buNone/>
            </a:pPr>
            <a:r>
              <a:rPr lang="en-US" altLang="zh-CN" sz="2000" b="1" dirty="0" smtClean="0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2.</a:t>
            </a:r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进入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选课系统后，个人计划制定完毕无需导师审核，</a:t>
            </a:r>
            <a:r>
              <a:rPr lang="zh-CN" altLang="en-US" sz="20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研究生办将统一为同学们审核通过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。通过后的计划如需修改，须重新提交并再次审核。</a:t>
            </a:r>
            <a:endParaRPr lang="en-US" altLang="zh-CN" sz="20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indent="0">
              <a:buFont typeface="Wingdings" panose="05000000000000000000" charset="0"/>
              <a:buNone/>
            </a:pPr>
            <a:endParaRPr lang="zh-CN" altLang="en-US" sz="2000" b="1" dirty="0">
              <a:latin typeface="仿宋" panose="02010609060101010101" pitchFamily="49" charset="-122"/>
              <a:ea typeface="仿宋" panose="02010609060101010101" pitchFamily="49" charset="-122"/>
              <a:sym typeface="+mn-ea"/>
            </a:endParaRPr>
          </a:p>
          <a:p>
            <a:pPr indent="0">
              <a:buFont typeface="Wingdings" panose="05000000000000000000" charset="0"/>
              <a:buNone/>
            </a:pPr>
            <a:r>
              <a:rPr lang="en-US" altLang="zh-CN" sz="2000" b="1" dirty="0" smtClean="0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3.</a:t>
            </a:r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个人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计划由教务老师统一审核通过后，同学们可于“我的课程”栏目内，</a:t>
            </a:r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根据本学期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课表进行课程选定。</a:t>
            </a:r>
            <a:endParaRPr lang="zh-CN" altLang="en-US" sz="2000" b="1" dirty="0">
              <a:latin typeface="仿宋" panose="02010609060101010101" pitchFamily="49" charset="-122"/>
              <a:ea typeface="仿宋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411730" y="692785"/>
            <a:ext cx="4572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latin typeface="+mj-ea"/>
                <a:ea typeface="+mj-ea"/>
                <a:cs typeface="+mj-ea"/>
                <a:sym typeface="+mn-ea"/>
              </a:rPr>
              <a:t>二、</a:t>
            </a:r>
            <a:r>
              <a:rPr lang="en-US" altLang="zh-CN" sz="3200" b="1" dirty="0">
                <a:latin typeface="+mj-ea"/>
                <a:ea typeface="+mj-ea"/>
                <a:cs typeface="+mj-ea"/>
                <a:sym typeface="+mn-ea"/>
              </a:rPr>
              <a:t> </a:t>
            </a:r>
            <a:r>
              <a:rPr lang="zh-CN" altLang="en-US" sz="3200" b="1" dirty="0">
                <a:latin typeface="+mj-ea"/>
                <a:ea typeface="+mj-ea"/>
                <a:cs typeface="+mj-ea"/>
                <a:sym typeface="+mn-ea"/>
              </a:rPr>
              <a:t>选</a:t>
            </a:r>
            <a:r>
              <a:rPr lang="en-US" altLang="zh-CN" sz="3200" b="1" dirty="0">
                <a:latin typeface="+mj-ea"/>
                <a:ea typeface="+mj-ea"/>
                <a:cs typeface="+mj-ea"/>
                <a:sym typeface="+mn-ea"/>
              </a:rPr>
              <a:t> </a:t>
            </a:r>
            <a:r>
              <a:rPr lang="zh-CN" altLang="en-US" sz="3200" b="1" dirty="0">
                <a:latin typeface="+mj-ea"/>
                <a:ea typeface="+mj-ea"/>
                <a:cs typeface="+mj-ea"/>
                <a:sym typeface="+mn-ea"/>
              </a:rPr>
              <a:t>课</a:t>
            </a:r>
            <a:r>
              <a:rPr lang="en-US" altLang="zh-CN" sz="3200" b="1" dirty="0">
                <a:latin typeface="+mj-ea"/>
                <a:ea typeface="+mj-ea"/>
                <a:cs typeface="+mj-ea"/>
                <a:sym typeface="+mn-ea"/>
              </a:rPr>
              <a:t> </a:t>
            </a:r>
            <a:r>
              <a:rPr lang="zh-CN" altLang="en-US" sz="3200" b="1" dirty="0">
                <a:latin typeface="+mj-ea"/>
                <a:ea typeface="+mj-ea"/>
                <a:cs typeface="+mj-ea"/>
                <a:sym typeface="+mn-ea"/>
              </a:rPr>
              <a:t>流</a:t>
            </a:r>
            <a:r>
              <a:rPr lang="en-US" altLang="zh-CN" sz="3200" b="1" dirty="0">
                <a:latin typeface="+mj-ea"/>
                <a:ea typeface="+mj-ea"/>
                <a:cs typeface="+mj-ea"/>
                <a:sym typeface="+mn-ea"/>
              </a:rPr>
              <a:t>  </a:t>
            </a:r>
            <a:r>
              <a:rPr lang="zh-CN" altLang="en-US" sz="3200" b="1" dirty="0">
                <a:latin typeface="+mj-ea"/>
                <a:ea typeface="+mj-ea"/>
                <a:cs typeface="+mj-ea"/>
                <a:sym typeface="+mn-ea"/>
              </a:rPr>
              <a:t>程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79512" y="1556792"/>
            <a:ext cx="810514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                                             </a:t>
            </a:r>
          </a:p>
          <a:p>
            <a:endParaRPr lang="en-US" altLang="zh-CN" dirty="0"/>
          </a:p>
          <a:p>
            <a:r>
              <a:rPr lang="en-US" altLang="zh-CN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    </a:t>
            </a:r>
            <a:r>
              <a:rPr lang="en-US" altLang="zh-CN" sz="20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1.</a:t>
            </a:r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学生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可通过“我的课程”模块浏览本学期开设的所有课程（包括外专业课程）。需特别留意的是，部分专业的</a:t>
            </a:r>
            <a:r>
              <a:rPr lang="zh-CN" altLang="en-US" sz="20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必选课程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已在备注栏内予以标注，请仔细核对。</a:t>
            </a:r>
          </a:p>
          <a:p>
            <a:endParaRPr lang="en-US" altLang="zh-CN" sz="20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r>
              <a:rPr lang="en-US" altLang="zh-CN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    </a:t>
            </a:r>
            <a:r>
              <a:rPr lang="en-US" altLang="zh-CN" sz="20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2.</a:t>
            </a:r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学生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若</a:t>
            </a:r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需选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个人学习计划以外的课程，可通过右上角</a:t>
            </a:r>
            <a:r>
              <a:rPr lang="zh-CN" altLang="en-US" sz="20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“课程</a:t>
            </a:r>
            <a:endParaRPr lang="en-US" altLang="zh-CN" sz="2000" b="1" dirty="0" smtClean="0">
              <a:solidFill>
                <a:srgbClr val="FF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endParaRPr lang="en-US" altLang="zh-CN" sz="2000" b="1" dirty="0">
              <a:solidFill>
                <a:srgbClr val="FF000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r>
              <a:rPr lang="zh-CN" altLang="en-US" sz="20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搜索”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模块自行查询并选择。</a:t>
            </a:r>
          </a:p>
          <a:p>
            <a:endParaRPr lang="en-US" altLang="zh-CN" sz="20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endParaRPr lang="en-US" altLang="zh-CN" sz="20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r>
              <a:rPr lang="en-US" altLang="zh-CN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   </a:t>
            </a:r>
            <a:r>
              <a:rPr lang="en-US" altLang="zh-CN" sz="20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 3.</a:t>
            </a:r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将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鼠标移动到课程上，浮动窗口会呈现该课程的选课提示。</a:t>
            </a:r>
          </a:p>
          <a:p>
            <a:r>
              <a:rPr lang="zh-CN" altLang="en-US" sz="2000" dirty="0"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</a:p>
          <a:p>
            <a:endParaRPr lang="zh-CN" altLang="en-US" dirty="0"/>
          </a:p>
          <a:p>
            <a:endParaRPr lang="en-US" altLang="zh-CN" dirty="0"/>
          </a:p>
          <a:p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9218" name="标题 1"/>
          <p:cNvSpPr txBox="1"/>
          <p:nvPr/>
        </p:nvSpPr>
        <p:spPr>
          <a:xfrm>
            <a:off x="200909" y="1196752"/>
            <a:ext cx="6592972" cy="108016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>
              <a:spcBef>
                <a:spcPct val="0"/>
              </a:spcBef>
              <a:buFontTx/>
              <a:buNone/>
            </a:pPr>
            <a:r>
              <a:rPr lang="zh-CN" altLang="en-US" sz="20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（四）选</a:t>
            </a:r>
            <a:r>
              <a:rPr lang="en-US" altLang="zh-CN" sz="20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课</a:t>
            </a:r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124075" y="692785"/>
            <a:ext cx="4572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latin typeface="+mj-ea"/>
                <a:ea typeface="+mj-ea"/>
                <a:cs typeface="+mj-ea"/>
                <a:sym typeface="+mn-ea"/>
              </a:rPr>
              <a:t>二、</a:t>
            </a:r>
            <a:r>
              <a:rPr lang="en-US" altLang="zh-CN" sz="3200" b="1" dirty="0">
                <a:latin typeface="+mj-ea"/>
                <a:ea typeface="+mj-ea"/>
                <a:cs typeface="+mj-ea"/>
                <a:sym typeface="+mn-ea"/>
              </a:rPr>
              <a:t> </a:t>
            </a:r>
            <a:r>
              <a:rPr lang="zh-CN" altLang="en-US" sz="3200" b="1" dirty="0">
                <a:latin typeface="+mj-ea"/>
                <a:ea typeface="+mj-ea"/>
                <a:cs typeface="+mj-ea"/>
                <a:sym typeface="+mn-ea"/>
              </a:rPr>
              <a:t>选</a:t>
            </a:r>
            <a:r>
              <a:rPr lang="en-US" altLang="zh-CN" sz="3200" b="1" dirty="0">
                <a:latin typeface="+mj-ea"/>
                <a:ea typeface="+mj-ea"/>
                <a:cs typeface="+mj-ea"/>
                <a:sym typeface="+mn-ea"/>
              </a:rPr>
              <a:t> </a:t>
            </a:r>
            <a:r>
              <a:rPr lang="zh-CN" altLang="en-US" sz="3200" b="1" dirty="0">
                <a:latin typeface="+mj-ea"/>
                <a:ea typeface="+mj-ea"/>
                <a:cs typeface="+mj-ea"/>
                <a:sym typeface="+mn-ea"/>
              </a:rPr>
              <a:t>课</a:t>
            </a:r>
            <a:r>
              <a:rPr lang="en-US" altLang="zh-CN" sz="3200" b="1" dirty="0">
                <a:latin typeface="+mj-ea"/>
                <a:ea typeface="+mj-ea"/>
                <a:cs typeface="+mj-ea"/>
                <a:sym typeface="+mn-ea"/>
              </a:rPr>
              <a:t> </a:t>
            </a:r>
            <a:r>
              <a:rPr lang="zh-CN" altLang="en-US" sz="3200" b="1" dirty="0">
                <a:latin typeface="+mj-ea"/>
                <a:ea typeface="+mj-ea"/>
                <a:cs typeface="+mj-ea"/>
                <a:sym typeface="+mn-ea"/>
              </a:rPr>
              <a:t>流</a:t>
            </a:r>
            <a:r>
              <a:rPr lang="en-US" altLang="zh-CN" sz="3200" b="1" dirty="0">
                <a:latin typeface="+mj-ea"/>
                <a:ea typeface="+mj-ea"/>
                <a:cs typeface="+mj-ea"/>
                <a:sym typeface="+mn-ea"/>
              </a:rPr>
              <a:t>  </a:t>
            </a:r>
            <a:r>
              <a:rPr lang="zh-CN" altLang="en-US" sz="3200" b="1" dirty="0">
                <a:latin typeface="+mj-ea"/>
                <a:ea typeface="+mj-ea"/>
                <a:cs typeface="+mj-ea"/>
                <a:sym typeface="+mn-ea"/>
              </a:rPr>
              <a:t>程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547495" y="476885"/>
            <a:ext cx="6637655" cy="6680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 altLang="zh-CN" dirty="0"/>
              <a:t>                           </a:t>
            </a:r>
            <a:r>
              <a:rPr lang="zh-CN" altLang="en-US" sz="3200" b="1" dirty="0" smtClean="0">
                <a:latin typeface="+mj-ea"/>
                <a:ea typeface="+mj-ea"/>
                <a:cs typeface="+mj-ea"/>
                <a:sym typeface="+mn-ea"/>
              </a:rPr>
              <a:t>二</a:t>
            </a:r>
            <a:r>
              <a:rPr lang="zh-CN" altLang="en-US" sz="3200" b="1" dirty="0">
                <a:latin typeface="+mj-ea"/>
                <a:ea typeface="+mj-ea"/>
                <a:cs typeface="+mj-ea"/>
                <a:sym typeface="+mn-ea"/>
              </a:rPr>
              <a:t>、</a:t>
            </a:r>
            <a:r>
              <a:rPr lang="en-US" altLang="zh-CN" sz="3200" b="1" dirty="0">
                <a:latin typeface="+mj-ea"/>
                <a:ea typeface="+mj-ea"/>
                <a:cs typeface="+mj-ea"/>
                <a:sym typeface="+mn-ea"/>
              </a:rPr>
              <a:t> </a:t>
            </a:r>
            <a:r>
              <a:rPr lang="zh-CN" altLang="en-US" sz="3200" b="1" dirty="0">
                <a:latin typeface="+mj-ea"/>
                <a:ea typeface="+mj-ea"/>
                <a:cs typeface="+mj-ea"/>
                <a:sym typeface="+mn-ea"/>
              </a:rPr>
              <a:t>选</a:t>
            </a:r>
            <a:r>
              <a:rPr lang="en-US" altLang="zh-CN" sz="3200" b="1" dirty="0">
                <a:latin typeface="+mj-ea"/>
                <a:ea typeface="+mj-ea"/>
                <a:cs typeface="+mj-ea"/>
                <a:sym typeface="+mn-ea"/>
              </a:rPr>
              <a:t> </a:t>
            </a:r>
            <a:r>
              <a:rPr lang="zh-CN" altLang="en-US" sz="3200" b="1" dirty="0">
                <a:latin typeface="+mj-ea"/>
                <a:ea typeface="+mj-ea"/>
                <a:cs typeface="+mj-ea"/>
                <a:sym typeface="+mn-ea"/>
              </a:rPr>
              <a:t>课</a:t>
            </a:r>
            <a:r>
              <a:rPr lang="en-US" altLang="zh-CN" sz="3200" b="1" dirty="0">
                <a:latin typeface="+mj-ea"/>
                <a:ea typeface="+mj-ea"/>
                <a:cs typeface="+mj-ea"/>
                <a:sym typeface="+mn-ea"/>
              </a:rPr>
              <a:t> </a:t>
            </a:r>
            <a:r>
              <a:rPr lang="zh-CN" altLang="en-US" sz="3200" b="1" dirty="0">
                <a:latin typeface="+mj-ea"/>
                <a:ea typeface="+mj-ea"/>
                <a:cs typeface="+mj-ea"/>
                <a:sym typeface="+mn-ea"/>
              </a:rPr>
              <a:t>流</a:t>
            </a:r>
            <a:r>
              <a:rPr lang="en-US" altLang="zh-CN" sz="3200" b="1" dirty="0">
                <a:latin typeface="+mj-ea"/>
                <a:ea typeface="+mj-ea"/>
                <a:cs typeface="+mj-ea"/>
                <a:sym typeface="+mn-ea"/>
              </a:rPr>
              <a:t>  </a:t>
            </a:r>
            <a:r>
              <a:rPr lang="zh-CN" altLang="en-US" sz="3200" b="1" dirty="0">
                <a:latin typeface="+mj-ea"/>
                <a:ea typeface="+mj-ea"/>
                <a:cs typeface="+mj-ea"/>
                <a:sym typeface="+mn-ea"/>
              </a:rPr>
              <a:t>程</a:t>
            </a:r>
          </a:p>
          <a:p>
            <a:endParaRPr lang="zh-CN" altLang="en-US" sz="2400" dirty="0">
              <a:solidFill>
                <a:srgbClr val="FF0000"/>
              </a:solidFill>
            </a:endParaRPr>
          </a:p>
          <a:p>
            <a:endParaRPr lang="zh-CN" altLang="en-US" sz="20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861" y="3429000"/>
            <a:ext cx="7412355" cy="2859141"/>
          </a:xfrm>
          <a:prstGeom prst="rect">
            <a:avLst/>
          </a:prstGeom>
        </p:spPr>
      </p:pic>
      <p:sp>
        <p:nvSpPr>
          <p:cNvPr id="9218" name="标题 1"/>
          <p:cNvSpPr txBox="1"/>
          <p:nvPr/>
        </p:nvSpPr>
        <p:spPr>
          <a:xfrm>
            <a:off x="395536" y="1700808"/>
            <a:ext cx="7784369" cy="134579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五）选课操作完成后，学生可通过课表功能查阅已选课程。需特别注意的是，本学期</a:t>
            </a:r>
            <a:r>
              <a:rPr lang="zh-CN" altLang="en-US" sz="20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教学周</a:t>
            </a:r>
            <a:r>
              <a:rPr lang="zh-CN" altLang="en-US" sz="20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次为第</a:t>
            </a:r>
            <a:r>
              <a:rPr lang="en-US" altLang="zh-CN" sz="20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2</a:t>
            </a:r>
            <a:r>
              <a:rPr lang="zh-CN" altLang="en-US" sz="2000" b="1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周开始</a:t>
            </a:r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。</a:t>
            </a:r>
            <a:endParaRPr lang="zh-CN" altLang="en-US" sz="20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lvl="0" indent="0" algn="l">
              <a:spcBef>
                <a:spcPct val="0"/>
              </a:spcBef>
              <a:buFontTx/>
              <a:buNone/>
            </a:pPr>
            <a:r>
              <a:rPr lang="en-US" altLang="zh-CN" sz="2000" b="1" dirty="0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     </a:t>
            </a:r>
            <a:endParaRPr lang="en-US" altLang="zh-CN" sz="2000" b="1" dirty="0" smtClean="0">
              <a:latin typeface="仿宋" panose="02010609060101010101" pitchFamily="49" charset="-122"/>
              <a:ea typeface="仿宋" panose="02010609060101010101" pitchFamily="49" charset="-122"/>
              <a:sym typeface="+mn-ea"/>
            </a:endParaRPr>
          </a:p>
          <a:p>
            <a:pPr marL="0" lvl="0" indent="0" algn="l">
              <a:spcBef>
                <a:spcPct val="0"/>
              </a:spcBef>
              <a:buFontTx/>
              <a:buNone/>
            </a:pPr>
            <a:r>
              <a:rPr lang="en-US" altLang="zh-CN" sz="2000" b="1" dirty="0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 </a:t>
            </a:r>
            <a:r>
              <a:rPr lang="en-US" altLang="zh-CN" sz="2000" b="1" dirty="0" smtClean="0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    </a:t>
            </a:r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进入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“我的课表”界面，通过选择“学年”，“学期”下拉框可以查看选定“学年”，“学期”的课表</a:t>
            </a:r>
            <a:endParaRPr lang="zh-CN" altLang="en-US" sz="20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0" lvl="0" indent="0" algn="ctr">
              <a:spcBef>
                <a:spcPct val="0"/>
              </a:spcBef>
              <a:buFontTx/>
              <a:buNone/>
            </a:pP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1"/>
          <p:cNvSpPr txBox="1"/>
          <p:nvPr/>
        </p:nvSpPr>
        <p:spPr>
          <a:xfrm>
            <a:off x="1043305" y="188595"/>
            <a:ext cx="7027545" cy="102997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>
              <a:buNone/>
              <a:defRPr/>
            </a:pP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三、选课注意事项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59105" y="1943100"/>
            <a:ext cx="8001635" cy="49764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0">
              <a:buFont typeface="Wingdings" panose="05000000000000000000" charset="0"/>
              <a:buNone/>
            </a:pPr>
            <a:r>
              <a:rPr lang="zh-CN" altLang="en-US" sz="2000" dirty="0" smtClean="0"/>
              <a:t>1</a:t>
            </a:r>
            <a:r>
              <a:rPr lang="en-US" altLang="zh-CN" sz="2000" dirty="0" smtClean="0"/>
              <a:t>.</a:t>
            </a:r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请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按照时间节点进行选课，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选课时间结束后，选课系统将自动锁定，</a:t>
            </a:r>
            <a:r>
              <a:rPr lang="zh-CN" altLang="en-US" sz="20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无法进行选课、退课等操作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。</a:t>
            </a:r>
            <a:endParaRPr lang="en-US" altLang="zh-CN" sz="2000" b="1" dirty="0">
              <a:latin typeface="仿宋" panose="02010609060101010101" pitchFamily="49" charset="-122"/>
              <a:ea typeface="仿宋" panose="02010609060101010101" pitchFamily="49" charset="-122"/>
              <a:sym typeface="+mn-ea"/>
            </a:endParaRPr>
          </a:p>
          <a:p>
            <a:pPr indent="0">
              <a:buFont typeface="Wingdings" panose="05000000000000000000" charset="0"/>
              <a:buNone/>
            </a:pPr>
            <a:endParaRPr lang="en-US" altLang="zh-CN" sz="2000" b="1" dirty="0" smtClean="0">
              <a:latin typeface="仿宋" panose="02010609060101010101" pitchFamily="49" charset="-122"/>
              <a:ea typeface="仿宋" panose="02010609060101010101" pitchFamily="49" charset="-122"/>
              <a:sym typeface="+mn-ea"/>
            </a:endParaRPr>
          </a:p>
          <a:p>
            <a:pPr indent="0">
              <a:buFont typeface="Wingdings" panose="05000000000000000000" charset="0"/>
              <a:buNone/>
            </a:pPr>
            <a:endParaRPr lang="en-US" altLang="zh-CN" sz="2000" b="1" dirty="0" smtClean="0">
              <a:latin typeface="仿宋" panose="02010609060101010101" pitchFamily="49" charset="-122"/>
              <a:ea typeface="仿宋" panose="02010609060101010101" pitchFamily="49" charset="-122"/>
              <a:sym typeface="+mn-ea"/>
            </a:endParaRPr>
          </a:p>
          <a:p>
            <a:pPr indent="0">
              <a:buFont typeface="Wingdings" panose="05000000000000000000" charset="0"/>
              <a:buNone/>
            </a:pPr>
            <a:endParaRPr lang="en-US" altLang="zh-CN" sz="2000" b="1" dirty="0" smtClean="0">
              <a:latin typeface="仿宋" panose="02010609060101010101" pitchFamily="49" charset="-122"/>
              <a:ea typeface="仿宋" panose="02010609060101010101" pitchFamily="49" charset="-122"/>
              <a:sym typeface="+mn-ea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2</a:t>
            </a:r>
            <a:r>
              <a:rPr lang="en-US" altLang="zh-CN" sz="2000" b="1" dirty="0" smtClean="0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.</a:t>
            </a:r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未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选课的学生不得参加考试，也不予评定成绩。若课程成绩不及格，原始成绩将如实记录，不再提供补录、修改或不显示等处理；</a:t>
            </a:r>
            <a:r>
              <a:rPr lang="zh-CN" altLang="en-US" sz="2000" b="1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重修时，该课程成绩单上将标注“*”星号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，以示区分。</a:t>
            </a:r>
            <a:endParaRPr lang="en-US" altLang="zh-CN" sz="2000" b="1" dirty="0">
              <a:latin typeface="仿宋" panose="02010609060101010101" pitchFamily="49" charset="-122"/>
              <a:ea typeface="仿宋" panose="02010609060101010101" pitchFamily="49" charset="-122"/>
              <a:sym typeface="+mn-ea"/>
            </a:endParaRPr>
          </a:p>
          <a:p>
            <a:pPr indent="0">
              <a:buFont typeface="Wingdings" panose="05000000000000000000" charset="0"/>
              <a:buNone/>
            </a:pPr>
            <a:endParaRPr lang="zh-CN" altLang="en-US" sz="2000" b="1" dirty="0">
              <a:latin typeface="仿宋" panose="02010609060101010101" pitchFamily="49" charset="-122"/>
              <a:ea typeface="仿宋" panose="02010609060101010101" pitchFamily="49" charset="-122"/>
              <a:sym typeface="+mn-ea"/>
            </a:endParaRPr>
          </a:p>
          <a:p>
            <a:pPr indent="0">
              <a:buFont typeface="Wingdings" panose="05000000000000000000" charset="0"/>
              <a:buNone/>
            </a:pPr>
            <a:endParaRPr lang="en-US" altLang="zh-CN" sz="2000" b="1" dirty="0" smtClean="0">
              <a:latin typeface="仿宋" panose="02010609060101010101" pitchFamily="49" charset="-122"/>
              <a:ea typeface="仿宋" panose="02010609060101010101" pitchFamily="49" charset="-122"/>
              <a:sym typeface="+mn-ea"/>
            </a:endParaRPr>
          </a:p>
          <a:p>
            <a:pPr indent="0">
              <a:buFont typeface="Wingdings" panose="05000000000000000000" charset="0"/>
              <a:buNone/>
            </a:pPr>
            <a:endParaRPr lang="en-US" altLang="zh-CN" sz="2000" b="1" dirty="0" smtClean="0">
              <a:latin typeface="仿宋" panose="02010609060101010101" pitchFamily="49" charset="-122"/>
              <a:ea typeface="仿宋" panose="02010609060101010101" pitchFamily="49" charset="-122"/>
              <a:sym typeface="+mn-ea"/>
            </a:endParaRPr>
          </a:p>
          <a:p>
            <a:pPr indent="0">
              <a:buFont typeface="Wingdings" panose="05000000000000000000" charset="0"/>
              <a:buNone/>
            </a:pPr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3</a:t>
            </a:r>
            <a:r>
              <a:rPr lang="en-US" altLang="zh-CN" sz="2000" b="1" dirty="0" smtClean="0">
                <a:latin typeface="仿宋" panose="02010609060101010101" pitchFamily="49" charset="-122"/>
                <a:ea typeface="仿宋" panose="02010609060101010101" pitchFamily="49" charset="-122"/>
                <a:sym typeface="+mn-ea"/>
              </a:rPr>
              <a:t>.</a:t>
            </a:r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详细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的选课事项已发布至南开大学化学学院网站“研究生培养</a:t>
            </a:r>
            <a:r>
              <a:rPr lang="en-US" altLang="zh-CN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-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培养管理”栏目，请同学们及时关注查阅。如有疑问，请联系研究生</a:t>
            </a:r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办公室郑老师</a:t>
            </a:r>
            <a:r>
              <a:rPr lang="zh-CN" altLang="en-US" sz="2000" b="1" dirty="0">
                <a:latin typeface="仿宋" panose="02010609060101010101" pitchFamily="49" charset="-122"/>
                <a:ea typeface="仿宋" panose="02010609060101010101" pitchFamily="49" charset="-122"/>
              </a:rPr>
              <a:t>，联系电话</a:t>
            </a:r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：</a:t>
            </a:r>
            <a:r>
              <a:rPr lang="en-US" altLang="zh-CN" sz="20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23508473</a:t>
            </a:r>
            <a:r>
              <a:rPr lang="zh-CN" altLang="en-US" sz="2000" b="1" dirty="0" smtClean="0">
                <a:latin typeface="仿宋" panose="02010609060101010101" pitchFamily="49" charset="-122"/>
                <a:ea typeface="仿宋" panose="02010609060101010101" pitchFamily="49" charset="-122"/>
              </a:rPr>
              <a:t>。</a:t>
            </a:r>
            <a:endParaRPr lang="zh-CN" altLang="en-US" sz="2000" b="1" dirty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marL="457200" indent="-457200">
              <a:buFont typeface="Wingdings" panose="05000000000000000000" charset="0"/>
              <a:buChar char="Ø"/>
            </a:pPr>
            <a:endParaRPr lang="zh-CN" altLang="en-US" sz="2000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indent="0">
              <a:buFont typeface="Wingdings" panose="05000000000000000000" charset="0"/>
              <a:buNone/>
            </a:pPr>
            <a:endParaRPr lang="zh-CN" altLang="en-US" sz="2400" dirty="0">
              <a:solidFill>
                <a:srgbClr val="0000FF"/>
              </a:solidFill>
            </a:endParaRPr>
          </a:p>
          <a:p>
            <a:pPr indent="0">
              <a:buFont typeface="Wingdings" panose="05000000000000000000" charset="0"/>
              <a:buNone/>
            </a:pPr>
            <a:endParaRPr lang="zh-CN" altLang="en-US" sz="2400" dirty="0">
              <a:solidFill>
                <a:srgbClr val="0000FF"/>
              </a:solidFill>
            </a:endParaRPr>
          </a:p>
          <a:p>
            <a:pPr marL="457200" indent="-457200">
              <a:buFont typeface="Wingdings" panose="05000000000000000000" charset="0"/>
              <a:buChar char="Ø"/>
            </a:pPr>
            <a:endParaRPr lang="zh-CN" altLang="en-US" sz="2400" dirty="0">
              <a:solidFill>
                <a:srgbClr val="0000FF"/>
              </a:solidFill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1195705" y="340995"/>
            <a:ext cx="7027545" cy="102997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>
              <a:buNone/>
              <a:defRPr/>
            </a:pPr>
            <a:endParaRPr lang="zh-CN" altLang="en-US" sz="2800" b="1" dirty="0" smtClean="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2U1YWU0NWJhY2I3Zjc1YzBiZGViZGE3YmUwYzYyZjYifQ=="/>
  <p:tag name="KSO_WPP_MARK_KEY" val="7838b379-cab8-4863-95a4-300f56af44e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713</Words>
  <Application>Microsoft Office PowerPoint</Application>
  <PresentationFormat>全屏显示(4:3)</PresentationFormat>
  <Paragraphs>73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仿宋</vt:lpstr>
      <vt:lpstr>黑体</vt:lpstr>
      <vt:lpstr>华文楷体</vt:lpstr>
      <vt:lpstr>宋体</vt:lpstr>
      <vt:lpstr>Arial</vt:lpstr>
      <vt:lpstr>Calibri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Sophie</dc:creator>
  <cp:lastModifiedBy>WL</cp:lastModifiedBy>
  <cp:revision>566</cp:revision>
  <cp:lastPrinted>2019-12-12T00:59:00Z</cp:lastPrinted>
  <dcterms:created xsi:type="dcterms:W3CDTF">2017-11-19T05:55:00Z</dcterms:created>
  <dcterms:modified xsi:type="dcterms:W3CDTF">2026-09-01T01:16:47Z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0CB6CB11115640D58639D56B709185CC</vt:lpwstr>
  </property>
  <property fmtid="{D5CDD505-2E9C-101B-9397-08002B2CF9AE}" pid="3" name="KSOProductBuildVer">
    <vt:lpwstr>2052-11.1.0.14309</vt:lpwstr>
  </property>
</Properties>
</file>