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handoutMasterIdLst>
    <p:handoutMasterId r:id="rId44"/>
  </p:handoutMasterIdLst>
  <p:sldIdLst>
    <p:sldId id="256" r:id="rId2"/>
    <p:sldId id="259" r:id="rId3"/>
    <p:sldId id="394" r:id="rId4"/>
    <p:sldId id="339" r:id="rId5"/>
    <p:sldId id="377" r:id="rId6"/>
    <p:sldId id="385" r:id="rId7"/>
    <p:sldId id="379" r:id="rId8"/>
    <p:sldId id="415" r:id="rId9"/>
    <p:sldId id="262" r:id="rId10"/>
    <p:sldId id="381" r:id="rId11"/>
    <p:sldId id="393" r:id="rId12"/>
    <p:sldId id="383" r:id="rId13"/>
    <p:sldId id="427" r:id="rId14"/>
    <p:sldId id="437" r:id="rId15"/>
    <p:sldId id="1826" r:id="rId16"/>
    <p:sldId id="390" r:id="rId17"/>
    <p:sldId id="391" r:id="rId18"/>
    <p:sldId id="307" r:id="rId19"/>
    <p:sldId id="416" r:id="rId20"/>
    <p:sldId id="1797" r:id="rId21"/>
    <p:sldId id="314" r:id="rId22"/>
    <p:sldId id="333" r:id="rId23"/>
    <p:sldId id="386" r:id="rId24"/>
    <p:sldId id="429" r:id="rId25"/>
    <p:sldId id="430" r:id="rId26"/>
    <p:sldId id="431" r:id="rId27"/>
    <p:sldId id="436" r:id="rId28"/>
    <p:sldId id="435" r:id="rId29"/>
    <p:sldId id="412" r:id="rId30"/>
    <p:sldId id="414" r:id="rId31"/>
    <p:sldId id="418" r:id="rId32"/>
    <p:sldId id="1818" r:id="rId33"/>
    <p:sldId id="1824" r:id="rId34"/>
    <p:sldId id="1820" r:id="rId35"/>
    <p:sldId id="1823" r:id="rId36"/>
    <p:sldId id="419" r:id="rId37"/>
    <p:sldId id="388" r:id="rId38"/>
    <p:sldId id="362" r:id="rId39"/>
    <p:sldId id="421" r:id="rId40"/>
    <p:sldId id="422" r:id="rId41"/>
    <p:sldId id="287" r:id="rId42"/>
  </p:sldIdLst>
  <p:sldSz cx="9144000" cy="6858000" type="screen4x3"/>
  <p:notesSz cx="6858000" cy="9144000"/>
  <p:defaultTextStyle>
    <a:defPPr>
      <a:defRPr lang="zh-CN"/>
    </a:defPPr>
    <a:lvl1pPr algn="l" rtl="0" fontAlgn="base">
      <a:spcBef>
        <a:spcPct val="0"/>
      </a:spcBef>
      <a:spcAft>
        <a:spcPct val="0"/>
      </a:spcAft>
      <a:defRPr kumimoji="1" sz="2400" kern="1200">
        <a:solidFill>
          <a:schemeClr val="tx1"/>
        </a:solidFill>
        <a:latin typeface="Times New Roman" pitchFamily="18" charset="0"/>
        <a:ea typeface="宋体" pitchFamily="2" charset="-122"/>
        <a:cs typeface="+mn-cs"/>
      </a:defRPr>
    </a:lvl1pPr>
    <a:lvl2pPr marL="457200" algn="l" rtl="0" fontAlgn="base">
      <a:spcBef>
        <a:spcPct val="0"/>
      </a:spcBef>
      <a:spcAft>
        <a:spcPct val="0"/>
      </a:spcAft>
      <a:defRPr kumimoji="1" sz="2400" kern="1200">
        <a:solidFill>
          <a:schemeClr val="tx1"/>
        </a:solidFill>
        <a:latin typeface="Times New Roman" pitchFamily="18" charset="0"/>
        <a:ea typeface="宋体" pitchFamily="2" charset="-122"/>
        <a:cs typeface="+mn-cs"/>
      </a:defRPr>
    </a:lvl2pPr>
    <a:lvl3pPr marL="914400" algn="l" rtl="0" fontAlgn="base">
      <a:spcBef>
        <a:spcPct val="0"/>
      </a:spcBef>
      <a:spcAft>
        <a:spcPct val="0"/>
      </a:spcAft>
      <a:defRPr kumimoji="1" sz="2400" kern="1200">
        <a:solidFill>
          <a:schemeClr val="tx1"/>
        </a:solidFill>
        <a:latin typeface="Times New Roman" pitchFamily="18" charset="0"/>
        <a:ea typeface="宋体" pitchFamily="2" charset="-122"/>
        <a:cs typeface="+mn-cs"/>
      </a:defRPr>
    </a:lvl3pPr>
    <a:lvl4pPr marL="1371600" algn="l" rtl="0" fontAlgn="base">
      <a:spcBef>
        <a:spcPct val="0"/>
      </a:spcBef>
      <a:spcAft>
        <a:spcPct val="0"/>
      </a:spcAft>
      <a:defRPr kumimoji="1" sz="2400" kern="1200">
        <a:solidFill>
          <a:schemeClr val="tx1"/>
        </a:solidFill>
        <a:latin typeface="Times New Roman" pitchFamily="18" charset="0"/>
        <a:ea typeface="宋体" pitchFamily="2" charset="-122"/>
        <a:cs typeface="+mn-cs"/>
      </a:defRPr>
    </a:lvl4pPr>
    <a:lvl5pPr marL="1828800" algn="l" rtl="0" fontAlgn="base">
      <a:spcBef>
        <a:spcPct val="0"/>
      </a:spcBef>
      <a:spcAft>
        <a:spcPct val="0"/>
      </a:spcAft>
      <a:defRPr kumimoji="1" sz="2400" kern="1200">
        <a:solidFill>
          <a:schemeClr val="tx1"/>
        </a:solidFill>
        <a:latin typeface="Times New Roman" pitchFamily="18" charset="0"/>
        <a:ea typeface="宋体" pitchFamily="2" charset="-122"/>
        <a:cs typeface="+mn-cs"/>
      </a:defRPr>
    </a:lvl5pPr>
    <a:lvl6pPr marL="2286000" algn="l" defTabSz="914400" rtl="0" eaLnBrk="1" latinLnBrk="0" hangingPunct="1">
      <a:defRPr kumimoji="1" sz="2400" kern="1200">
        <a:solidFill>
          <a:schemeClr val="tx1"/>
        </a:solidFill>
        <a:latin typeface="Times New Roman" pitchFamily="18" charset="0"/>
        <a:ea typeface="宋体" pitchFamily="2" charset="-122"/>
        <a:cs typeface="+mn-cs"/>
      </a:defRPr>
    </a:lvl6pPr>
    <a:lvl7pPr marL="2743200" algn="l" defTabSz="914400" rtl="0" eaLnBrk="1" latinLnBrk="0" hangingPunct="1">
      <a:defRPr kumimoji="1" sz="2400" kern="1200">
        <a:solidFill>
          <a:schemeClr val="tx1"/>
        </a:solidFill>
        <a:latin typeface="Times New Roman" pitchFamily="18" charset="0"/>
        <a:ea typeface="宋体" pitchFamily="2" charset="-122"/>
        <a:cs typeface="+mn-cs"/>
      </a:defRPr>
    </a:lvl7pPr>
    <a:lvl8pPr marL="3200400" algn="l" defTabSz="914400" rtl="0" eaLnBrk="1" latinLnBrk="0" hangingPunct="1">
      <a:defRPr kumimoji="1" sz="2400" kern="1200">
        <a:solidFill>
          <a:schemeClr val="tx1"/>
        </a:solidFill>
        <a:latin typeface="Times New Roman" pitchFamily="18" charset="0"/>
        <a:ea typeface="宋体" pitchFamily="2" charset="-122"/>
        <a:cs typeface="+mn-cs"/>
      </a:defRPr>
    </a:lvl8pPr>
    <a:lvl9pPr marL="3657600" algn="l" defTabSz="914400" rtl="0" eaLnBrk="1" latinLnBrk="0" hangingPunct="1">
      <a:defRPr kumimoji="1" sz="2400" kern="1200">
        <a:solidFill>
          <a:schemeClr val="tx1"/>
        </a:solidFill>
        <a:latin typeface="Times New Roman" pitchFamily="18" charset="0"/>
        <a:ea typeface="宋体"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FF00"/>
    <a:srgbClr val="FF0000"/>
    <a:srgbClr val="CC0099"/>
    <a:srgbClr val="9900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5789" autoAdjust="0"/>
    <p:restoredTop sz="94660" autoAdjust="0"/>
  </p:normalViewPr>
  <p:slideViewPr>
    <p:cSldViewPr>
      <p:cViewPr varScale="1">
        <p:scale>
          <a:sx n="81" d="100"/>
          <a:sy n="81" d="100"/>
        </p:scale>
        <p:origin x="152"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20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390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zh-CN"/>
          </a:p>
        </p:txBody>
      </p:sp>
      <p:sp>
        <p:nvSpPr>
          <p:cNvPr id="123907"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zh-CN"/>
          </a:p>
        </p:txBody>
      </p:sp>
      <p:sp>
        <p:nvSpPr>
          <p:cNvPr id="123908"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zh-CN"/>
          </a:p>
        </p:txBody>
      </p:sp>
      <p:sp>
        <p:nvSpPr>
          <p:cNvPr id="123909"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55FE8E39-5FDE-4236-A287-E8C0D4F60AFA}" type="slidenum">
              <a:rPr lang="en-US" altLang="zh-CN"/>
              <a:pPr>
                <a:defRPr/>
              </a:pPr>
              <a:t>‹#›</a:t>
            </a:fld>
            <a:endParaRPr lang="en-US" altLang="zh-CN"/>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zh-CN"/>
          </a:p>
        </p:txBody>
      </p:sp>
      <p:sp>
        <p:nvSpPr>
          <p:cNvPr id="3075"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zh-CN"/>
          </a:p>
        </p:txBody>
      </p:sp>
      <p:sp>
        <p:nvSpPr>
          <p:cNvPr id="4506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3078"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zh-CN"/>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FA346072-65AC-40F6-A1ED-899854923415}"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miter lim="800000"/>
            <a:headEnd/>
            <a:tailEnd/>
          </a:ln>
        </p:spPr>
        <p:txBody>
          <a:bodyPr/>
          <a:lstStyle/>
          <a:p>
            <a:fld id="{0D511EBD-4C47-4BB7-A9B3-E114DFE7B3F0}" type="slidenum">
              <a:rPr lang="en-US" altLang="zh-CN" smtClean="0"/>
              <a:pPr/>
              <a:t>1</a:t>
            </a:fld>
            <a:endParaRPr lang="en-US" altLang="zh-CN"/>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pPr eaLnBrk="1" hangingPunct="1"/>
            <a:endParaRPr lang="zh-CN"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miter lim="800000"/>
            <a:headEnd/>
            <a:tailEnd/>
          </a:ln>
        </p:spPr>
        <p:txBody>
          <a:bodyPr/>
          <a:lstStyle/>
          <a:p>
            <a:fld id="{9A2F87EF-DC34-44BD-9AFC-9E8E77238952}" type="slidenum">
              <a:rPr lang="en-US" altLang="zh-CN" smtClean="0"/>
              <a:pPr/>
              <a:t>2</a:t>
            </a:fld>
            <a:endParaRPr lang="en-US" altLang="zh-CN"/>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pPr eaLnBrk="1" hangingPunct="1"/>
            <a:endParaRPr lang="zh-CN"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miter lim="800000"/>
            <a:headEnd/>
            <a:tailEnd/>
          </a:ln>
        </p:spPr>
        <p:txBody>
          <a:bodyPr/>
          <a:lstStyle/>
          <a:p>
            <a:fld id="{CDBEBFC1-38C7-43B3-B17C-2F3BCEE42F3C}" type="slidenum">
              <a:rPr lang="en-US" altLang="zh-CN" smtClean="0"/>
              <a:pPr/>
              <a:t>9</a:t>
            </a:fld>
            <a:endParaRPr lang="en-US" altLang="zh-CN"/>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pPr eaLnBrk="1" hangingPunct="1"/>
            <a:endParaRPr lang="zh-CN"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miter lim="800000"/>
            <a:headEnd/>
            <a:tailEnd/>
          </a:ln>
        </p:spPr>
        <p:txBody>
          <a:bodyPr/>
          <a:lstStyle/>
          <a:p>
            <a:fld id="{C91F65A2-512C-4C85-9B2D-42C75C636A69}" type="slidenum">
              <a:rPr lang="en-US" altLang="zh-CN" smtClean="0">
                <a:ea typeface="宋体" charset="-122"/>
              </a:rPr>
              <a:pPr/>
              <a:t>10</a:t>
            </a:fld>
            <a:endParaRPr lang="en-US" altLang="zh-CN">
              <a:ea typeface="宋体" charset="-122"/>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pPr eaLnBrk="1" hangingPunct="1"/>
            <a:endParaRPr lang="zh-CN" altLang="zh-CN">
              <a:ea typeface="宋体"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miter lim="800000"/>
            <a:headEnd/>
            <a:tailEnd/>
          </a:ln>
        </p:spPr>
        <p:txBody>
          <a:bodyPr/>
          <a:lstStyle/>
          <a:p>
            <a:fld id="{C91F65A2-512C-4C85-9B2D-42C75C636A69}" type="slidenum">
              <a:rPr lang="en-US" altLang="zh-CN" smtClean="0">
                <a:ea typeface="宋体" charset="-122"/>
              </a:rPr>
              <a:pPr/>
              <a:t>11</a:t>
            </a:fld>
            <a:endParaRPr lang="en-US" altLang="zh-CN">
              <a:ea typeface="宋体" charset="-122"/>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pPr eaLnBrk="1" hangingPunct="1"/>
            <a:endParaRPr lang="zh-CN" altLang="zh-CN">
              <a:ea typeface="宋体" charset="-122"/>
            </a:endParaRPr>
          </a:p>
        </p:txBody>
      </p:sp>
    </p:spTree>
    <p:extLst>
      <p:ext uri="{BB962C8B-B14F-4D97-AF65-F5344CB8AC3E}">
        <p14:creationId xmlns:p14="http://schemas.microsoft.com/office/powerpoint/2010/main" val="36587413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miter lim="800000"/>
            <a:headEnd/>
            <a:tailEnd/>
          </a:ln>
        </p:spPr>
        <p:txBody>
          <a:bodyPr/>
          <a:lstStyle/>
          <a:p>
            <a:fld id="{F2C6BCAB-6958-4821-93A2-C504E5C08B04}" type="slidenum">
              <a:rPr lang="en-US" altLang="zh-CN" smtClean="0"/>
              <a:pPr/>
              <a:t>18</a:t>
            </a:fld>
            <a:endParaRPr lang="en-US" altLang="zh-CN"/>
          </a:p>
        </p:txBody>
      </p:sp>
      <p:sp>
        <p:nvSpPr>
          <p:cNvPr id="59395" name="Rectangle 2"/>
          <p:cNvSpPr>
            <a:spLocks noGrp="1" noRot="1" noChangeAspect="1" noChangeArrowheads="1" noTextEdit="1"/>
          </p:cNvSpPr>
          <p:nvPr>
            <p:ph type="sldImg"/>
          </p:nvPr>
        </p:nvSpPr>
        <p:spPr>
          <a:solidFill>
            <a:srgbClr val="FFFFFF"/>
          </a:solidFill>
          <a:ln/>
        </p:spPr>
      </p:sp>
      <p:sp>
        <p:nvSpPr>
          <p:cNvPr id="59396"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zh-CN" altLang="zh-C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加拿大</a:t>
            </a:r>
            <a:r>
              <a:rPr lang="en-US" altLang="zh-CN" dirty="0"/>
              <a:t>CPA</a:t>
            </a:r>
            <a:r>
              <a:rPr lang="zh-CN" altLang="en-US" dirty="0"/>
              <a:t>不管是在加拿大本土还是其他任何国家，本科期间有</a:t>
            </a:r>
            <a:r>
              <a:rPr lang="en-US" altLang="zh-CN" dirty="0"/>
              <a:t>14</a:t>
            </a:r>
            <a:r>
              <a:rPr lang="zh-CN" altLang="en-US" dirty="0"/>
              <a:t>门全球考，我们的</a:t>
            </a:r>
            <a:r>
              <a:rPr lang="en-US" altLang="zh-CN" dirty="0"/>
              <a:t>CPAC</a:t>
            </a:r>
            <a:r>
              <a:rPr lang="zh-CN" altLang="en-US" dirty="0"/>
              <a:t>班吸纳了</a:t>
            </a:r>
            <a:r>
              <a:rPr lang="en-US" altLang="zh-CN" dirty="0"/>
              <a:t>12</a:t>
            </a:r>
            <a:r>
              <a:rPr lang="zh-CN" altLang="en-US" dirty="0"/>
              <a:t>门课程，学生就可以直接免考</a:t>
            </a:r>
            <a:r>
              <a:rPr lang="en-US" altLang="zh-CN" dirty="0"/>
              <a:t>12</a:t>
            </a:r>
            <a:r>
              <a:rPr lang="zh-CN" altLang="en-US" dirty="0"/>
              <a:t>门了，余下两门加拿大商法和税法未纳入</a:t>
            </a:r>
            <a:r>
              <a:rPr lang="en-US" altLang="zh-CN" dirty="0"/>
              <a:t>CPAC</a:t>
            </a:r>
            <a:r>
              <a:rPr lang="zh-CN" altLang="en-US" dirty="0"/>
              <a:t>本科教学计划，学生可以参加全球考，而现在除了全球考还可以选择参加加拿大高校的线上课程，因为疫情后加拿大高校学生也要线上上课，他们为此陆续开发了很多本科的线上课程，这是今年</a:t>
            </a:r>
            <a:r>
              <a:rPr lang="en-US" altLang="zh-CN" dirty="0"/>
              <a:t>5</a:t>
            </a:r>
            <a:r>
              <a:rPr lang="zh-CN" altLang="en-US" dirty="0"/>
              <a:t>月我们刚推出的一个试点方案，也已经在南开大学成功实行了，学生的反馈也非常积极，用他们自己话说约等于出国交流了，每周两天晚上线上跟加拿大会计本科学生一起上课。大家不要以为免考只是省钱，降低难度，它的背后意义是减负，当有考试的时候势必需要做考试准备、适当的刷题，大学的学习不可避免会走回高考前的老路。</a:t>
            </a:r>
            <a:endParaRPr lang="en-US" altLang="zh-CN" dirty="0"/>
          </a:p>
        </p:txBody>
      </p:sp>
      <p:sp>
        <p:nvSpPr>
          <p:cNvPr id="4" name="灯片编号占位符 3"/>
          <p:cNvSpPr>
            <a:spLocks noGrp="1"/>
          </p:cNvSpPr>
          <p:nvPr>
            <p:ph type="sldNum" sz="quarter" idx="5"/>
          </p:nvPr>
        </p:nvSpPr>
        <p:spPr/>
        <p:txBody>
          <a:bodyPr/>
          <a:lstStyle/>
          <a:p>
            <a:fld id="{F322B2C5-6160-400C-A108-38A9C2B5030A}" type="slidenum">
              <a:rPr lang="zh-CN" altLang="en-US" smtClean="0"/>
              <a:pPr/>
              <a:t>20</a:t>
            </a:fld>
            <a:endParaRPr lang="zh-CN" altLang="en-US"/>
          </a:p>
        </p:txBody>
      </p:sp>
    </p:spTree>
    <p:extLst>
      <p:ext uri="{BB962C8B-B14F-4D97-AF65-F5344CB8AC3E}">
        <p14:creationId xmlns:p14="http://schemas.microsoft.com/office/powerpoint/2010/main" val="798810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miter lim="800000"/>
            <a:headEnd/>
            <a:tailEnd/>
          </a:ln>
        </p:spPr>
        <p:txBody>
          <a:bodyPr/>
          <a:lstStyle/>
          <a:p>
            <a:fld id="{3FE4EAD3-31FA-4563-8558-D5AB5BF12399}" type="slidenum">
              <a:rPr lang="en-US" altLang="zh-CN" smtClean="0"/>
              <a:pPr/>
              <a:t>21</a:t>
            </a:fld>
            <a:endParaRPr lang="en-US" altLang="zh-CN"/>
          </a:p>
        </p:txBody>
      </p:sp>
      <p:sp>
        <p:nvSpPr>
          <p:cNvPr id="61443" name="Rectangle 2"/>
          <p:cNvSpPr>
            <a:spLocks noGrp="1" noRot="1" noChangeAspect="1" noChangeArrowheads="1" noTextEdit="1"/>
          </p:cNvSpPr>
          <p:nvPr>
            <p:ph type="sldImg"/>
          </p:nvPr>
        </p:nvSpPr>
        <p:spPr>
          <a:solidFill>
            <a:srgbClr val="FFFFFF"/>
          </a:solidFill>
          <a:ln/>
        </p:spPr>
      </p:sp>
      <p:sp>
        <p:nvSpPr>
          <p:cNvPr id="61444"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zh-CN" altLang="zh-C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miter lim="800000"/>
            <a:headEnd/>
            <a:tailEnd/>
          </a:ln>
        </p:spPr>
        <p:txBody>
          <a:bodyPr/>
          <a:lstStyle/>
          <a:p>
            <a:fld id="{C71C540B-B471-4266-9F42-A21076484BF4}" type="slidenum">
              <a:rPr lang="en-US" altLang="zh-CN" smtClean="0"/>
              <a:pPr/>
              <a:t>41</a:t>
            </a:fld>
            <a:endParaRPr lang="en-US" altLang="zh-CN"/>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p:spPr>
        <p:txBody>
          <a:bodyPr/>
          <a:lstStyle/>
          <a:p>
            <a:pPr eaLnBrk="1" hangingPunct="1"/>
            <a:endParaRPr lang="zh-CN"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a:t>单击此处编辑母版标题样式</a:t>
            </a:r>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1F2AF4FC-220A-4554-9C87-01285D850529}" type="slidenum">
              <a:rPr lang="en-US" altLang="zh-CN"/>
              <a:pPr>
                <a:defRPr/>
              </a:pPr>
              <a:t>‹#›</a:t>
            </a:fld>
            <a:endParaRPr lang="en-US" altLang="zh-CN"/>
          </a:p>
        </p:txBody>
      </p:sp>
    </p:spTree>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60EE64FC-C52C-4056-BEC4-6D661D86E72D}" type="slidenum">
              <a:rPr lang="en-US" altLang="zh-CN"/>
              <a:pPr>
                <a:defRPr/>
              </a:pPr>
              <a:t>‹#›</a:t>
            </a:fld>
            <a:endParaRPr lang="en-US" altLang="zh-CN"/>
          </a:p>
        </p:txBody>
      </p:sp>
    </p:spTree>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15100" y="762000"/>
            <a:ext cx="1943100" cy="5105400"/>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85800" y="762000"/>
            <a:ext cx="5676900" cy="5105400"/>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AE1BE988-0BE9-4F6B-9CD7-7667DD6C1F52}" type="slidenum">
              <a:rPr lang="en-US" altLang="zh-CN"/>
              <a:pPr>
                <a:defRPr/>
              </a:pPr>
              <a:t>‹#›</a:t>
            </a:fld>
            <a:endParaRPr lang="en-US" altLang="zh-CN"/>
          </a:p>
        </p:txBody>
      </p:sp>
    </p:spTree>
  </p:cSld>
  <p:clrMapOvr>
    <a:masterClrMapping/>
  </p:clrMapOvr>
  <p:transition>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685800" y="762000"/>
            <a:ext cx="7772400" cy="1143000"/>
          </a:xfrm>
        </p:spPr>
        <p:txBody>
          <a:bodyPr/>
          <a:lstStyle/>
          <a:p>
            <a:r>
              <a:rPr lang="zh-CN" altLang="en-US"/>
              <a:t>单击此处编辑母版标题样式</a:t>
            </a:r>
          </a:p>
        </p:txBody>
      </p:sp>
      <p:sp>
        <p:nvSpPr>
          <p:cNvPr id="3" name="表格占位符 2"/>
          <p:cNvSpPr>
            <a:spLocks noGrp="1"/>
          </p:cNvSpPr>
          <p:nvPr>
            <p:ph type="tbl" idx="1"/>
          </p:nvPr>
        </p:nvSpPr>
        <p:spPr>
          <a:xfrm>
            <a:off x="685800" y="1981200"/>
            <a:ext cx="7772400" cy="3886200"/>
          </a:xfrm>
        </p:spPr>
        <p:txBody>
          <a:bodyPr/>
          <a:lstStyle/>
          <a:p>
            <a:pPr lvl="0"/>
            <a:endParaRPr lang="zh-CN" alt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10E01222-4E04-47B5-A97A-1D61363A41C5}" type="slidenum">
              <a:rPr lang="en-US" altLang="zh-CN"/>
              <a:pPr>
                <a:defRPr/>
              </a:pPr>
              <a:t>‹#›</a:t>
            </a:fld>
            <a:endParaRPr lang="en-US" altLang="zh-CN"/>
          </a:p>
        </p:txBody>
      </p:sp>
    </p:spTree>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AB928433-6783-4F3F-8DC0-1F858574F025}" type="slidenum">
              <a:rPr lang="en-US" altLang="zh-CN"/>
              <a:pPr>
                <a:defRPr/>
              </a:pPr>
              <a:t>‹#›</a:t>
            </a:fld>
            <a:endParaRPr lang="en-US" altLang="zh-CN"/>
          </a:p>
        </p:txBody>
      </p:sp>
    </p:spTree>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30140930-DDDF-405C-875A-A5172D365DF0}" type="slidenum">
              <a:rPr lang="en-US" altLang="zh-CN"/>
              <a:pPr>
                <a:defRPr/>
              </a:pPr>
              <a:t>‹#›</a:t>
            </a:fld>
            <a:endParaRPr lang="en-US" altLang="zh-CN"/>
          </a:p>
        </p:txBody>
      </p:sp>
    </p:spTree>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85800" y="1981200"/>
            <a:ext cx="38100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981200"/>
            <a:ext cx="38100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E524064A-B206-494D-8E91-48C6D1AA1842}" type="slidenum">
              <a:rPr lang="en-US" altLang="zh-CN"/>
              <a:pPr>
                <a:defRPr/>
              </a:pPr>
              <a:t>‹#›</a:t>
            </a:fld>
            <a:endParaRPr lang="en-US" altLang="zh-CN"/>
          </a:p>
        </p:txBody>
      </p:sp>
    </p:spTree>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a:ln/>
        </p:spPr>
        <p:txBody>
          <a:bodyPr/>
          <a:lstStyle>
            <a:lvl1pPr>
              <a:defRPr/>
            </a:lvl1pPr>
          </a:lstStyle>
          <a:p>
            <a:pPr>
              <a:defRPr/>
            </a:pPr>
            <a:fld id="{AA7E6730-F086-4073-B11A-F144E9DA3ECB}" type="slidenum">
              <a:rPr lang="en-US" altLang="zh-CN"/>
              <a:pPr>
                <a:defRPr/>
              </a:pPr>
              <a:t>‹#›</a:t>
            </a:fld>
            <a:endParaRPr lang="en-US" altLang="zh-CN"/>
          </a:p>
        </p:txBody>
      </p:sp>
    </p:spTree>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a:ln/>
        </p:spPr>
        <p:txBody>
          <a:bodyPr/>
          <a:lstStyle>
            <a:lvl1pPr>
              <a:defRPr/>
            </a:lvl1pPr>
          </a:lstStyle>
          <a:p>
            <a:pPr>
              <a:defRPr/>
            </a:pPr>
            <a:fld id="{9B09086A-6A9D-4DE2-9FAC-A5F5A30B0A63}" type="slidenum">
              <a:rPr lang="en-US" altLang="zh-CN"/>
              <a:pPr>
                <a:defRPr/>
              </a:pPr>
              <a:t>‹#›</a:t>
            </a:fld>
            <a:endParaRPr lang="en-US" altLang="zh-CN"/>
          </a:p>
        </p:txBody>
      </p:sp>
    </p:spTree>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a:ln/>
        </p:spPr>
        <p:txBody>
          <a:bodyPr/>
          <a:lstStyle>
            <a:lvl1pPr>
              <a:defRPr/>
            </a:lvl1pPr>
          </a:lstStyle>
          <a:p>
            <a:pPr>
              <a:defRPr/>
            </a:pPr>
            <a:fld id="{E66DC6A9-A417-4BC2-916C-B56E9D4404EE}" type="slidenum">
              <a:rPr lang="en-US" altLang="zh-CN"/>
              <a:pPr>
                <a:defRPr/>
              </a:pPr>
              <a:t>‹#›</a:t>
            </a:fld>
            <a:endParaRPr lang="en-US" altLang="zh-CN"/>
          </a:p>
        </p:txBody>
      </p:sp>
    </p:spTree>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6243C461-A55A-4CD4-9CED-A25AC6B9F48C}" type="slidenum">
              <a:rPr lang="en-US" altLang="zh-CN"/>
              <a:pPr>
                <a:defRPr/>
              </a:pPr>
              <a:t>‹#›</a:t>
            </a:fld>
            <a:endParaRPr lang="en-US" altLang="zh-CN"/>
          </a:p>
        </p:txBody>
      </p:sp>
    </p:spTree>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E68E6C0B-1558-4FA3-B70F-92E8731C1462}" type="slidenum">
              <a:rPr lang="en-US" altLang="zh-CN"/>
              <a:pPr>
                <a:defRPr/>
              </a:pPr>
              <a:t>‹#›</a:t>
            </a:fld>
            <a:endParaRPr lang="en-US" altLang="zh-CN"/>
          </a:p>
        </p:txBody>
      </p:sp>
    </p:spTree>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CCCCFF"/>
            </a:gs>
            <a:gs pos="100000">
              <a:schemeClr val="bg1"/>
            </a:gs>
          </a:gsLst>
          <a:lin ang="5400000" scaled="1"/>
        </a:gradFill>
        <a:effectLst/>
      </p:bgPr>
    </p:bg>
    <p:spTree>
      <p:nvGrpSpPr>
        <p:cNvPr id="1" name=""/>
        <p:cNvGrpSpPr/>
        <p:nvPr/>
      </p:nvGrpSpPr>
      <p:grpSpPr>
        <a:xfrm>
          <a:off x="0" y="0"/>
          <a:ext cx="0" cy="0"/>
          <a:chOff x="0" y="0"/>
          <a:chExt cx="0" cy="0"/>
        </a:xfrm>
      </p:grpSpPr>
      <p:pic>
        <p:nvPicPr>
          <p:cNvPr id="1026" name="Picture 11" descr="商学院2"/>
          <p:cNvPicPr>
            <a:picLocks noChangeAspect="1" noChangeArrowheads="1"/>
          </p:cNvPicPr>
          <p:nvPr userDrawn="1"/>
        </p:nvPicPr>
        <p:blipFill>
          <a:blip r:embed="rId14" cstate="print"/>
          <a:srcRect t="30066" r="4668" b="28738"/>
          <a:stretch>
            <a:fillRect/>
          </a:stretch>
        </p:blipFill>
        <p:spPr bwMode="auto">
          <a:xfrm>
            <a:off x="0" y="4495800"/>
            <a:ext cx="9144000" cy="2362200"/>
          </a:xfrm>
          <a:prstGeom prst="rect">
            <a:avLst/>
          </a:prstGeom>
          <a:noFill/>
          <a:ln w="9525">
            <a:noFill/>
            <a:miter lim="800000"/>
            <a:headEnd/>
            <a:tailEnd/>
          </a:ln>
        </p:spPr>
      </p:pic>
      <p:sp>
        <p:nvSpPr>
          <p:cNvPr id="1027" name="Rectangle 2"/>
          <p:cNvSpPr>
            <a:spLocks noGrp="1" noChangeArrowheads="1"/>
          </p:cNvSpPr>
          <p:nvPr>
            <p:ph type="title"/>
          </p:nvPr>
        </p:nvSpPr>
        <p:spPr bwMode="auto">
          <a:xfrm>
            <a:off x="685800" y="7620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8" name="Rectangle 3"/>
          <p:cNvSpPr>
            <a:spLocks noGrp="1" noChangeArrowheads="1"/>
          </p:cNvSpPr>
          <p:nvPr>
            <p:ph type="body" idx="1"/>
          </p:nvPr>
        </p:nvSpPr>
        <p:spPr bwMode="auto">
          <a:xfrm>
            <a:off x="685800" y="1981200"/>
            <a:ext cx="7772400" cy="3886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2"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US" altLang="zh-CN"/>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ltLang="zh-CN"/>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800" b="1"/>
            </a:lvl1pPr>
          </a:lstStyle>
          <a:p>
            <a:pPr>
              <a:defRPr/>
            </a:pPr>
            <a:fld id="{19A3E180-F562-4301-889F-9D326D801372}" type="slidenum">
              <a:rPr lang="en-US" altLang="zh-CN"/>
              <a:pPr>
                <a:defRPr/>
              </a:pPr>
              <a:t>‹#›</a:t>
            </a:fld>
            <a:endParaRPr lang="en-US" altLang="zh-CN"/>
          </a:p>
        </p:txBody>
      </p:sp>
      <p:pic>
        <p:nvPicPr>
          <p:cNvPr id="1032" name="Picture 16" descr="南开大学3"/>
          <p:cNvPicPr>
            <a:picLocks noChangeAspect="1" noChangeArrowheads="1"/>
          </p:cNvPicPr>
          <p:nvPr userDrawn="1"/>
        </p:nvPicPr>
        <p:blipFill>
          <a:blip r:embed="rId15" cstate="print"/>
          <a:srcRect l="1158" b="9262"/>
          <a:stretch>
            <a:fillRect/>
          </a:stretch>
        </p:blipFill>
        <p:spPr bwMode="auto">
          <a:xfrm>
            <a:off x="4267200" y="0"/>
            <a:ext cx="4876800" cy="762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random/>
  </p:transition>
  <p:hf hdr="0" ftr="0" dt="0"/>
  <p:txStyles>
    <p:titleStyle>
      <a:lvl1pPr algn="ctr" rtl="0" eaLnBrk="0" fontAlgn="base" hangingPunct="0">
        <a:spcBef>
          <a:spcPct val="0"/>
        </a:spcBef>
        <a:spcAft>
          <a:spcPct val="0"/>
        </a:spcAft>
        <a:defRPr kumimoji="1" sz="4400" b="1">
          <a:solidFill>
            <a:schemeClr val="tx2"/>
          </a:solidFill>
          <a:latin typeface="+mj-lt"/>
          <a:ea typeface="+mj-ea"/>
          <a:cs typeface="+mj-cs"/>
        </a:defRPr>
      </a:lvl1pPr>
      <a:lvl2pPr algn="ctr" rtl="0" eaLnBrk="0" fontAlgn="base" hangingPunct="0">
        <a:spcBef>
          <a:spcPct val="0"/>
        </a:spcBef>
        <a:spcAft>
          <a:spcPct val="0"/>
        </a:spcAft>
        <a:defRPr kumimoji="1" sz="4400" b="1">
          <a:solidFill>
            <a:schemeClr val="tx2"/>
          </a:solidFill>
          <a:latin typeface="Times New Roman" pitchFamily="18" charset="0"/>
          <a:ea typeface="黑体" pitchFamily="2" charset="-122"/>
        </a:defRPr>
      </a:lvl2pPr>
      <a:lvl3pPr algn="ctr" rtl="0" eaLnBrk="0" fontAlgn="base" hangingPunct="0">
        <a:spcBef>
          <a:spcPct val="0"/>
        </a:spcBef>
        <a:spcAft>
          <a:spcPct val="0"/>
        </a:spcAft>
        <a:defRPr kumimoji="1" sz="4400" b="1">
          <a:solidFill>
            <a:schemeClr val="tx2"/>
          </a:solidFill>
          <a:latin typeface="Times New Roman" pitchFamily="18" charset="0"/>
          <a:ea typeface="黑体" pitchFamily="2" charset="-122"/>
        </a:defRPr>
      </a:lvl3pPr>
      <a:lvl4pPr algn="ctr" rtl="0" eaLnBrk="0" fontAlgn="base" hangingPunct="0">
        <a:spcBef>
          <a:spcPct val="0"/>
        </a:spcBef>
        <a:spcAft>
          <a:spcPct val="0"/>
        </a:spcAft>
        <a:defRPr kumimoji="1" sz="4400" b="1">
          <a:solidFill>
            <a:schemeClr val="tx2"/>
          </a:solidFill>
          <a:latin typeface="Times New Roman" pitchFamily="18" charset="0"/>
          <a:ea typeface="黑体" pitchFamily="2" charset="-122"/>
        </a:defRPr>
      </a:lvl4pPr>
      <a:lvl5pPr algn="ctr" rtl="0" eaLnBrk="0" fontAlgn="base" hangingPunct="0">
        <a:spcBef>
          <a:spcPct val="0"/>
        </a:spcBef>
        <a:spcAft>
          <a:spcPct val="0"/>
        </a:spcAft>
        <a:defRPr kumimoji="1" sz="4400" b="1">
          <a:solidFill>
            <a:schemeClr val="tx2"/>
          </a:solidFill>
          <a:latin typeface="Times New Roman" pitchFamily="18" charset="0"/>
          <a:ea typeface="黑体" pitchFamily="2" charset="-122"/>
        </a:defRPr>
      </a:lvl5pPr>
      <a:lvl6pPr marL="457200" algn="ctr" rtl="0" fontAlgn="base">
        <a:spcBef>
          <a:spcPct val="0"/>
        </a:spcBef>
        <a:spcAft>
          <a:spcPct val="0"/>
        </a:spcAft>
        <a:defRPr kumimoji="1" sz="4400" b="1">
          <a:solidFill>
            <a:schemeClr val="tx2"/>
          </a:solidFill>
          <a:latin typeface="Times New Roman" pitchFamily="18" charset="0"/>
          <a:ea typeface="黑体" pitchFamily="2" charset="-122"/>
        </a:defRPr>
      </a:lvl6pPr>
      <a:lvl7pPr marL="914400" algn="ctr" rtl="0" fontAlgn="base">
        <a:spcBef>
          <a:spcPct val="0"/>
        </a:spcBef>
        <a:spcAft>
          <a:spcPct val="0"/>
        </a:spcAft>
        <a:defRPr kumimoji="1" sz="4400" b="1">
          <a:solidFill>
            <a:schemeClr val="tx2"/>
          </a:solidFill>
          <a:latin typeface="Times New Roman" pitchFamily="18" charset="0"/>
          <a:ea typeface="黑体" pitchFamily="2" charset="-122"/>
        </a:defRPr>
      </a:lvl7pPr>
      <a:lvl8pPr marL="1371600" algn="ctr" rtl="0" fontAlgn="base">
        <a:spcBef>
          <a:spcPct val="0"/>
        </a:spcBef>
        <a:spcAft>
          <a:spcPct val="0"/>
        </a:spcAft>
        <a:defRPr kumimoji="1" sz="4400" b="1">
          <a:solidFill>
            <a:schemeClr val="tx2"/>
          </a:solidFill>
          <a:latin typeface="Times New Roman" pitchFamily="18" charset="0"/>
          <a:ea typeface="黑体" pitchFamily="2" charset="-122"/>
        </a:defRPr>
      </a:lvl8pPr>
      <a:lvl9pPr marL="1828800" algn="ctr" rtl="0" fontAlgn="base">
        <a:spcBef>
          <a:spcPct val="0"/>
        </a:spcBef>
        <a:spcAft>
          <a:spcPct val="0"/>
        </a:spcAft>
        <a:defRPr kumimoji="1" sz="4400" b="1">
          <a:solidFill>
            <a:schemeClr val="tx2"/>
          </a:solidFill>
          <a:latin typeface="Times New Roman" pitchFamily="18" charset="0"/>
          <a:ea typeface="黑体" pitchFamily="2" charset="-122"/>
        </a:defRPr>
      </a:lvl9pPr>
    </p:titleStyle>
    <p:bodyStyle>
      <a:lvl1pPr marL="342900" indent="-342900" algn="l" rtl="0" eaLnBrk="0" fontAlgn="base" hangingPunct="0">
        <a:lnSpc>
          <a:spcPct val="90000"/>
        </a:lnSpc>
        <a:spcBef>
          <a:spcPct val="20000"/>
        </a:spcBef>
        <a:spcAft>
          <a:spcPct val="0"/>
        </a:spcAft>
        <a:buChar char="•"/>
        <a:defRPr kumimoji="1" sz="2800" b="1">
          <a:solidFill>
            <a:schemeClr val="tx1"/>
          </a:solidFill>
          <a:latin typeface="+mn-lt"/>
          <a:ea typeface="+mn-ea"/>
          <a:cs typeface="+mn-cs"/>
        </a:defRPr>
      </a:lvl1pPr>
      <a:lvl2pPr marL="742950" indent="-285750" algn="l" rtl="0" eaLnBrk="0" fontAlgn="base" hangingPunct="0">
        <a:lnSpc>
          <a:spcPct val="90000"/>
        </a:lnSpc>
        <a:spcBef>
          <a:spcPct val="20000"/>
        </a:spcBef>
        <a:spcAft>
          <a:spcPct val="0"/>
        </a:spcAft>
        <a:buChar char="–"/>
        <a:defRPr kumimoji="1" sz="2400" b="1">
          <a:solidFill>
            <a:schemeClr val="tx1"/>
          </a:solidFill>
          <a:latin typeface="+mn-lt"/>
          <a:ea typeface="+mn-ea"/>
        </a:defRPr>
      </a:lvl2pPr>
      <a:lvl3pPr marL="1143000" indent="-228600" algn="l" rtl="0" eaLnBrk="0" fontAlgn="base" hangingPunct="0">
        <a:lnSpc>
          <a:spcPct val="90000"/>
        </a:lnSpc>
        <a:spcBef>
          <a:spcPct val="20000"/>
        </a:spcBef>
        <a:spcAft>
          <a:spcPct val="0"/>
        </a:spcAft>
        <a:buChar char="•"/>
        <a:defRPr kumimoji="1" sz="2000" b="1">
          <a:solidFill>
            <a:schemeClr val="tx1"/>
          </a:solidFill>
          <a:latin typeface="+mn-lt"/>
          <a:ea typeface="+mn-ea"/>
        </a:defRPr>
      </a:lvl3pPr>
      <a:lvl4pPr marL="1600200" indent="-228600" algn="l" rtl="0" eaLnBrk="0" fontAlgn="base" hangingPunct="0">
        <a:lnSpc>
          <a:spcPct val="90000"/>
        </a:lnSpc>
        <a:spcBef>
          <a:spcPct val="20000"/>
        </a:spcBef>
        <a:spcAft>
          <a:spcPct val="0"/>
        </a:spcAft>
        <a:buChar char="–"/>
        <a:defRPr kumimoji="1" b="1">
          <a:solidFill>
            <a:schemeClr val="tx1"/>
          </a:solidFill>
          <a:latin typeface="+mn-lt"/>
          <a:ea typeface="+mn-ea"/>
        </a:defRPr>
      </a:lvl4pPr>
      <a:lvl5pPr marL="2057400" indent="-228600" algn="l" rtl="0" eaLnBrk="0" fontAlgn="base" hangingPunct="0">
        <a:lnSpc>
          <a:spcPct val="90000"/>
        </a:lnSpc>
        <a:spcBef>
          <a:spcPct val="20000"/>
        </a:spcBef>
        <a:spcAft>
          <a:spcPct val="0"/>
        </a:spcAft>
        <a:buChar char="»"/>
        <a:defRPr kumimoji="1" b="1">
          <a:solidFill>
            <a:schemeClr val="tx1"/>
          </a:solidFill>
          <a:latin typeface="+mn-lt"/>
          <a:ea typeface="+mn-ea"/>
        </a:defRPr>
      </a:lvl5pPr>
      <a:lvl6pPr marL="2514600" indent="-228600" algn="l" rtl="0" fontAlgn="base">
        <a:lnSpc>
          <a:spcPct val="90000"/>
        </a:lnSpc>
        <a:spcBef>
          <a:spcPct val="20000"/>
        </a:spcBef>
        <a:spcAft>
          <a:spcPct val="0"/>
        </a:spcAft>
        <a:buChar char="»"/>
        <a:defRPr kumimoji="1" b="1">
          <a:solidFill>
            <a:schemeClr val="tx1"/>
          </a:solidFill>
          <a:latin typeface="+mn-lt"/>
          <a:ea typeface="+mn-ea"/>
        </a:defRPr>
      </a:lvl6pPr>
      <a:lvl7pPr marL="2971800" indent="-228600" algn="l" rtl="0" fontAlgn="base">
        <a:lnSpc>
          <a:spcPct val="90000"/>
        </a:lnSpc>
        <a:spcBef>
          <a:spcPct val="20000"/>
        </a:spcBef>
        <a:spcAft>
          <a:spcPct val="0"/>
        </a:spcAft>
        <a:buChar char="»"/>
        <a:defRPr kumimoji="1" b="1">
          <a:solidFill>
            <a:schemeClr val="tx1"/>
          </a:solidFill>
          <a:latin typeface="+mn-lt"/>
          <a:ea typeface="+mn-ea"/>
        </a:defRPr>
      </a:lvl7pPr>
      <a:lvl8pPr marL="3429000" indent="-228600" algn="l" rtl="0" fontAlgn="base">
        <a:lnSpc>
          <a:spcPct val="90000"/>
        </a:lnSpc>
        <a:spcBef>
          <a:spcPct val="20000"/>
        </a:spcBef>
        <a:spcAft>
          <a:spcPct val="0"/>
        </a:spcAft>
        <a:buChar char="»"/>
        <a:defRPr kumimoji="1" b="1">
          <a:solidFill>
            <a:schemeClr val="tx1"/>
          </a:solidFill>
          <a:latin typeface="+mn-lt"/>
          <a:ea typeface="+mn-ea"/>
        </a:defRPr>
      </a:lvl8pPr>
      <a:lvl9pPr marL="3886200" indent="-228600" algn="l" rtl="0" fontAlgn="base">
        <a:lnSpc>
          <a:spcPct val="90000"/>
        </a:lnSpc>
        <a:spcBef>
          <a:spcPct val="20000"/>
        </a:spcBef>
        <a:spcAft>
          <a:spcPct val="0"/>
        </a:spcAft>
        <a:buChar char="»"/>
        <a:defRPr kumimoji="1" b="1">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jpeg"/><Relationship Id="rId11" Type="http://schemas.openxmlformats.org/officeDocument/2006/relationships/image" Target="../media/image23.jpeg"/><Relationship Id="rId5" Type="http://schemas.openxmlformats.org/officeDocument/2006/relationships/image" Target="../media/image17.png"/><Relationship Id="rId10" Type="http://schemas.openxmlformats.org/officeDocument/2006/relationships/image" Target="../media/image22.jpeg"/><Relationship Id="rId4" Type="http://schemas.openxmlformats.org/officeDocument/2006/relationships/image" Target="../media/image16.jpeg"/><Relationship Id="rId9" Type="http://schemas.openxmlformats.org/officeDocument/2006/relationships/image" Target="../media/image21.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灯片编号占位符 5"/>
          <p:cNvSpPr>
            <a:spLocks noGrp="1"/>
          </p:cNvSpPr>
          <p:nvPr>
            <p:ph type="sldNum" sz="quarter" idx="12"/>
          </p:nvPr>
        </p:nvSpPr>
        <p:spPr>
          <a:noFill/>
          <a:ln>
            <a:miter lim="800000"/>
            <a:headEnd/>
            <a:tailEnd/>
          </a:ln>
        </p:spPr>
        <p:txBody>
          <a:bodyPr/>
          <a:lstStyle/>
          <a:p>
            <a:fld id="{AF918222-0338-4770-853A-316FDBC0DBAA}" type="slidenum">
              <a:rPr lang="en-US" altLang="zh-CN" smtClean="0"/>
              <a:pPr/>
              <a:t>1</a:t>
            </a:fld>
            <a:endParaRPr lang="en-US" altLang="zh-CN"/>
          </a:p>
        </p:txBody>
      </p:sp>
      <p:sp>
        <p:nvSpPr>
          <p:cNvPr id="2051" name="Rectangle 2"/>
          <p:cNvSpPr>
            <a:spLocks noGrp="1" noChangeArrowheads="1"/>
          </p:cNvSpPr>
          <p:nvPr>
            <p:ph type="ctrTitle"/>
          </p:nvPr>
        </p:nvSpPr>
        <p:spPr>
          <a:xfrm>
            <a:off x="611560" y="2060848"/>
            <a:ext cx="7772400" cy="1143000"/>
          </a:xfrm>
        </p:spPr>
        <p:txBody>
          <a:bodyPr/>
          <a:lstStyle/>
          <a:p>
            <a:pPr eaLnBrk="1" hangingPunct="1"/>
            <a:br>
              <a:rPr lang="zh-CN" altLang="en-US" sz="4800" b="0" dirty="0">
                <a:solidFill>
                  <a:srgbClr val="FF0000"/>
                </a:solidFill>
              </a:rPr>
            </a:br>
            <a:r>
              <a:rPr lang="zh-CN" altLang="en-US" sz="4800" b="0" dirty="0">
                <a:solidFill>
                  <a:schemeClr val="tx1"/>
                </a:solidFill>
              </a:rPr>
              <a:t>国际会计特色班介绍</a:t>
            </a:r>
            <a:br>
              <a:rPr lang="zh-CN" altLang="en-US" sz="4800" b="0" dirty="0">
                <a:solidFill>
                  <a:srgbClr val="FF0000"/>
                </a:solidFill>
              </a:rPr>
            </a:br>
            <a:endParaRPr lang="zh-CN" altLang="en-US" sz="4800" b="0" dirty="0">
              <a:solidFill>
                <a:srgbClr val="FF0000"/>
              </a:solidFill>
            </a:endParaRPr>
          </a:p>
        </p:txBody>
      </p:sp>
      <p:sp>
        <p:nvSpPr>
          <p:cNvPr id="2052" name="Rectangle 4"/>
          <p:cNvSpPr>
            <a:spLocks noGrp="1" noChangeArrowheads="1"/>
          </p:cNvSpPr>
          <p:nvPr>
            <p:ph type="subTitle" idx="1"/>
          </p:nvPr>
        </p:nvSpPr>
        <p:spPr>
          <a:xfrm>
            <a:off x="1331913" y="4797425"/>
            <a:ext cx="6400800" cy="1752600"/>
          </a:xfrm>
        </p:spPr>
        <p:txBody>
          <a:bodyPr/>
          <a:lstStyle/>
          <a:p>
            <a:pPr eaLnBrk="1" hangingPunct="1"/>
            <a:r>
              <a:rPr lang="zh-CN" altLang="en-US" dirty="0"/>
              <a:t>南开大学商学院</a:t>
            </a:r>
            <a:endParaRPr lang="en-US" altLang="zh-CN" dirty="0"/>
          </a:p>
          <a:p>
            <a:pPr eaLnBrk="1" hangingPunct="1"/>
            <a:r>
              <a:rPr lang="en-US" altLang="zh-CN" dirty="0"/>
              <a:t>2026.8.4</a:t>
            </a:r>
            <a:endParaRPr lang="zh-CN" altLang="en-US" dirty="0"/>
          </a:p>
        </p:txBody>
      </p:sp>
    </p:spTree>
  </p:cSld>
  <p:clrMapOvr>
    <a:masterClrMapping/>
  </p:clrMapOvr>
  <p:transition>
    <p:rand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灯片编号占位符 3"/>
          <p:cNvSpPr>
            <a:spLocks noGrp="1"/>
          </p:cNvSpPr>
          <p:nvPr>
            <p:ph type="sldNum" sz="quarter" idx="12"/>
          </p:nvPr>
        </p:nvSpPr>
        <p:spPr>
          <a:noFill/>
          <a:ln>
            <a:miter lim="800000"/>
            <a:headEnd/>
            <a:tailEnd/>
          </a:ln>
        </p:spPr>
        <p:txBody>
          <a:bodyPr/>
          <a:lstStyle/>
          <a:p>
            <a:fld id="{7D4E2965-1537-4F8D-90C2-E65E87BD359F}" type="slidenum">
              <a:rPr lang="en-US" altLang="zh-CN" smtClean="0">
                <a:ea typeface="宋体" charset="-122"/>
              </a:rPr>
              <a:pPr/>
              <a:t>10</a:t>
            </a:fld>
            <a:endParaRPr lang="en-US" altLang="zh-CN">
              <a:ea typeface="宋体" charset="-122"/>
            </a:endParaRPr>
          </a:p>
        </p:txBody>
      </p:sp>
      <p:sp>
        <p:nvSpPr>
          <p:cNvPr id="11267" name="Text Box 2"/>
          <p:cNvSpPr txBox="1">
            <a:spLocks noChangeArrowheads="1"/>
          </p:cNvSpPr>
          <p:nvPr/>
        </p:nvSpPr>
        <p:spPr bwMode="auto">
          <a:xfrm>
            <a:off x="467544" y="764704"/>
            <a:ext cx="7704137" cy="579437"/>
          </a:xfrm>
          <a:prstGeom prst="rect">
            <a:avLst/>
          </a:prstGeom>
          <a:noFill/>
          <a:ln w="9525">
            <a:noFill/>
            <a:miter lim="800000"/>
            <a:headEnd/>
            <a:tailEnd/>
          </a:ln>
          <a:effectLst/>
        </p:spPr>
        <p:txBody>
          <a:bodyPr>
            <a:spAutoFit/>
          </a:bodyPr>
          <a:lstStyle/>
          <a:p>
            <a:pPr>
              <a:spcBef>
                <a:spcPct val="50000"/>
              </a:spcBef>
            </a:pPr>
            <a:r>
              <a:rPr lang="zh-CN" altLang="en-US" sz="3200" b="1" dirty="0">
                <a:solidFill>
                  <a:srgbClr val="FF0000"/>
                </a:solidFill>
                <a:ea typeface="楷体_GB2312" pitchFamily="49" charset="-122"/>
              </a:rPr>
              <a:t>      国际会计专业</a:t>
            </a:r>
            <a:r>
              <a:rPr lang="en-US" altLang="zh-CN" sz="3200" b="1" dirty="0">
                <a:solidFill>
                  <a:srgbClr val="FF0000"/>
                </a:solidFill>
                <a:ea typeface="楷体_GB2312" pitchFamily="49" charset="-122"/>
              </a:rPr>
              <a:t>2018</a:t>
            </a:r>
            <a:r>
              <a:rPr lang="zh-CN" altLang="en-US" sz="3200" b="1" dirty="0">
                <a:solidFill>
                  <a:srgbClr val="FF0000"/>
                </a:solidFill>
                <a:ea typeface="楷体_GB2312" pitchFamily="49" charset="-122"/>
              </a:rPr>
              <a:t>年毕业生就业情况</a:t>
            </a:r>
          </a:p>
        </p:txBody>
      </p:sp>
      <p:graphicFrame>
        <p:nvGraphicFramePr>
          <p:cNvPr id="157746" name="Group 50"/>
          <p:cNvGraphicFramePr>
            <a:graphicFrameLocks noGrp="1"/>
          </p:cNvGraphicFramePr>
          <p:nvPr>
            <p:extLst>
              <p:ext uri="{D42A27DB-BD31-4B8C-83A1-F6EECF244321}">
                <p14:modId xmlns:p14="http://schemas.microsoft.com/office/powerpoint/2010/main" val="2974731934"/>
              </p:ext>
            </p:extLst>
          </p:nvPr>
        </p:nvGraphicFramePr>
        <p:xfrm>
          <a:off x="455613" y="1381125"/>
          <a:ext cx="7334250" cy="2567047"/>
        </p:xfrm>
        <a:graphic>
          <a:graphicData uri="http://schemas.openxmlformats.org/drawingml/2006/table">
            <a:tbl>
              <a:tblPr/>
              <a:tblGrid>
                <a:gridCol w="814388">
                  <a:extLst>
                    <a:ext uri="{9D8B030D-6E8A-4147-A177-3AD203B41FA5}">
                      <a16:colId xmlns:a16="http://schemas.microsoft.com/office/drawing/2014/main" val="20001"/>
                    </a:ext>
                  </a:extLst>
                </a:gridCol>
                <a:gridCol w="815975">
                  <a:extLst>
                    <a:ext uri="{9D8B030D-6E8A-4147-A177-3AD203B41FA5}">
                      <a16:colId xmlns:a16="http://schemas.microsoft.com/office/drawing/2014/main" val="20002"/>
                    </a:ext>
                  </a:extLst>
                </a:gridCol>
                <a:gridCol w="866775">
                  <a:extLst>
                    <a:ext uri="{9D8B030D-6E8A-4147-A177-3AD203B41FA5}">
                      <a16:colId xmlns:a16="http://schemas.microsoft.com/office/drawing/2014/main" val="20003"/>
                    </a:ext>
                  </a:extLst>
                </a:gridCol>
                <a:gridCol w="792162">
                  <a:extLst>
                    <a:ext uri="{9D8B030D-6E8A-4147-A177-3AD203B41FA5}">
                      <a16:colId xmlns:a16="http://schemas.microsoft.com/office/drawing/2014/main" val="20004"/>
                    </a:ext>
                  </a:extLst>
                </a:gridCol>
                <a:gridCol w="865188">
                  <a:extLst>
                    <a:ext uri="{9D8B030D-6E8A-4147-A177-3AD203B41FA5}">
                      <a16:colId xmlns:a16="http://schemas.microsoft.com/office/drawing/2014/main" val="20005"/>
                    </a:ext>
                  </a:extLst>
                </a:gridCol>
                <a:gridCol w="735012">
                  <a:extLst>
                    <a:ext uri="{9D8B030D-6E8A-4147-A177-3AD203B41FA5}">
                      <a16:colId xmlns:a16="http://schemas.microsoft.com/office/drawing/2014/main" val="20006"/>
                    </a:ext>
                  </a:extLst>
                </a:gridCol>
                <a:gridCol w="815975">
                  <a:extLst>
                    <a:ext uri="{9D8B030D-6E8A-4147-A177-3AD203B41FA5}">
                      <a16:colId xmlns:a16="http://schemas.microsoft.com/office/drawing/2014/main" val="20007"/>
                    </a:ext>
                  </a:extLst>
                </a:gridCol>
                <a:gridCol w="814388">
                  <a:extLst>
                    <a:ext uri="{9D8B030D-6E8A-4147-A177-3AD203B41FA5}">
                      <a16:colId xmlns:a16="http://schemas.microsoft.com/office/drawing/2014/main" val="20008"/>
                    </a:ext>
                  </a:extLst>
                </a:gridCol>
                <a:gridCol w="814387">
                  <a:extLst>
                    <a:ext uri="{9D8B030D-6E8A-4147-A177-3AD203B41FA5}">
                      <a16:colId xmlns:a16="http://schemas.microsoft.com/office/drawing/2014/main" val="20009"/>
                    </a:ext>
                  </a:extLst>
                </a:gridCol>
              </a:tblGrid>
              <a:tr h="1408113">
                <a:tc>
                  <a:txBody>
                    <a:bodyPr/>
                    <a:lstStyle/>
                    <a:p>
                      <a:pPr marL="0" marR="0" lvl="0" indent="0" algn="l" defTabSz="914400" rtl="0" eaLnBrk="1" fontAlgn="base" latinLnBrk="0" hangingPunct="1">
                        <a:lnSpc>
                          <a:spcPct val="90000"/>
                        </a:lnSpc>
                        <a:spcBef>
                          <a:spcPct val="20000"/>
                        </a:spcBef>
                        <a:spcAft>
                          <a:spcPct val="0"/>
                        </a:spcAft>
                        <a:buClrTx/>
                        <a:buSzTx/>
                        <a:buFontTx/>
                        <a:buNone/>
                        <a:tabLst/>
                      </a:pPr>
                      <a:endParaRPr kumimoji="1" lang="zh-CN" altLang="zh-CN" sz="2400" b="1" i="0" u="none" strike="noStrike" cap="none" normalizeH="0" baseline="0" dirty="0">
                        <a:ln>
                          <a:noFill/>
                        </a:ln>
                        <a:solidFill>
                          <a:schemeClr val="tx1"/>
                        </a:solidFill>
                        <a:effectLst/>
                        <a:latin typeface="Times New Roman" pitchFamily="18" charset="0"/>
                        <a:ea typeface="楷体_GB2312" pitchFamily="49" charset="-122"/>
                      </a:endParaRP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楷体_GB2312" pitchFamily="49" charset="-122"/>
                        </a:rPr>
                        <a:t>境外深造</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读</a:t>
                      </a:r>
                    </a:p>
                    <a:p>
                      <a:pPr marL="0" marR="0" lvl="0" indent="0" algn="ctr" defTabSz="914400" rtl="0" eaLnBrk="1" fontAlgn="base" latinLnBrk="0" hangingPunct="1">
                        <a:lnSpc>
                          <a:spcPct val="90000"/>
                        </a:lnSpc>
                        <a:spcBef>
                          <a:spcPct val="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研</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事</a:t>
                      </a: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务</a:t>
                      </a: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所</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楷体_GB2312" pitchFamily="49" charset="-122"/>
                        </a:rPr>
                        <a:t>国企与</a:t>
                      </a:r>
                      <a:endPar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endParaRP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楷体_GB2312" pitchFamily="49" charset="-122"/>
                        </a:rPr>
                        <a:t>公司</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民</a:t>
                      </a:r>
                      <a:endParaRPr kumimoji="1" lang="en-US" altLang="zh-CN" sz="2400" b="1" i="0" u="none" strike="noStrike" cap="none" normalizeH="0" baseline="0">
                        <a:ln>
                          <a:noFill/>
                        </a:ln>
                        <a:solidFill>
                          <a:schemeClr val="tx1"/>
                        </a:solidFill>
                        <a:effectLst/>
                        <a:latin typeface="Times New Roman" pitchFamily="18" charset="0"/>
                        <a:ea typeface="楷体_GB2312" pitchFamily="49" charset="-122"/>
                      </a:endParaRP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企</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准备</a:t>
                      </a:r>
                      <a:r>
                        <a:rPr kumimoji="1" lang="zh-CN" altLang="zh-CN" sz="2400" b="1" i="0" u="none" strike="noStrike" cap="none" normalizeH="0" baseline="0">
                          <a:ln>
                            <a:noFill/>
                          </a:ln>
                          <a:solidFill>
                            <a:schemeClr val="tx1"/>
                          </a:solidFill>
                          <a:effectLst/>
                          <a:latin typeface="Times New Roman" pitchFamily="18" charset="0"/>
                          <a:ea typeface="楷体_GB2312" pitchFamily="49" charset="-122"/>
                        </a:rPr>
                        <a:t>考研</a:t>
                      </a: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或</a:t>
                      </a:r>
                      <a:r>
                        <a:rPr kumimoji="1" lang="zh-CN" altLang="zh-CN" sz="2400" b="1" i="0" u="none" strike="noStrike" cap="none" normalizeH="0" baseline="0">
                          <a:ln>
                            <a:noFill/>
                          </a:ln>
                          <a:solidFill>
                            <a:schemeClr val="tx1"/>
                          </a:solidFill>
                          <a:effectLst/>
                          <a:latin typeface="Times New Roman" pitchFamily="18" charset="0"/>
                          <a:ea typeface="楷体_GB2312" pitchFamily="49" charset="-122"/>
                        </a:rPr>
                        <a:t>出国</a:t>
                      </a:r>
                      <a:endParaRPr kumimoji="1" lang="zh-CN" altLang="en-US" sz="2400" b="1" i="0" u="none" strike="noStrike" cap="none" normalizeH="0" baseline="0">
                        <a:ln>
                          <a:noFill/>
                        </a:ln>
                        <a:solidFill>
                          <a:schemeClr val="tx1"/>
                        </a:solidFill>
                        <a:effectLst/>
                        <a:latin typeface="Times New Roman" pitchFamily="18" charset="0"/>
                        <a:ea typeface="楷体_GB2312" pitchFamily="49" charset="-122"/>
                      </a:endParaRP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其他方式就业</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合</a:t>
                      </a:r>
                    </a:p>
                    <a:p>
                      <a:pPr marL="0" marR="0" lvl="0" indent="0" algn="ctr" defTabSz="914400" rtl="0" eaLnBrk="1" fontAlgn="base" latinLnBrk="0" hangingPunct="1">
                        <a:lnSpc>
                          <a:spcPct val="90000"/>
                        </a:lnSpc>
                        <a:spcBef>
                          <a:spcPct val="20000"/>
                        </a:spcBef>
                        <a:spcAft>
                          <a:spcPct val="0"/>
                        </a:spcAft>
                        <a:buClrTx/>
                        <a:buSzTx/>
                        <a:buFontTx/>
                        <a:buNone/>
                        <a:tabLst/>
                      </a:pPr>
                      <a:endParaRPr kumimoji="1" lang="zh-CN" altLang="en-US" sz="2400" b="1" i="0" u="none" strike="noStrike" cap="none" normalizeH="0" baseline="0">
                        <a:ln>
                          <a:noFill/>
                        </a:ln>
                        <a:solidFill>
                          <a:schemeClr val="tx1"/>
                        </a:solidFill>
                        <a:effectLst/>
                        <a:latin typeface="Times New Roman" pitchFamily="18" charset="0"/>
                        <a:ea typeface="楷体_GB2312" pitchFamily="49" charset="-122"/>
                      </a:endParaRP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计</a:t>
                      </a:r>
                    </a:p>
                  </a:txBody>
                  <a:tcPr marT="45718" marB="4571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77850">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人数</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18</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17</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zh-CN" sz="2400" b="1" i="0" u="none" strike="noStrike" cap="none" normalizeH="0" baseline="0" dirty="0">
                          <a:ln>
                            <a:noFill/>
                          </a:ln>
                          <a:solidFill>
                            <a:schemeClr val="tx1"/>
                          </a:solidFill>
                          <a:effectLst/>
                          <a:latin typeface="Times New Roman" pitchFamily="18" charset="0"/>
                          <a:ea typeface="楷体_GB2312" pitchFamily="49" charset="-122"/>
                        </a:rPr>
                        <a:t>9</a:t>
                      </a:r>
                      <a:endPar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endParaRP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2</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1</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2</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zh-CN" sz="2400" b="1" i="0" u="none" strike="noStrike" cap="none" normalizeH="0" baseline="0" dirty="0">
                          <a:ln>
                            <a:noFill/>
                          </a:ln>
                          <a:solidFill>
                            <a:schemeClr val="tx1"/>
                          </a:solidFill>
                          <a:effectLst/>
                          <a:latin typeface="Times New Roman" pitchFamily="18" charset="0"/>
                          <a:ea typeface="楷体_GB2312" pitchFamily="49" charset="-122"/>
                        </a:rPr>
                        <a:t>1</a:t>
                      </a:r>
                      <a:endPar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endParaRP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50</a:t>
                      </a:r>
                    </a:p>
                  </a:txBody>
                  <a:tcPr marT="45718" marB="4571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81025">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 %</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36</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34</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18</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4</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zh-CN" sz="2400" b="1" i="0" u="none" strike="noStrike" cap="none" normalizeH="0" baseline="0" dirty="0">
                          <a:ln>
                            <a:noFill/>
                          </a:ln>
                          <a:solidFill>
                            <a:schemeClr val="tx1"/>
                          </a:solidFill>
                          <a:effectLst/>
                          <a:latin typeface="Times New Roman" pitchFamily="18" charset="0"/>
                          <a:ea typeface="楷体_GB2312" pitchFamily="49" charset="-122"/>
                        </a:rPr>
                        <a:t>2</a:t>
                      </a:r>
                      <a:endPar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endParaRP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4</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zh-CN" sz="2400" b="1" i="0" u="none" strike="noStrike" cap="none" normalizeH="0" baseline="0" dirty="0">
                          <a:ln>
                            <a:noFill/>
                          </a:ln>
                          <a:solidFill>
                            <a:schemeClr val="tx1"/>
                          </a:solidFill>
                          <a:effectLst/>
                          <a:latin typeface="Times New Roman" pitchFamily="18" charset="0"/>
                          <a:ea typeface="楷体_GB2312" pitchFamily="49" charset="-122"/>
                        </a:rPr>
                        <a:t>2</a:t>
                      </a:r>
                      <a:endPar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endParaRP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100</a:t>
                      </a:r>
                    </a:p>
                  </a:txBody>
                  <a:tcPr marL="9525" marR="9525" marT="9524"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11315" name="Text Box 48"/>
          <p:cNvSpPr txBox="1">
            <a:spLocks noChangeArrowheads="1"/>
          </p:cNvSpPr>
          <p:nvPr/>
        </p:nvSpPr>
        <p:spPr bwMode="auto">
          <a:xfrm>
            <a:off x="334963" y="4005263"/>
            <a:ext cx="8243887" cy="2308324"/>
          </a:xfrm>
          <a:prstGeom prst="rect">
            <a:avLst/>
          </a:prstGeom>
          <a:noFill/>
          <a:ln w="9525">
            <a:noFill/>
            <a:miter lim="800000"/>
            <a:headEnd/>
            <a:tailEnd/>
          </a:ln>
          <a:effectLst/>
        </p:spPr>
        <p:txBody>
          <a:bodyPr>
            <a:spAutoFit/>
          </a:bodyPr>
          <a:lstStyle/>
          <a:p>
            <a:pPr>
              <a:spcBef>
                <a:spcPct val="50000"/>
              </a:spcBef>
            </a:pPr>
            <a:r>
              <a:rPr lang="zh-CN" altLang="en-US" sz="3600" dirty="0">
                <a:solidFill>
                  <a:srgbClr val="FF0000"/>
                </a:solidFill>
                <a:ea typeface="黑体" pitchFamily="2" charset="-122"/>
              </a:rPr>
              <a:t>说明：</a:t>
            </a:r>
          </a:p>
          <a:p>
            <a:pPr>
              <a:spcBef>
                <a:spcPct val="50000"/>
              </a:spcBef>
            </a:pPr>
            <a:r>
              <a:rPr lang="zh-CN" altLang="en-US" b="1" dirty="0"/>
              <a:t>    </a:t>
            </a:r>
            <a:r>
              <a:rPr lang="en-US" altLang="zh-CN" b="1" dirty="0"/>
              <a:t>1.</a:t>
            </a:r>
            <a:r>
              <a:rPr lang="zh-CN" altLang="en-US" b="1" dirty="0"/>
              <a:t>读研同学学校：北京大学、浙江大学和南开大学等。</a:t>
            </a:r>
          </a:p>
          <a:p>
            <a:pPr>
              <a:spcBef>
                <a:spcPct val="50000"/>
              </a:spcBef>
            </a:pPr>
            <a:r>
              <a:rPr lang="zh-CN" altLang="en-US" b="1" dirty="0"/>
              <a:t>    </a:t>
            </a:r>
            <a:r>
              <a:rPr lang="en-US" altLang="zh-CN" b="1" dirty="0"/>
              <a:t>2.</a:t>
            </a:r>
            <a:r>
              <a:rPr lang="zh-CN" altLang="en-US" b="1" dirty="0"/>
              <a:t>事务所</a:t>
            </a:r>
            <a:r>
              <a:rPr lang="zh-CN" altLang="zh-CN" b="1" dirty="0"/>
              <a:t>9</a:t>
            </a:r>
            <a:r>
              <a:rPr lang="zh-CN" altLang="en-US" b="1" dirty="0"/>
              <a:t>人中，四大</a:t>
            </a:r>
            <a:r>
              <a:rPr lang="zh-CN" altLang="zh-CN" b="1" dirty="0"/>
              <a:t>8</a:t>
            </a:r>
            <a:r>
              <a:rPr lang="zh-CN" altLang="en-US" b="1" dirty="0"/>
              <a:t>人。</a:t>
            </a:r>
          </a:p>
          <a:p>
            <a:pPr>
              <a:spcBef>
                <a:spcPct val="50000"/>
              </a:spcBef>
            </a:pPr>
            <a:r>
              <a:rPr lang="zh-CN" altLang="en-US" b="1" dirty="0"/>
              <a:t>    </a:t>
            </a:r>
            <a:r>
              <a:rPr lang="en-US" altLang="zh-CN" b="1" dirty="0"/>
              <a:t>3. </a:t>
            </a:r>
            <a:r>
              <a:rPr lang="zh-CN" altLang="en-US" b="1" dirty="0"/>
              <a:t>其他就业方式包括：计划二次考研。</a:t>
            </a:r>
            <a:endParaRPr lang="zh-CN" altLang="en-US" dirty="0"/>
          </a:p>
        </p:txBody>
      </p:sp>
    </p:spTree>
  </p:cSld>
  <p:clrMapOvr>
    <a:masterClrMapping/>
  </p:clrMapOvr>
  <p:transition>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灯片编号占位符 3"/>
          <p:cNvSpPr>
            <a:spLocks noGrp="1"/>
          </p:cNvSpPr>
          <p:nvPr>
            <p:ph type="sldNum" sz="quarter" idx="12"/>
          </p:nvPr>
        </p:nvSpPr>
        <p:spPr>
          <a:noFill/>
          <a:ln>
            <a:miter lim="800000"/>
            <a:headEnd/>
            <a:tailEnd/>
          </a:ln>
        </p:spPr>
        <p:txBody>
          <a:bodyPr/>
          <a:lstStyle/>
          <a:p>
            <a:fld id="{7D4E2965-1537-4F8D-90C2-E65E87BD359F}" type="slidenum">
              <a:rPr lang="en-US" altLang="zh-CN" smtClean="0">
                <a:ea typeface="宋体" charset="-122"/>
              </a:rPr>
              <a:pPr/>
              <a:t>11</a:t>
            </a:fld>
            <a:endParaRPr lang="en-US" altLang="zh-CN">
              <a:ea typeface="宋体" charset="-122"/>
            </a:endParaRPr>
          </a:p>
        </p:txBody>
      </p:sp>
      <p:sp>
        <p:nvSpPr>
          <p:cNvPr id="11267" name="Text Box 2"/>
          <p:cNvSpPr txBox="1">
            <a:spLocks noChangeArrowheads="1"/>
          </p:cNvSpPr>
          <p:nvPr/>
        </p:nvSpPr>
        <p:spPr bwMode="auto">
          <a:xfrm>
            <a:off x="467544" y="764704"/>
            <a:ext cx="7704137" cy="579437"/>
          </a:xfrm>
          <a:prstGeom prst="rect">
            <a:avLst/>
          </a:prstGeom>
          <a:noFill/>
          <a:ln w="9525">
            <a:noFill/>
            <a:miter lim="800000"/>
            <a:headEnd/>
            <a:tailEnd/>
          </a:ln>
          <a:effectLst/>
        </p:spPr>
        <p:txBody>
          <a:bodyPr>
            <a:spAutoFit/>
          </a:bodyPr>
          <a:lstStyle/>
          <a:p>
            <a:pPr>
              <a:spcBef>
                <a:spcPct val="50000"/>
              </a:spcBef>
            </a:pPr>
            <a:r>
              <a:rPr lang="zh-CN" altLang="en-US" sz="3200" b="1" dirty="0">
                <a:solidFill>
                  <a:srgbClr val="FF0000"/>
                </a:solidFill>
                <a:ea typeface="楷体_GB2312" pitchFamily="49" charset="-122"/>
              </a:rPr>
              <a:t>      国际会计专业</a:t>
            </a:r>
            <a:r>
              <a:rPr lang="en-US" altLang="zh-CN" sz="3200" b="1" dirty="0">
                <a:solidFill>
                  <a:srgbClr val="FF0000"/>
                </a:solidFill>
                <a:ea typeface="楷体_GB2312" pitchFamily="49" charset="-122"/>
              </a:rPr>
              <a:t>2019</a:t>
            </a:r>
            <a:r>
              <a:rPr lang="zh-CN" altLang="en-US" sz="3200" b="1" dirty="0">
                <a:solidFill>
                  <a:srgbClr val="FF0000"/>
                </a:solidFill>
                <a:ea typeface="楷体_GB2312" pitchFamily="49" charset="-122"/>
              </a:rPr>
              <a:t>年毕业生就业情况</a:t>
            </a:r>
          </a:p>
        </p:txBody>
      </p:sp>
      <p:graphicFrame>
        <p:nvGraphicFramePr>
          <p:cNvPr id="157746" name="Group 50"/>
          <p:cNvGraphicFramePr>
            <a:graphicFrameLocks noGrp="1"/>
          </p:cNvGraphicFramePr>
          <p:nvPr>
            <p:extLst>
              <p:ext uri="{D42A27DB-BD31-4B8C-83A1-F6EECF244321}">
                <p14:modId xmlns:p14="http://schemas.microsoft.com/office/powerpoint/2010/main" val="3382245488"/>
              </p:ext>
            </p:extLst>
          </p:nvPr>
        </p:nvGraphicFramePr>
        <p:xfrm>
          <a:off x="455613" y="1381125"/>
          <a:ext cx="7334250" cy="2567047"/>
        </p:xfrm>
        <a:graphic>
          <a:graphicData uri="http://schemas.openxmlformats.org/drawingml/2006/table">
            <a:tbl>
              <a:tblPr/>
              <a:tblGrid>
                <a:gridCol w="814388">
                  <a:extLst>
                    <a:ext uri="{9D8B030D-6E8A-4147-A177-3AD203B41FA5}">
                      <a16:colId xmlns:a16="http://schemas.microsoft.com/office/drawing/2014/main" val="20001"/>
                    </a:ext>
                  </a:extLst>
                </a:gridCol>
                <a:gridCol w="815975">
                  <a:extLst>
                    <a:ext uri="{9D8B030D-6E8A-4147-A177-3AD203B41FA5}">
                      <a16:colId xmlns:a16="http://schemas.microsoft.com/office/drawing/2014/main" val="20002"/>
                    </a:ext>
                  </a:extLst>
                </a:gridCol>
                <a:gridCol w="866775">
                  <a:extLst>
                    <a:ext uri="{9D8B030D-6E8A-4147-A177-3AD203B41FA5}">
                      <a16:colId xmlns:a16="http://schemas.microsoft.com/office/drawing/2014/main" val="20003"/>
                    </a:ext>
                  </a:extLst>
                </a:gridCol>
                <a:gridCol w="792162">
                  <a:extLst>
                    <a:ext uri="{9D8B030D-6E8A-4147-A177-3AD203B41FA5}">
                      <a16:colId xmlns:a16="http://schemas.microsoft.com/office/drawing/2014/main" val="20004"/>
                    </a:ext>
                  </a:extLst>
                </a:gridCol>
                <a:gridCol w="865188">
                  <a:extLst>
                    <a:ext uri="{9D8B030D-6E8A-4147-A177-3AD203B41FA5}">
                      <a16:colId xmlns:a16="http://schemas.microsoft.com/office/drawing/2014/main" val="20005"/>
                    </a:ext>
                  </a:extLst>
                </a:gridCol>
                <a:gridCol w="735012">
                  <a:extLst>
                    <a:ext uri="{9D8B030D-6E8A-4147-A177-3AD203B41FA5}">
                      <a16:colId xmlns:a16="http://schemas.microsoft.com/office/drawing/2014/main" val="20006"/>
                    </a:ext>
                  </a:extLst>
                </a:gridCol>
                <a:gridCol w="815975">
                  <a:extLst>
                    <a:ext uri="{9D8B030D-6E8A-4147-A177-3AD203B41FA5}">
                      <a16:colId xmlns:a16="http://schemas.microsoft.com/office/drawing/2014/main" val="20007"/>
                    </a:ext>
                  </a:extLst>
                </a:gridCol>
                <a:gridCol w="814388">
                  <a:extLst>
                    <a:ext uri="{9D8B030D-6E8A-4147-A177-3AD203B41FA5}">
                      <a16:colId xmlns:a16="http://schemas.microsoft.com/office/drawing/2014/main" val="20008"/>
                    </a:ext>
                  </a:extLst>
                </a:gridCol>
                <a:gridCol w="814387">
                  <a:extLst>
                    <a:ext uri="{9D8B030D-6E8A-4147-A177-3AD203B41FA5}">
                      <a16:colId xmlns:a16="http://schemas.microsoft.com/office/drawing/2014/main" val="20009"/>
                    </a:ext>
                  </a:extLst>
                </a:gridCol>
              </a:tblGrid>
              <a:tr h="1408113">
                <a:tc>
                  <a:txBody>
                    <a:bodyPr/>
                    <a:lstStyle/>
                    <a:p>
                      <a:pPr marL="0" marR="0" lvl="0" indent="0" algn="l" defTabSz="914400" rtl="0" eaLnBrk="1" fontAlgn="base" latinLnBrk="0" hangingPunct="1">
                        <a:lnSpc>
                          <a:spcPct val="90000"/>
                        </a:lnSpc>
                        <a:spcBef>
                          <a:spcPct val="20000"/>
                        </a:spcBef>
                        <a:spcAft>
                          <a:spcPct val="0"/>
                        </a:spcAft>
                        <a:buClrTx/>
                        <a:buSzTx/>
                        <a:buFontTx/>
                        <a:buNone/>
                        <a:tabLst/>
                      </a:pPr>
                      <a:endParaRPr kumimoji="1" lang="zh-CN" altLang="zh-CN" sz="2400" b="1" i="0" u="none" strike="noStrike" cap="none" normalizeH="0" baseline="0" dirty="0">
                        <a:ln>
                          <a:noFill/>
                        </a:ln>
                        <a:solidFill>
                          <a:schemeClr val="tx1"/>
                        </a:solidFill>
                        <a:effectLst/>
                        <a:latin typeface="Times New Roman" pitchFamily="18" charset="0"/>
                        <a:ea typeface="楷体_GB2312" pitchFamily="49" charset="-122"/>
                      </a:endParaRP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楷体_GB2312" pitchFamily="49" charset="-122"/>
                        </a:rPr>
                        <a:t>境外深造</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读</a:t>
                      </a:r>
                    </a:p>
                    <a:p>
                      <a:pPr marL="0" marR="0" lvl="0" indent="0" algn="ctr" defTabSz="914400" rtl="0" eaLnBrk="1" fontAlgn="base" latinLnBrk="0" hangingPunct="1">
                        <a:lnSpc>
                          <a:spcPct val="90000"/>
                        </a:lnSpc>
                        <a:spcBef>
                          <a:spcPct val="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研</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事</a:t>
                      </a: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务</a:t>
                      </a: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所</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楷体_GB2312" pitchFamily="49" charset="-122"/>
                        </a:rPr>
                        <a:t>国企与</a:t>
                      </a:r>
                      <a:endPar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endParaRP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dirty="0">
                          <a:ln>
                            <a:noFill/>
                          </a:ln>
                          <a:solidFill>
                            <a:schemeClr val="tx1"/>
                          </a:solidFill>
                          <a:effectLst/>
                          <a:latin typeface="Times New Roman" pitchFamily="18" charset="0"/>
                          <a:ea typeface="楷体_GB2312" pitchFamily="49" charset="-122"/>
                        </a:rPr>
                        <a:t>公司</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民</a:t>
                      </a:r>
                      <a:endParaRPr kumimoji="1" lang="en-US" altLang="zh-CN" sz="2400" b="1" i="0" u="none" strike="noStrike" cap="none" normalizeH="0" baseline="0">
                        <a:ln>
                          <a:noFill/>
                        </a:ln>
                        <a:solidFill>
                          <a:schemeClr val="tx1"/>
                        </a:solidFill>
                        <a:effectLst/>
                        <a:latin typeface="Times New Roman" pitchFamily="18" charset="0"/>
                        <a:ea typeface="楷体_GB2312" pitchFamily="49" charset="-122"/>
                      </a:endParaRP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企</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准备</a:t>
                      </a:r>
                      <a:r>
                        <a:rPr kumimoji="1" lang="zh-CN" altLang="zh-CN" sz="2400" b="1" i="0" u="none" strike="noStrike" cap="none" normalizeH="0" baseline="0">
                          <a:ln>
                            <a:noFill/>
                          </a:ln>
                          <a:solidFill>
                            <a:schemeClr val="tx1"/>
                          </a:solidFill>
                          <a:effectLst/>
                          <a:latin typeface="Times New Roman" pitchFamily="18" charset="0"/>
                          <a:ea typeface="楷体_GB2312" pitchFamily="49" charset="-122"/>
                        </a:rPr>
                        <a:t>考研</a:t>
                      </a: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或</a:t>
                      </a:r>
                      <a:r>
                        <a:rPr kumimoji="1" lang="zh-CN" altLang="zh-CN" sz="2400" b="1" i="0" u="none" strike="noStrike" cap="none" normalizeH="0" baseline="0">
                          <a:ln>
                            <a:noFill/>
                          </a:ln>
                          <a:solidFill>
                            <a:schemeClr val="tx1"/>
                          </a:solidFill>
                          <a:effectLst/>
                          <a:latin typeface="Times New Roman" pitchFamily="18" charset="0"/>
                          <a:ea typeface="楷体_GB2312" pitchFamily="49" charset="-122"/>
                        </a:rPr>
                        <a:t>出国</a:t>
                      </a:r>
                      <a:endParaRPr kumimoji="1" lang="zh-CN" altLang="en-US" sz="2400" b="1" i="0" u="none" strike="noStrike" cap="none" normalizeH="0" baseline="0">
                        <a:ln>
                          <a:noFill/>
                        </a:ln>
                        <a:solidFill>
                          <a:schemeClr val="tx1"/>
                        </a:solidFill>
                        <a:effectLst/>
                        <a:latin typeface="Times New Roman" pitchFamily="18" charset="0"/>
                        <a:ea typeface="楷体_GB2312" pitchFamily="49" charset="-122"/>
                      </a:endParaRP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其他方式就业</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合</a:t>
                      </a:r>
                    </a:p>
                    <a:p>
                      <a:pPr marL="0" marR="0" lvl="0" indent="0" algn="ctr" defTabSz="914400" rtl="0" eaLnBrk="1" fontAlgn="base" latinLnBrk="0" hangingPunct="1">
                        <a:lnSpc>
                          <a:spcPct val="90000"/>
                        </a:lnSpc>
                        <a:spcBef>
                          <a:spcPct val="20000"/>
                        </a:spcBef>
                        <a:spcAft>
                          <a:spcPct val="0"/>
                        </a:spcAft>
                        <a:buClrTx/>
                        <a:buSzTx/>
                        <a:buFontTx/>
                        <a:buNone/>
                        <a:tabLst/>
                      </a:pPr>
                      <a:endParaRPr kumimoji="1" lang="zh-CN" altLang="en-US" sz="2400" b="1" i="0" u="none" strike="noStrike" cap="none" normalizeH="0" baseline="0">
                        <a:ln>
                          <a:noFill/>
                        </a:ln>
                        <a:solidFill>
                          <a:schemeClr val="tx1"/>
                        </a:solidFill>
                        <a:effectLst/>
                        <a:latin typeface="Times New Roman" pitchFamily="18" charset="0"/>
                        <a:ea typeface="楷体_GB2312" pitchFamily="49" charset="-122"/>
                      </a:endParaRPr>
                    </a:p>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计</a:t>
                      </a:r>
                    </a:p>
                  </a:txBody>
                  <a:tcPr marT="45718" marB="4571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77850">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zh-CN" altLang="en-US" sz="2400" b="1" i="0" u="none" strike="noStrike" cap="none" normalizeH="0" baseline="0">
                          <a:ln>
                            <a:noFill/>
                          </a:ln>
                          <a:solidFill>
                            <a:schemeClr val="tx1"/>
                          </a:solidFill>
                          <a:effectLst/>
                          <a:latin typeface="Times New Roman" pitchFamily="18" charset="0"/>
                          <a:ea typeface="楷体_GB2312" pitchFamily="49" charset="-122"/>
                        </a:rPr>
                        <a:t>人数</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19</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14</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4</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2</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11</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2</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0</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52</a:t>
                      </a:r>
                    </a:p>
                  </a:txBody>
                  <a:tcPr marT="45718" marB="4571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81025">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a:ln>
                            <a:noFill/>
                          </a:ln>
                          <a:solidFill>
                            <a:schemeClr val="tx1"/>
                          </a:solidFill>
                          <a:effectLst/>
                          <a:latin typeface="Times New Roman" pitchFamily="18" charset="0"/>
                          <a:ea typeface="楷体_GB2312" pitchFamily="49" charset="-122"/>
                        </a:rPr>
                        <a:t> %</a:t>
                      </a:r>
                    </a:p>
                  </a:txBody>
                  <a:tcPr marT="45718" marB="4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ctr"/>
                      <a:r>
                        <a:rPr lang="en-US" altLang="zh-CN" sz="2400" b="1" u="none" strike="noStrike" dirty="0">
                          <a:effectLst/>
                        </a:rPr>
                        <a:t>36.54</a:t>
                      </a:r>
                      <a:endParaRPr lang="en-US" altLang="zh-CN" sz="2400" b="1" i="0" u="none" strike="noStrike" dirty="0">
                        <a:solidFill>
                          <a:srgbClr val="000000"/>
                        </a:solidFill>
                        <a:effectLst/>
                        <a:latin typeface="宋体" panose="02010600030101010101" pitchFamily="2" charset="-122"/>
                        <a:ea typeface="宋体" panose="02010600030101010101" pitchFamily="2" charset="-122"/>
                      </a:endParaRP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26.92</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7.69</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3.85</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21.15</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3.85</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0</a:t>
                      </a:r>
                    </a:p>
                  </a:txBody>
                  <a:tcPr marL="9525" marR="9525" marT="9524"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Tx/>
                        <a:buSzTx/>
                        <a:buFontTx/>
                        <a:buNone/>
                        <a:tabLst/>
                      </a:pPr>
                      <a:r>
                        <a:rPr kumimoji="1" lang="en-US" altLang="zh-CN" sz="2400" b="1" i="0" u="none" strike="noStrike" cap="none" normalizeH="0" baseline="0" dirty="0">
                          <a:ln>
                            <a:noFill/>
                          </a:ln>
                          <a:solidFill>
                            <a:schemeClr val="tx1"/>
                          </a:solidFill>
                          <a:effectLst/>
                          <a:latin typeface="Times New Roman" pitchFamily="18" charset="0"/>
                          <a:ea typeface="楷体_GB2312" pitchFamily="49" charset="-122"/>
                        </a:rPr>
                        <a:t>100</a:t>
                      </a:r>
                    </a:p>
                  </a:txBody>
                  <a:tcPr marL="9525" marR="9525" marT="9524"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679052790"/>
      </p:ext>
    </p:extLst>
  </p:cSld>
  <p:clrMapOvr>
    <a:masterClrMapping/>
  </p:clrMapOvr>
  <p:transition>
    <p:rand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内容占位符 2">
            <a:extLst>
              <a:ext uri="{FF2B5EF4-FFF2-40B4-BE49-F238E27FC236}">
                <a16:creationId xmlns:a16="http://schemas.microsoft.com/office/drawing/2014/main" id="{7686176F-5883-4F2E-B165-7973C4C878AF}"/>
              </a:ext>
            </a:extLst>
          </p:cNvPr>
          <p:cNvSpPr>
            <a:spLocks noGrp="1" noChangeArrowheads="1"/>
          </p:cNvSpPr>
          <p:nvPr>
            <p:ph idx="1"/>
          </p:nvPr>
        </p:nvSpPr>
        <p:spPr>
          <a:xfrm>
            <a:off x="685800" y="1268413"/>
            <a:ext cx="7772400" cy="5256212"/>
          </a:xfrm>
        </p:spPr>
        <p:txBody>
          <a:bodyPr/>
          <a:lstStyle/>
          <a:p>
            <a:pPr>
              <a:buNone/>
            </a:pPr>
            <a:r>
              <a:rPr lang="en-US" altLang="zh-CN" sz="3200" dirty="0">
                <a:solidFill>
                  <a:srgbClr val="FF0000"/>
                </a:solidFill>
              </a:rPr>
              <a:t>2020</a:t>
            </a:r>
            <a:r>
              <a:rPr lang="zh-CN" altLang="en-US" sz="3200" dirty="0">
                <a:solidFill>
                  <a:srgbClr val="FF0000"/>
                </a:solidFill>
              </a:rPr>
              <a:t>届毕业生（</a:t>
            </a:r>
            <a:r>
              <a:rPr lang="en-US" altLang="zh-CN" sz="3200" dirty="0">
                <a:solidFill>
                  <a:srgbClr val="FF0000"/>
                </a:solidFill>
              </a:rPr>
              <a:t>51</a:t>
            </a:r>
            <a:r>
              <a:rPr lang="zh-CN" altLang="en-US" sz="3200" dirty="0">
                <a:solidFill>
                  <a:srgbClr val="FF0000"/>
                </a:solidFill>
              </a:rPr>
              <a:t>人）</a:t>
            </a:r>
            <a:endParaRPr lang="en-US" altLang="zh-CN" sz="3200" dirty="0">
              <a:solidFill>
                <a:srgbClr val="FF0000"/>
              </a:solidFill>
            </a:endParaRPr>
          </a:p>
          <a:p>
            <a:r>
              <a:rPr lang="en-US" altLang="zh-CN" dirty="0"/>
              <a:t>23</a:t>
            </a:r>
            <a:r>
              <a:rPr lang="zh-CN" altLang="en-US" dirty="0"/>
              <a:t>人</a:t>
            </a:r>
            <a:r>
              <a:rPr lang="en-US" altLang="zh-CN" dirty="0"/>
              <a:t> </a:t>
            </a:r>
            <a:r>
              <a:rPr lang="zh-CN" altLang="en-US" dirty="0"/>
              <a:t>境外深造</a:t>
            </a:r>
            <a:endParaRPr lang="en-US" altLang="zh-CN" dirty="0"/>
          </a:p>
          <a:p>
            <a:r>
              <a:rPr lang="en-US" altLang="zh-CN" dirty="0"/>
              <a:t>10</a:t>
            </a:r>
            <a:r>
              <a:rPr lang="zh-CN" altLang="en-US" dirty="0"/>
              <a:t>人境内升学</a:t>
            </a:r>
            <a:endParaRPr lang="en-US" altLang="zh-CN" dirty="0"/>
          </a:p>
          <a:p>
            <a:r>
              <a:rPr lang="en-US" altLang="zh-CN" dirty="0"/>
              <a:t>18</a:t>
            </a:r>
            <a:r>
              <a:rPr lang="zh-CN" altLang="en-US" dirty="0"/>
              <a:t> 人就业</a:t>
            </a:r>
            <a:r>
              <a:rPr lang="zh-CN" altLang="en-US" b="0" dirty="0"/>
              <a:t>（毕马威、安永、国家电网、恒安标准人寿等）</a:t>
            </a:r>
            <a:endParaRPr lang="en-US" altLang="zh-CN" b="0" dirty="0"/>
          </a:p>
          <a:p>
            <a:endParaRPr lang="en-US" altLang="zh-CN" dirty="0"/>
          </a:p>
          <a:p>
            <a:pPr>
              <a:buNone/>
            </a:pPr>
            <a:r>
              <a:rPr lang="en-US" altLang="zh-CN" sz="3200" dirty="0">
                <a:solidFill>
                  <a:srgbClr val="FF0000"/>
                </a:solidFill>
              </a:rPr>
              <a:t>2021</a:t>
            </a:r>
            <a:r>
              <a:rPr lang="zh-CN" altLang="en-US" sz="3200" dirty="0">
                <a:solidFill>
                  <a:srgbClr val="FF0000"/>
                </a:solidFill>
              </a:rPr>
              <a:t>届毕业生（</a:t>
            </a:r>
            <a:r>
              <a:rPr lang="en-US" altLang="zh-CN" sz="3200" dirty="0">
                <a:solidFill>
                  <a:srgbClr val="FF0000"/>
                </a:solidFill>
              </a:rPr>
              <a:t>44</a:t>
            </a:r>
            <a:r>
              <a:rPr lang="zh-CN" altLang="en-US" sz="3200" dirty="0">
                <a:solidFill>
                  <a:srgbClr val="FF0000"/>
                </a:solidFill>
              </a:rPr>
              <a:t>人） </a:t>
            </a:r>
            <a:endParaRPr lang="en-US" altLang="zh-CN" sz="3200" dirty="0">
              <a:solidFill>
                <a:srgbClr val="FF0000"/>
              </a:solidFill>
            </a:endParaRPr>
          </a:p>
          <a:p>
            <a:r>
              <a:rPr lang="en-US" altLang="zh-CN" dirty="0"/>
              <a:t>9</a:t>
            </a:r>
            <a:r>
              <a:rPr lang="zh-CN" altLang="en-US" dirty="0"/>
              <a:t>人</a:t>
            </a:r>
            <a:r>
              <a:rPr lang="en-US" altLang="zh-CN" dirty="0"/>
              <a:t> </a:t>
            </a:r>
            <a:r>
              <a:rPr lang="zh-CN" altLang="en-US" dirty="0"/>
              <a:t>出国深造</a:t>
            </a:r>
            <a:endParaRPr lang="en-US" altLang="zh-CN" dirty="0"/>
          </a:p>
          <a:p>
            <a:r>
              <a:rPr lang="en-US" altLang="zh-CN" dirty="0"/>
              <a:t>11</a:t>
            </a:r>
            <a:r>
              <a:rPr lang="zh-CN" altLang="en-US" dirty="0"/>
              <a:t>人境内升学</a:t>
            </a:r>
            <a:endParaRPr lang="en-US" altLang="zh-CN" dirty="0"/>
          </a:p>
          <a:p>
            <a:r>
              <a:rPr lang="en-US" altLang="zh-CN" dirty="0"/>
              <a:t>24</a:t>
            </a:r>
            <a:r>
              <a:rPr lang="zh-CN" altLang="en-US" dirty="0"/>
              <a:t>人就业</a:t>
            </a:r>
            <a:r>
              <a:rPr lang="zh-CN" altLang="en-US" b="0" dirty="0"/>
              <a:t>（安永、中建五局、金蝶软件等）</a:t>
            </a:r>
            <a:endParaRPr lang="en-US" altLang="zh-CN" b="0" dirty="0"/>
          </a:p>
          <a:p>
            <a:endParaRPr lang="zh-CN" altLang="en-US" dirty="0"/>
          </a:p>
        </p:txBody>
      </p:sp>
      <p:sp>
        <p:nvSpPr>
          <p:cNvPr id="28675" name="灯片编号占位符 3">
            <a:extLst>
              <a:ext uri="{FF2B5EF4-FFF2-40B4-BE49-F238E27FC236}">
                <a16:creationId xmlns:a16="http://schemas.microsoft.com/office/drawing/2014/main" id="{C8276F7E-46DE-41C0-9873-9A41683C798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ct val="20000"/>
              </a:spcBef>
              <a:buChar char="•"/>
              <a:defRPr kumimoji="1" sz="2800" b="1">
                <a:solidFill>
                  <a:schemeClr val="tx1"/>
                </a:solidFill>
                <a:latin typeface="Times New Roman" panose="02020603050405020304" pitchFamily="18" charset="0"/>
                <a:ea typeface="楷体_GB2312" pitchFamily="49" charset="-122"/>
              </a:defRPr>
            </a:lvl1pPr>
            <a:lvl2pPr marL="742950" indent="-285750">
              <a:lnSpc>
                <a:spcPct val="90000"/>
              </a:lnSpc>
              <a:spcBef>
                <a:spcPct val="20000"/>
              </a:spcBef>
              <a:buChar char="–"/>
              <a:defRPr kumimoji="1" sz="2400" b="1">
                <a:solidFill>
                  <a:schemeClr val="tx1"/>
                </a:solidFill>
                <a:latin typeface="Times New Roman" panose="02020603050405020304" pitchFamily="18" charset="0"/>
                <a:ea typeface="楷体_GB2312" pitchFamily="49" charset="-122"/>
              </a:defRPr>
            </a:lvl2pPr>
            <a:lvl3pPr marL="1143000" indent="-228600">
              <a:lnSpc>
                <a:spcPct val="90000"/>
              </a:lnSpc>
              <a:spcBef>
                <a:spcPct val="20000"/>
              </a:spcBef>
              <a:buChar char="•"/>
              <a:defRPr kumimoji="1" sz="2000" b="1">
                <a:solidFill>
                  <a:schemeClr val="tx1"/>
                </a:solidFill>
                <a:latin typeface="Times New Roman" panose="02020603050405020304" pitchFamily="18" charset="0"/>
                <a:ea typeface="楷体_GB2312" pitchFamily="49" charset="-122"/>
              </a:defRPr>
            </a:lvl3pPr>
            <a:lvl4pPr marL="1600200" indent="-228600">
              <a:lnSpc>
                <a:spcPct val="90000"/>
              </a:lnSpc>
              <a:spcBef>
                <a:spcPct val="20000"/>
              </a:spcBef>
              <a:buChar char="–"/>
              <a:defRPr kumimoji="1" b="1">
                <a:solidFill>
                  <a:schemeClr val="tx1"/>
                </a:solidFill>
                <a:latin typeface="Times New Roman" panose="02020603050405020304" pitchFamily="18" charset="0"/>
                <a:ea typeface="楷体_GB2312" pitchFamily="49" charset="-122"/>
              </a:defRPr>
            </a:lvl4pPr>
            <a:lvl5pPr marL="2057400" indent="-228600">
              <a:lnSpc>
                <a:spcPct val="90000"/>
              </a:lnSpc>
              <a:spcBef>
                <a:spcPct val="20000"/>
              </a:spcBef>
              <a:buChar char="»"/>
              <a:defRPr kumimoji="1" b="1">
                <a:solidFill>
                  <a:schemeClr val="tx1"/>
                </a:solidFill>
                <a:latin typeface="Times New Roman" panose="02020603050405020304" pitchFamily="18" charset="0"/>
                <a:ea typeface="楷体_GB2312" pitchFamily="49" charset="-122"/>
              </a:defRPr>
            </a:lvl5pPr>
            <a:lvl6pPr marL="2514600" indent="-228600" eaLnBrk="0" fontAlgn="base" hangingPunct="0">
              <a:lnSpc>
                <a:spcPct val="90000"/>
              </a:lnSpc>
              <a:spcBef>
                <a:spcPct val="20000"/>
              </a:spcBef>
              <a:spcAft>
                <a:spcPct val="0"/>
              </a:spcAft>
              <a:buChar char="»"/>
              <a:defRPr kumimoji="1" b="1">
                <a:solidFill>
                  <a:schemeClr val="tx1"/>
                </a:solidFill>
                <a:latin typeface="Times New Roman" panose="02020603050405020304" pitchFamily="18" charset="0"/>
                <a:ea typeface="楷体_GB2312" pitchFamily="49" charset="-122"/>
              </a:defRPr>
            </a:lvl6pPr>
            <a:lvl7pPr marL="2971800" indent="-228600" eaLnBrk="0" fontAlgn="base" hangingPunct="0">
              <a:lnSpc>
                <a:spcPct val="90000"/>
              </a:lnSpc>
              <a:spcBef>
                <a:spcPct val="20000"/>
              </a:spcBef>
              <a:spcAft>
                <a:spcPct val="0"/>
              </a:spcAft>
              <a:buChar char="»"/>
              <a:defRPr kumimoji="1" b="1">
                <a:solidFill>
                  <a:schemeClr val="tx1"/>
                </a:solidFill>
                <a:latin typeface="Times New Roman" panose="02020603050405020304" pitchFamily="18" charset="0"/>
                <a:ea typeface="楷体_GB2312" pitchFamily="49" charset="-122"/>
              </a:defRPr>
            </a:lvl7pPr>
            <a:lvl8pPr marL="3429000" indent="-228600" eaLnBrk="0" fontAlgn="base" hangingPunct="0">
              <a:lnSpc>
                <a:spcPct val="90000"/>
              </a:lnSpc>
              <a:spcBef>
                <a:spcPct val="20000"/>
              </a:spcBef>
              <a:spcAft>
                <a:spcPct val="0"/>
              </a:spcAft>
              <a:buChar char="»"/>
              <a:defRPr kumimoji="1" b="1">
                <a:solidFill>
                  <a:schemeClr val="tx1"/>
                </a:solidFill>
                <a:latin typeface="Times New Roman" panose="02020603050405020304" pitchFamily="18" charset="0"/>
                <a:ea typeface="楷体_GB2312" pitchFamily="49" charset="-122"/>
              </a:defRPr>
            </a:lvl8pPr>
            <a:lvl9pPr marL="3886200" indent="-228600" eaLnBrk="0" fontAlgn="base" hangingPunct="0">
              <a:lnSpc>
                <a:spcPct val="90000"/>
              </a:lnSpc>
              <a:spcBef>
                <a:spcPct val="20000"/>
              </a:spcBef>
              <a:spcAft>
                <a:spcPct val="0"/>
              </a:spcAft>
              <a:buChar char="»"/>
              <a:defRPr kumimoji="1" b="1">
                <a:solidFill>
                  <a:schemeClr val="tx1"/>
                </a:solidFill>
                <a:latin typeface="Times New Roman" panose="02020603050405020304" pitchFamily="18" charset="0"/>
                <a:ea typeface="楷体_GB2312" pitchFamily="49" charset="-122"/>
              </a:defRPr>
            </a:lvl9pPr>
          </a:lstStyle>
          <a:p>
            <a:pPr>
              <a:lnSpc>
                <a:spcPct val="100000"/>
              </a:lnSpc>
              <a:spcBef>
                <a:spcPct val="0"/>
              </a:spcBef>
              <a:buFontTx/>
              <a:buNone/>
            </a:pPr>
            <a:fld id="{9050DEC5-9257-48B2-ACF8-D2F3F9217E34}" type="slidenum">
              <a:rPr lang="en-US" altLang="zh-CN" sz="1800" smtClean="0">
                <a:ea typeface="宋体" panose="02010600030101010101" pitchFamily="2" charset="-122"/>
              </a:rPr>
              <a:pPr>
                <a:lnSpc>
                  <a:spcPct val="100000"/>
                </a:lnSpc>
                <a:spcBef>
                  <a:spcPct val="0"/>
                </a:spcBef>
                <a:buFontTx/>
                <a:buNone/>
              </a:pPr>
              <a:t>12</a:t>
            </a:fld>
            <a:endParaRPr lang="en-US" altLang="zh-CN" sz="1800">
              <a:ea typeface="宋体" panose="02010600030101010101" pitchFamily="2" charset="-122"/>
            </a:endParaRPr>
          </a:p>
        </p:txBody>
      </p:sp>
    </p:spTree>
  </p:cSld>
  <p:clrMapOvr>
    <a:masterClrMapping/>
  </p:clrMapOvr>
  <p:transition>
    <p:rand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B356114D-3336-163F-A689-50E76C873B5E}"/>
              </a:ext>
            </a:extLst>
          </p:cNvPr>
          <p:cNvSpPr>
            <a:spLocks noGrp="1"/>
          </p:cNvSpPr>
          <p:nvPr>
            <p:ph idx="1"/>
          </p:nvPr>
        </p:nvSpPr>
        <p:spPr>
          <a:xfrm>
            <a:off x="395536" y="764704"/>
            <a:ext cx="8568952" cy="2592288"/>
          </a:xfrm>
        </p:spPr>
        <p:txBody>
          <a:bodyPr/>
          <a:lstStyle/>
          <a:p>
            <a:pPr>
              <a:buNone/>
            </a:pPr>
            <a:r>
              <a:rPr lang="en-US" altLang="zh-CN" sz="3200" dirty="0">
                <a:solidFill>
                  <a:srgbClr val="FF0000"/>
                </a:solidFill>
              </a:rPr>
              <a:t>2022</a:t>
            </a:r>
            <a:r>
              <a:rPr lang="zh-CN" altLang="en-US" sz="3200" dirty="0">
                <a:solidFill>
                  <a:srgbClr val="FF0000"/>
                </a:solidFill>
              </a:rPr>
              <a:t>届毕业生 （</a:t>
            </a:r>
            <a:r>
              <a:rPr lang="en-US" altLang="zh-CN" sz="3200" dirty="0">
                <a:solidFill>
                  <a:srgbClr val="FF0000"/>
                </a:solidFill>
              </a:rPr>
              <a:t>58</a:t>
            </a:r>
            <a:r>
              <a:rPr lang="zh-CN" altLang="en-US" sz="3200" dirty="0">
                <a:solidFill>
                  <a:srgbClr val="FF0000"/>
                </a:solidFill>
              </a:rPr>
              <a:t>人）</a:t>
            </a:r>
            <a:endParaRPr lang="en-US" altLang="zh-CN" sz="3200" dirty="0">
              <a:solidFill>
                <a:srgbClr val="FF0000"/>
              </a:solidFill>
            </a:endParaRPr>
          </a:p>
          <a:p>
            <a:pPr>
              <a:lnSpc>
                <a:spcPct val="100000"/>
              </a:lnSpc>
            </a:pPr>
            <a:r>
              <a:rPr lang="en-US" altLang="zh-CN" sz="2400" dirty="0"/>
              <a:t>11</a:t>
            </a:r>
            <a:r>
              <a:rPr lang="zh-CN" altLang="en-US" sz="2400" dirty="0"/>
              <a:t>人境外深造</a:t>
            </a:r>
            <a:r>
              <a:rPr lang="zh-CN" altLang="en-US" sz="2400" b="0" dirty="0"/>
              <a:t>（</a:t>
            </a:r>
            <a:r>
              <a:rPr lang="zh-CN" altLang="zh-CN" sz="2400" b="0" kern="100" dirty="0">
                <a:effectLst/>
                <a:latin typeface="Times New Roman" panose="02020603050405020304" pitchFamily="18" charset="0"/>
                <a:ea typeface="宋体" panose="02010600030101010101" pitchFamily="2" charset="-122"/>
                <a:cs typeface="Times New Roman" panose="02020603050405020304" pitchFamily="18" charset="0"/>
              </a:rPr>
              <a:t>哥伦比亚</a:t>
            </a:r>
            <a:r>
              <a:rPr lang="zh-CN" altLang="en-US" sz="2400" b="0" kern="100" dirty="0">
                <a:effectLst/>
                <a:latin typeface="Times New Roman" panose="02020603050405020304" pitchFamily="18" charset="0"/>
                <a:ea typeface="宋体" panose="02010600030101010101" pitchFamily="2" charset="-122"/>
                <a:cs typeface="Times New Roman" panose="02020603050405020304" pitchFamily="18" charset="0"/>
              </a:rPr>
              <a:t>大学、</a:t>
            </a:r>
            <a:r>
              <a:rPr lang="zh-CN" altLang="zh-CN" sz="2400" b="0" kern="100" dirty="0">
                <a:effectLst/>
                <a:latin typeface="Times New Roman" panose="02020603050405020304" pitchFamily="18" charset="0"/>
                <a:ea typeface="宋体" panose="02010600030101010101" pitchFamily="2" charset="-122"/>
                <a:cs typeface="Times New Roman" panose="02020603050405020304" pitchFamily="18" charset="0"/>
              </a:rPr>
              <a:t>圣路易斯华盛顿</a:t>
            </a:r>
            <a:r>
              <a:rPr lang="zh-CN" altLang="en-US" sz="2400" b="0"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400" b="0" kern="100" dirty="0">
                <a:effectLst/>
                <a:latin typeface="Times New Roman" panose="02020603050405020304" pitchFamily="18" charset="0"/>
                <a:ea typeface="宋体" panose="02010600030101010101" pitchFamily="2" charset="-122"/>
                <a:cs typeface="Times New Roman" panose="02020603050405020304" pitchFamily="18" charset="0"/>
              </a:rPr>
              <a:t>约翰霍普金斯</a:t>
            </a:r>
            <a:r>
              <a:rPr lang="zh-CN" altLang="en-US" sz="2400" b="0"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400" b="0" kern="100" dirty="0">
                <a:effectLst/>
                <a:latin typeface="Times New Roman" panose="02020603050405020304" pitchFamily="18" charset="0"/>
                <a:ea typeface="宋体" panose="02010600030101010101" pitchFamily="2" charset="-122"/>
                <a:cs typeface="Times New Roman" panose="02020603050405020304" pitchFamily="18" charset="0"/>
              </a:rPr>
              <a:t>爱丁堡大学</a:t>
            </a:r>
            <a:r>
              <a:rPr lang="zh-CN" altLang="en-US" sz="2400" b="0"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400" b="0" kern="100" dirty="0">
                <a:effectLst/>
                <a:latin typeface="Times New Roman" panose="02020603050405020304" pitchFamily="18" charset="0"/>
                <a:ea typeface="宋体" panose="02010600030101010101" pitchFamily="2" charset="-122"/>
                <a:cs typeface="Times New Roman" panose="02020603050405020304" pitchFamily="18" charset="0"/>
              </a:rPr>
              <a:t>香港科大</a:t>
            </a:r>
            <a:r>
              <a:rPr lang="zh-CN" altLang="en-US" sz="2400" b="0"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400" b="0" kern="100" dirty="0">
                <a:effectLst/>
                <a:latin typeface="Times New Roman" panose="02020603050405020304" pitchFamily="18" charset="0"/>
                <a:ea typeface="宋体" panose="02010600030101010101" pitchFamily="2" charset="-122"/>
                <a:cs typeface="Times New Roman" panose="02020603050405020304" pitchFamily="18" charset="0"/>
              </a:rPr>
              <a:t>香港中文</a:t>
            </a:r>
            <a:r>
              <a:rPr lang="zh-CN" altLang="en-US" sz="2400" b="0" kern="100" dirty="0">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400" b="0" kern="100" dirty="0">
                <a:effectLst/>
                <a:latin typeface="Times New Roman" panose="02020603050405020304" pitchFamily="18" charset="0"/>
                <a:ea typeface="宋体" panose="02010600030101010101" pitchFamily="2" charset="-122"/>
                <a:cs typeface="Times New Roman" panose="02020603050405020304" pitchFamily="18" charset="0"/>
              </a:rPr>
              <a:t>香港大学</a:t>
            </a:r>
            <a:r>
              <a:rPr lang="zh-CN" altLang="en-US" sz="2400" b="0" kern="100" dirty="0">
                <a:effectLst/>
                <a:latin typeface="Times New Roman" panose="02020603050405020304" pitchFamily="18" charset="0"/>
                <a:ea typeface="宋体" panose="02010600030101010101" pitchFamily="2" charset="-122"/>
                <a:cs typeface="Times New Roman" panose="02020603050405020304" pitchFamily="18" charset="0"/>
              </a:rPr>
              <a:t>等</a:t>
            </a:r>
            <a:r>
              <a:rPr lang="zh-CN" altLang="en-US" sz="2400" b="0" dirty="0"/>
              <a:t>）</a:t>
            </a:r>
            <a:endParaRPr lang="en-US" altLang="zh-CN" sz="2400" b="0" dirty="0"/>
          </a:p>
          <a:p>
            <a:pPr>
              <a:lnSpc>
                <a:spcPct val="100000"/>
              </a:lnSpc>
            </a:pPr>
            <a:r>
              <a:rPr lang="en-US" altLang="zh-CN" sz="2400" dirty="0"/>
              <a:t>17 </a:t>
            </a:r>
            <a:r>
              <a:rPr lang="zh-CN" altLang="en-US" sz="2400" dirty="0"/>
              <a:t>人境内升学</a:t>
            </a:r>
            <a:r>
              <a:rPr lang="zh-CN" altLang="en-US" sz="2400" b="0" dirty="0"/>
              <a:t>（</a:t>
            </a:r>
            <a:r>
              <a:rPr lang="zh-CN" altLang="zh-CN" sz="2400" b="0" kern="100" dirty="0">
                <a:effectLst/>
                <a:latin typeface="Times New Roman" panose="02020603050405020304" pitchFamily="18" charset="0"/>
                <a:ea typeface="宋体" panose="02010600030101010101" pitchFamily="2" charset="-122"/>
                <a:cs typeface="Times New Roman" panose="02020603050405020304" pitchFamily="18" charset="0"/>
              </a:rPr>
              <a:t>清华、复旦</a:t>
            </a:r>
            <a:r>
              <a:rPr lang="zh-CN" altLang="en-US" sz="2400" b="0" kern="100" dirty="0">
                <a:effectLst/>
                <a:latin typeface="Times New Roman" panose="02020603050405020304" pitchFamily="18" charset="0"/>
                <a:ea typeface="宋体" panose="02010600030101010101" pitchFamily="2" charset="-122"/>
                <a:cs typeface="Times New Roman" panose="02020603050405020304" pitchFamily="18" charset="0"/>
              </a:rPr>
              <a:t>等</a:t>
            </a:r>
            <a:r>
              <a:rPr lang="zh-CN" altLang="en-US" sz="2400" b="0" dirty="0"/>
              <a:t>）</a:t>
            </a:r>
            <a:endParaRPr lang="en-US" altLang="zh-CN" sz="2400" b="0" dirty="0"/>
          </a:p>
          <a:p>
            <a:pPr>
              <a:lnSpc>
                <a:spcPct val="100000"/>
              </a:lnSpc>
            </a:pPr>
            <a:r>
              <a:rPr lang="en-US" altLang="zh-CN" sz="2400" dirty="0"/>
              <a:t>30</a:t>
            </a:r>
            <a:r>
              <a:rPr lang="zh-CN" altLang="en-US" sz="2400" dirty="0"/>
              <a:t>人拟升学及就业 </a:t>
            </a:r>
            <a:r>
              <a:rPr lang="zh-CN" altLang="en-US" sz="2400" b="0" dirty="0"/>
              <a:t>（</a:t>
            </a:r>
            <a:r>
              <a:rPr lang="zh-CN" altLang="zh-CN" sz="2400" b="0" kern="100" dirty="0">
                <a:effectLst/>
                <a:latin typeface="Times New Roman" panose="02020603050405020304" pitchFamily="18" charset="0"/>
                <a:ea typeface="宋体" panose="02010600030101010101" pitchFamily="2" charset="-122"/>
              </a:rPr>
              <a:t>毕马威、安永、华为、中建四局、中铁物贸</a:t>
            </a:r>
            <a:r>
              <a:rPr lang="zh-CN" altLang="en-US" sz="2400" b="0" kern="100" dirty="0">
                <a:effectLst/>
                <a:latin typeface="Times New Roman" panose="02020603050405020304" pitchFamily="18" charset="0"/>
                <a:ea typeface="宋体" panose="02010600030101010101" pitchFamily="2" charset="-122"/>
              </a:rPr>
              <a:t>等</a:t>
            </a:r>
            <a:r>
              <a:rPr lang="zh-CN" altLang="zh-CN" sz="2400" b="0" kern="100" dirty="0">
                <a:effectLst/>
                <a:latin typeface="Times New Roman" panose="02020603050405020304" pitchFamily="18" charset="0"/>
                <a:ea typeface="宋体" panose="02010600030101010101" pitchFamily="2" charset="-122"/>
              </a:rPr>
              <a:t>）</a:t>
            </a:r>
          </a:p>
          <a:p>
            <a:endParaRPr lang="zh-CN" altLang="en-US" dirty="0"/>
          </a:p>
        </p:txBody>
      </p:sp>
      <p:sp>
        <p:nvSpPr>
          <p:cNvPr id="4" name="灯片编号占位符 3">
            <a:extLst>
              <a:ext uri="{FF2B5EF4-FFF2-40B4-BE49-F238E27FC236}">
                <a16:creationId xmlns:a16="http://schemas.microsoft.com/office/drawing/2014/main" id="{BFA05693-FAAF-CA45-641D-EFF55FD4D018}"/>
              </a:ext>
            </a:extLst>
          </p:cNvPr>
          <p:cNvSpPr>
            <a:spLocks noGrp="1"/>
          </p:cNvSpPr>
          <p:nvPr>
            <p:ph type="sldNum" sz="quarter" idx="12"/>
          </p:nvPr>
        </p:nvSpPr>
        <p:spPr/>
        <p:txBody>
          <a:bodyPr/>
          <a:lstStyle/>
          <a:p>
            <a:pPr>
              <a:defRPr/>
            </a:pPr>
            <a:fld id="{AB928433-6783-4F3F-8DC0-1F858574F025}" type="slidenum">
              <a:rPr lang="en-US" altLang="zh-CN" smtClean="0"/>
              <a:pPr>
                <a:defRPr/>
              </a:pPr>
              <a:t>13</a:t>
            </a:fld>
            <a:endParaRPr lang="en-US" altLang="zh-CN"/>
          </a:p>
        </p:txBody>
      </p:sp>
      <p:sp>
        <p:nvSpPr>
          <p:cNvPr id="5" name="内容占位符 2">
            <a:extLst>
              <a:ext uri="{FF2B5EF4-FFF2-40B4-BE49-F238E27FC236}">
                <a16:creationId xmlns:a16="http://schemas.microsoft.com/office/drawing/2014/main" id="{B3231FA4-E113-9FBC-60E3-847CFF53B5CD}"/>
              </a:ext>
            </a:extLst>
          </p:cNvPr>
          <p:cNvSpPr txBox="1">
            <a:spLocks/>
          </p:cNvSpPr>
          <p:nvPr/>
        </p:nvSpPr>
        <p:spPr bwMode="auto">
          <a:xfrm>
            <a:off x="467544" y="3356992"/>
            <a:ext cx="8136904" cy="338437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Tx/>
              <a:buSzTx/>
              <a:tabLst/>
              <a:defRPr/>
            </a:pPr>
            <a:r>
              <a:rPr kumimoji="1" lang="en-US" altLang="zh-CN" sz="3200" b="1" i="0" u="none" strike="noStrike" kern="0" cap="none" spc="0" normalizeH="0" baseline="0" noProof="0" dirty="0">
                <a:ln>
                  <a:noFill/>
                </a:ln>
                <a:solidFill>
                  <a:srgbClr val="FF0000"/>
                </a:solidFill>
                <a:effectLst/>
                <a:uLnTx/>
                <a:uFillTx/>
                <a:latin typeface="+mn-lt"/>
                <a:ea typeface="+mn-ea"/>
                <a:cs typeface="+mn-cs"/>
              </a:rPr>
              <a:t>2023</a:t>
            </a:r>
            <a:r>
              <a:rPr kumimoji="1" lang="zh-CN" altLang="en-US" sz="3200" b="1" i="0" u="none" strike="noStrike" kern="0" cap="none" spc="0" normalizeH="0" baseline="0" noProof="0" dirty="0">
                <a:ln>
                  <a:noFill/>
                </a:ln>
                <a:solidFill>
                  <a:srgbClr val="FF0000"/>
                </a:solidFill>
                <a:effectLst/>
                <a:uLnTx/>
                <a:uFillTx/>
                <a:latin typeface="+mn-lt"/>
                <a:ea typeface="+mn-ea"/>
                <a:cs typeface="+mn-cs"/>
              </a:rPr>
              <a:t>届毕业生（</a:t>
            </a:r>
            <a:r>
              <a:rPr kumimoji="1" lang="en-US" altLang="zh-CN" sz="3200" b="1" i="0" u="none" strike="noStrike" kern="0" cap="none" spc="0" normalizeH="0" baseline="0" noProof="0" dirty="0">
                <a:ln>
                  <a:noFill/>
                </a:ln>
                <a:solidFill>
                  <a:srgbClr val="FF0000"/>
                </a:solidFill>
                <a:effectLst/>
                <a:uLnTx/>
                <a:uFillTx/>
                <a:latin typeface="+mn-lt"/>
                <a:ea typeface="+mn-ea"/>
                <a:cs typeface="+mn-cs"/>
              </a:rPr>
              <a:t>49</a:t>
            </a:r>
            <a:r>
              <a:rPr kumimoji="1" lang="zh-CN" altLang="en-US" sz="3200" b="1" i="0" u="none" strike="noStrike" kern="0" cap="none" spc="0" normalizeH="0" baseline="0" noProof="0" dirty="0">
                <a:ln>
                  <a:noFill/>
                </a:ln>
                <a:solidFill>
                  <a:srgbClr val="FF0000"/>
                </a:solidFill>
                <a:effectLst/>
                <a:uLnTx/>
                <a:uFillTx/>
                <a:latin typeface="+mn-lt"/>
                <a:ea typeface="+mn-ea"/>
                <a:cs typeface="+mn-cs"/>
              </a:rPr>
              <a:t>人）</a:t>
            </a:r>
            <a:endParaRPr kumimoji="1" lang="en-US" altLang="zh-CN" sz="3200" b="1" i="0" u="none" strike="noStrike" kern="0" cap="none" spc="0" normalizeH="0" baseline="0" noProof="0" dirty="0">
              <a:ln>
                <a:noFill/>
              </a:ln>
              <a:solidFill>
                <a:srgbClr val="FF0000"/>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1" lang="en-US" altLang="zh-CN" b="1" i="0" u="none" strike="noStrike" kern="0" cap="none" spc="0" normalizeH="0" baseline="0" noProof="0" dirty="0">
                <a:ln>
                  <a:noFill/>
                </a:ln>
                <a:solidFill>
                  <a:schemeClr val="tx1"/>
                </a:solidFill>
                <a:effectLst/>
                <a:uLnTx/>
                <a:uFillTx/>
                <a:latin typeface="+mn-lt"/>
                <a:ea typeface="+mn-ea"/>
                <a:cs typeface="+mn-cs"/>
              </a:rPr>
              <a:t>11 </a:t>
            </a:r>
            <a:r>
              <a:rPr kumimoji="1" lang="zh-CN" altLang="en-US" b="1" i="0" u="none" strike="noStrike" kern="0" cap="none" spc="0" normalizeH="0" baseline="0" noProof="0" dirty="0">
                <a:ln>
                  <a:noFill/>
                </a:ln>
                <a:solidFill>
                  <a:schemeClr val="tx1"/>
                </a:solidFill>
                <a:effectLst/>
                <a:uLnTx/>
                <a:uFillTx/>
                <a:latin typeface="+mn-lt"/>
                <a:ea typeface="+mn-ea"/>
                <a:cs typeface="+mn-cs"/>
              </a:rPr>
              <a:t>人境外深造</a:t>
            </a:r>
            <a:r>
              <a:rPr kumimoji="1" lang="zh-CN" altLang="en-US" i="0" u="none" strike="noStrike" kern="0" cap="none" spc="0" normalizeH="0" baseline="0" noProof="0" dirty="0">
                <a:ln>
                  <a:noFill/>
                </a:ln>
                <a:solidFill>
                  <a:schemeClr val="tx1"/>
                </a:solidFill>
                <a:effectLst/>
                <a:uLnTx/>
                <a:uFillTx/>
                <a:latin typeface="+mn-lt"/>
                <a:ea typeface="+mn-ea"/>
                <a:cs typeface="+mn-cs"/>
              </a:rPr>
              <a:t>（</a:t>
            </a:r>
            <a:r>
              <a:rPr kumimoji="1" lang="zh-CN" altLang="zh-CN" i="0" u="none" strike="noStrike" kern="1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哥伦比亚大学</a:t>
            </a:r>
            <a:r>
              <a:rPr kumimoji="1" lang="zh-CN" altLang="en-US" i="0" u="none" strike="noStrike" kern="1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、南加州大学、英国伦敦商学院、南洋理工大学、悉尼大学，</a:t>
            </a:r>
            <a:r>
              <a:rPr kumimoji="1" lang="zh-CN" altLang="zh-CN" i="0" u="none" strike="noStrike" kern="1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香港科大</a:t>
            </a:r>
            <a:r>
              <a:rPr kumimoji="1" lang="zh-CN" altLang="en-US" i="0" u="none" strike="noStrike" kern="1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1" lang="zh-CN" altLang="zh-CN" i="0" u="none" strike="noStrike" kern="1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香港大学</a:t>
            </a:r>
            <a:r>
              <a:rPr kumimoji="1" lang="zh-CN" altLang="en-US" i="0" u="none" strike="noStrike" kern="1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，香港城市大学等</a:t>
            </a:r>
            <a:r>
              <a:rPr kumimoji="1" lang="zh-CN" altLang="en-US" i="0" u="none" strike="noStrike" kern="0" cap="none" spc="0" normalizeH="0" baseline="0" noProof="0" dirty="0">
                <a:ln>
                  <a:noFill/>
                </a:ln>
                <a:solidFill>
                  <a:schemeClr val="tx1"/>
                </a:solidFill>
                <a:effectLst/>
                <a:uLnTx/>
                <a:uFillTx/>
                <a:latin typeface="+mn-lt"/>
                <a:ea typeface="+mn-ea"/>
                <a:cs typeface="+mn-cs"/>
              </a:rPr>
              <a:t>）</a:t>
            </a:r>
            <a:endParaRPr kumimoji="1" lang="en-US" altLang="zh-CN" i="0" u="none" strike="noStrike" kern="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1" lang="en-US" altLang="zh-CN" b="1" i="0" u="none" strike="noStrike" kern="0" cap="none" spc="0" normalizeH="0" baseline="0" noProof="0" dirty="0">
                <a:ln>
                  <a:noFill/>
                </a:ln>
                <a:solidFill>
                  <a:schemeClr val="tx1"/>
                </a:solidFill>
                <a:effectLst/>
                <a:uLnTx/>
                <a:uFillTx/>
                <a:latin typeface="+mn-lt"/>
                <a:ea typeface="+mn-ea"/>
                <a:cs typeface="+mn-cs"/>
              </a:rPr>
              <a:t>19 </a:t>
            </a:r>
            <a:r>
              <a:rPr kumimoji="1" lang="zh-CN" altLang="en-US" b="1" i="0" u="none" strike="noStrike" kern="0" cap="none" spc="0" normalizeH="0" baseline="0" noProof="0" dirty="0">
                <a:ln>
                  <a:noFill/>
                </a:ln>
                <a:solidFill>
                  <a:schemeClr val="tx1"/>
                </a:solidFill>
                <a:effectLst/>
                <a:uLnTx/>
                <a:uFillTx/>
                <a:latin typeface="+mn-lt"/>
                <a:ea typeface="+mn-ea"/>
                <a:cs typeface="+mn-cs"/>
              </a:rPr>
              <a:t>人境内升学</a:t>
            </a:r>
            <a:r>
              <a:rPr kumimoji="1" lang="zh-CN" altLang="en-US" i="0" u="none" strike="noStrike" kern="0" cap="none" spc="0" normalizeH="0" baseline="0" noProof="0" dirty="0">
                <a:ln>
                  <a:noFill/>
                </a:ln>
                <a:solidFill>
                  <a:schemeClr val="tx1"/>
                </a:solidFill>
                <a:effectLst/>
                <a:uLnTx/>
                <a:uFillTx/>
                <a:latin typeface="+mn-lt"/>
                <a:ea typeface="+mn-ea"/>
                <a:cs typeface="+mn-cs"/>
              </a:rPr>
              <a:t>（</a:t>
            </a:r>
            <a:r>
              <a:rPr kumimoji="1" lang="zh-CN" altLang="zh-CN" i="0" u="none" strike="noStrike" kern="1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清华、</a:t>
            </a:r>
            <a:r>
              <a:rPr kumimoji="1" lang="zh-CN" altLang="en-US" i="0" u="none" strike="noStrike" kern="1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北大、人大、南开大学等</a:t>
            </a:r>
            <a:r>
              <a:rPr kumimoji="1" lang="zh-CN" altLang="en-US" i="0" u="none" strike="noStrike" kern="0" cap="none" spc="0" normalizeH="0" baseline="0" noProof="0" dirty="0">
                <a:ln>
                  <a:noFill/>
                </a:ln>
                <a:solidFill>
                  <a:schemeClr val="tx1"/>
                </a:solidFill>
                <a:effectLst/>
                <a:uLnTx/>
                <a:uFillTx/>
                <a:latin typeface="+mn-lt"/>
                <a:ea typeface="+mn-ea"/>
                <a:cs typeface="+mn-cs"/>
              </a:rPr>
              <a:t>）</a:t>
            </a:r>
            <a:endParaRPr kumimoji="1" lang="en-US" altLang="zh-CN" i="0" u="none" strike="noStrike" kern="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1" lang="zh-CN" altLang="en-US" b="1" i="0" u="none" strike="noStrike" kern="0" cap="none" spc="0" normalizeH="0" baseline="0" noProof="0" dirty="0">
                <a:ln>
                  <a:noFill/>
                </a:ln>
                <a:solidFill>
                  <a:schemeClr val="tx1"/>
                </a:solidFill>
                <a:effectLst/>
                <a:uLnTx/>
                <a:uFillTx/>
                <a:latin typeface="+mn-lt"/>
                <a:ea typeface="+mn-ea"/>
                <a:cs typeface="+mn-cs"/>
              </a:rPr>
              <a:t> </a:t>
            </a:r>
            <a:r>
              <a:rPr kumimoji="1" lang="en-US" altLang="zh-CN" b="1" i="0" u="none" strike="noStrike" kern="0" cap="none" spc="0" normalizeH="0" baseline="0" noProof="0" dirty="0">
                <a:ln>
                  <a:noFill/>
                </a:ln>
                <a:solidFill>
                  <a:schemeClr val="tx1"/>
                </a:solidFill>
                <a:effectLst/>
                <a:uLnTx/>
                <a:uFillTx/>
                <a:latin typeface="+mn-lt"/>
                <a:ea typeface="+mn-ea"/>
                <a:cs typeface="+mn-cs"/>
              </a:rPr>
              <a:t>19</a:t>
            </a:r>
            <a:r>
              <a:rPr kumimoji="1" lang="zh-CN" altLang="en-US" b="1" i="0" u="none" strike="noStrike" kern="0" cap="none" spc="0" normalizeH="0" baseline="0" noProof="0" dirty="0">
                <a:ln>
                  <a:noFill/>
                </a:ln>
                <a:solidFill>
                  <a:schemeClr val="tx1"/>
                </a:solidFill>
                <a:effectLst/>
                <a:uLnTx/>
                <a:uFillTx/>
                <a:latin typeface="+mn-lt"/>
                <a:ea typeface="+mn-ea"/>
                <a:cs typeface="+mn-cs"/>
              </a:rPr>
              <a:t>人</a:t>
            </a:r>
            <a:r>
              <a:rPr kumimoji="1" lang="en-US" altLang="zh-CN" b="1" i="0" u="none" strike="noStrike" kern="0" cap="none" spc="0" normalizeH="0" baseline="0" noProof="0" dirty="0">
                <a:ln>
                  <a:noFill/>
                </a:ln>
                <a:solidFill>
                  <a:schemeClr val="tx1"/>
                </a:solidFill>
                <a:effectLst/>
                <a:uLnTx/>
                <a:uFillTx/>
                <a:latin typeface="+mn-lt"/>
                <a:ea typeface="+mn-ea"/>
                <a:cs typeface="+mn-cs"/>
              </a:rPr>
              <a:t> </a:t>
            </a:r>
            <a:r>
              <a:rPr kumimoji="1" lang="zh-CN" altLang="en-US" b="1" i="0" u="none" strike="noStrike" kern="0" cap="none" spc="0" normalizeH="0" baseline="0" noProof="0" dirty="0">
                <a:ln>
                  <a:noFill/>
                </a:ln>
                <a:solidFill>
                  <a:schemeClr val="tx1"/>
                </a:solidFill>
                <a:effectLst/>
                <a:uLnTx/>
                <a:uFillTx/>
                <a:latin typeface="+mn-lt"/>
                <a:ea typeface="+mn-ea"/>
                <a:cs typeface="+mn-cs"/>
              </a:rPr>
              <a:t>拟升学及就业 </a:t>
            </a:r>
            <a:r>
              <a:rPr kumimoji="1" lang="zh-CN" altLang="en-US" i="0" u="none" strike="noStrike" kern="0" cap="none" spc="0" normalizeH="0" baseline="0" noProof="0" dirty="0">
                <a:ln>
                  <a:noFill/>
                </a:ln>
                <a:solidFill>
                  <a:schemeClr val="tx1"/>
                </a:solidFill>
                <a:effectLst/>
                <a:uLnTx/>
                <a:uFillTx/>
                <a:latin typeface="+mn-lt"/>
                <a:ea typeface="+mn-ea"/>
                <a:cs typeface="+mn-cs"/>
              </a:rPr>
              <a:t>（</a:t>
            </a:r>
            <a:r>
              <a:rPr kumimoji="1" lang="zh-CN" altLang="en-US" i="0" u="none" strike="noStrike" kern="1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mn-cs"/>
              </a:rPr>
              <a:t>普华永道、中国海洋石油集团，中国电信，中国港湾工程有限责任公司，国家机关事务管理局等</a:t>
            </a:r>
            <a:r>
              <a:rPr kumimoji="1" lang="zh-CN" altLang="zh-CN" i="0" u="none" strike="noStrike" kern="100" cap="none" spc="0" normalizeH="0" baseline="0" noProof="0" dirty="0">
                <a:ln>
                  <a:noFill/>
                </a:ln>
                <a:solidFill>
                  <a:schemeClr val="tx1"/>
                </a:solidFill>
                <a:effectLst/>
                <a:uLnTx/>
                <a:uFillTx/>
                <a:latin typeface="Times New Roman" panose="02020603050405020304" pitchFamily="18" charset="0"/>
                <a:ea typeface="宋体" panose="02010600030101010101" pitchFamily="2" charset="-122"/>
                <a:cs typeface="+mn-cs"/>
              </a:rPr>
              <a:t>）</a:t>
            </a:r>
            <a:endParaRPr kumimoji="1" lang="zh-CN" altLang="en-US" i="0" u="none" strike="noStrike" kern="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06483675"/>
      </p:ext>
    </p:extLst>
  </p:cSld>
  <p:clrMapOvr>
    <a:masterClrMapping/>
  </p:clrMapOvr>
  <p:transition>
    <p:rand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CDC015AF-E6AD-222F-C851-6F369F2AB051}"/>
              </a:ext>
            </a:extLst>
          </p:cNvPr>
          <p:cNvSpPr>
            <a:spLocks noGrp="1"/>
          </p:cNvSpPr>
          <p:nvPr>
            <p:ph idx="1"/>
          </p:nvPr>
        </p:nvSpPr>
        <p:spPr>
          <a:xfrm>
            <a:off x="323528" y="692696"/>
            <a:ext cx="8208912" cy="3024336"/>
          </a:xfrm>
        </p:spPr>
        <p:txBody>
          <a:bodyPr/>
          <a:lstStyle/>
          <a:p>
            <a:pPr>
              <a:lnSpc>
                <a:spcPct val="100000"/>
              </a:lnSpc>
              <a:buNone/>
            </a:pPr>
            <a:r>
              <a:rPr lang="en-US" altLang="zh-CN" sz="3200" dirty="0">
                <a:solidFill>
                  <a:srgbClr val="FF0000"/>
                </a:solidFill>
              </a:rPr>
              <a:t>2024</a:t>
            </a:r>
            <a:r>
              <a:rPr lang="zh-CN" altLang="en-US" sz="3200" dirty="0">
                <a:solidFill>
                  <a:srgbClr val="FF0000"/>
                </a:solidFill>
              </a:rPr>
              <a:t>届毕业生（</a:t>
            </a:r>
            <a:r>
              <a:rPr lang="en-US" altLang="zh-CN" sz="3200" dirty="0">
                <a:solidFill>
                  <a:srgbClr val="FF0000"/>
                </a:solidFill>
              </a:rPr>
              <a:t>54</a:t>
            </a:r>
            <a:r>
              <a:rPr lang="zh-CN" altLang="en-US" sz="3200" dirty="0">
                <a:solidFill>
                  <a:srgbClr val="FF0000"/>
                </a:solidFill>
              </a:rPr>
              <a:t>人）</a:t>
            </a:r>
            <a:endParaRPr lang="en-US" altLang="zh-CN" sz="3200" dirty="0">
              <a:solidFill>
                <a:srgbClr val="FF0000"/>
              </a:solidFill>
            </a:endParaRPr>
          </a:p>
          <a:p>
            <a:pPr>
              <a:lnSpc>
                <a:spcPct val="100000"/>
              </a:lnSpc>
            </a:pPr>
            <a:r>
              <a:rPr lang="en-US" altLang="zh-CN" sz="2400" dirty="0"/>
              <a:t>16</a:t>
            </a:r>
            <a:r>
              <a:rPr lang="zh-CN" altLang="en-US" sz="2400" dirty="0"/>
              <a:t>人</a:t>
            </a:r>
            <a:r>
              <a:rPr lang="en-US" altLang="zh-CN" sz="2400" dirty="0"/>
              <a:t> </a:t>
            </a:r>
            <a:r>
              <a:rPr lang="zh-CN" altLang="en-US" sz="2400" dirty="0"/>
              <a:t>境外深造</a:t>
            </a:r>
            <a:r>
              <a:rPr lang="zh-CN" altLang="en-US" sz="2400" b="0" dirty="0"/>
              <a:t>（</a:t>
            </a:r>
            <a:r>
              <a:rPr lang="zh-CN" altLang="en-US" sz="2400" b="0" dirty="0">
                <a:latin typeface="宋体" panose="02010600030101010101" pitchFamily="2" charset="-122"/>
                <a:ea typeface="宋体" panose="02010600030101010101" pitchFamily="2" charset="-122"/>
              </a:rPr>
              <a:t>香港科大、伦敦大学学院、埃塞克商学院、新加坡南洋理工、新加坡国立大学等</a:t>
            </a:r>
            <a:r>
              <a:rPr lang="zh-CN" altLang="en-US" sz="2400" b="0" dirty="0"/>
              <a:t>）</a:t>
            </a:r>
            <a:endParaRPr lang="en-US" altLang="zh-CN" sz="2400" b="0" dirty="0"/>
          </a:p>
          <a:p>
            <a:pPr>
              <a:lnSpc>
                <a:spcPct val="100000"/>
              </a:lnSpc>
            </a:pPr>
            <a:r>
              <a:rPr lang="en-US" altLang="zh-CN" sz="2400" dirty="0">
                <a:latin typeface="Times New Roman" pitchFamily="18" charset="0"/>
                <a:cs typeface="Times New Roman" pitchFamily="18" charset="0"/>
              </a:rPr>
              <a:t>24</a:t>
            </a:r>
            <a:r>
              <a:rPr lang="zh-CN" altLang="en-US" sz="2400" dirty="0">
                <a:latin typeface="+mn-ea"/>
              </a:rPr>
              <a:t>人境内升学</a:t>
            </a:r>
            <a:r>
              <a:rPr lang="zh-CN" altLang="en-US" sz="2400" b="0" dirty="0">
                <a:latin typeface="+mn-ea"/>
              </a:rPr>
              <a:t>（</a:t>
            </a:r>
            <a:r>
              <a:rPr lang="zh-CN" altLang="en-US" sz="2400" b="0" kern="100" dirty="0">
                <a:effectLst/>
                <a:latin typeface="宋体" panose="02010600030101010101" pitchFamily="2" charset="-122"/>
                <a:ea typeface="宋体" panose="02010600030101010101" pitchFamily="2" charset="-122"/>
                <a:cs typeface="Times New Roman" panose="02020603050405020304" pitchFamily="18" charset="0"/>
              </a:rPr>
              <a:t>北大、</a:t>
            </a:r>
            <a:r>
              <a:rPr lang="zh-CN" altLang="en-US" sz="2400" b="0" i="0" u="none" strike="noStrike" dirty="0">
                <a:solidFill>
                  <a:srgbClr val="000000"/>
                </a:solidFill>
                <a:effectLst/>
                <a:latin typeface="宋体" panose="02010600030101010101" pitchFamily="2" charset="-122"/>
                <a:ea typeface="宋体" panose="02010600030101010101" pitchFamily="2" charset="-122"/>
              </a:rPr>
              <a:t>北大汇丰商学院、复旦、中山、浙江大学、</a:t>
            </a:r>
            <a:r>
              <a:rPr lang="zh-CN" altLang="en-US" sz="2400" b="0" kern="100" dirty="0">
                <a:effectLst/>
                <a:latin typeface="宋体" panose="02010600030101010101" pitchFamily="2" charset="-122"/>
                <a:ea typeface="宋体" panose="02010600030101010101" pitchFamily="2" charset="-122"/>
                <a:cs typeface="Times New Roman" panose="02020603050405020304" pitchFamily="18" charset="0"/>
              </a:rPr>
              <a:t>南开大学等</a:t>
            </a:r>
            <a:r>
              <a:rPr lang="zh-CN" altLang="en-US" sz="2400" b="0" dirty="0">
                <a:latin typeface="+mn-ea"/>
              </a:rPr>
              <a:t>）</a:t>
            </a:r>
            <a:endParaRPr lang="en-US" altLang="zh-CN" sz="2400" b="0" dirty="0">
              <a:latin typeface="+mn-ea"/>
            </a:endParaRPr>
          </a:p>
          <a:p>
            <a:pPr>
              <a:lnSpc>
                <a:spcPct val="100000"/>
              </a:lnSpc>
            </a:pPr>
            <a:r>
              <a:rPr lang="en-US" altLang="zh-CN" sz="2400" dirty="0"/>
              <a:t>14 </a:t>
            </a:r>
            <a:r>
              <a:rPr lang="zh-CN" altLang="en-US" sz="2400" dirty="0"/>
              <a:t>人拟升学及就业 </a:t>
            </a:r>
            <a:r>
              <a:rPr lang="zh-CN" altLang="en-US" sz="2400" b="0" dirty="0">
                <a:latin typeface="+mn-ea"/>
              </a:rPr>
              <a:t>（</a:t>
            </a:r>
            <a:r>
              <a:rPr lang="zh-CN" altLang="en-US" sz="2400" b="0" kern="100" dirty="0">
                <a:latin typeface="宋体" panose="02010600030101010101" pitchFamily="2" charset="-122"/>
                <a:ea typeface="宋体" panose="02010600030101010101" pitchFamily="2" charset="-122"/>
              </a:rPr>
              <a:t>中国土木工程集团有限公司，天健会计师事务所，荣耀终端有限公司等</a:t>
            </a:r>
            <a:r>
              <a:rPr lang="zh-CN" altLang="zh-CN" sz="2400" b="0" kern="100" dirty="0">
                <a:effectLst/>
                <a:latin typeface="+mn-ea"/>
              </a:rPr>
              <a:t>）</a:t>
            </a:r>
            <a:endParaRPr lang="zh-CN" altLang="en-US" dirty="0"/>
          </a:p>
        </p:txBody>
      </p:sp>
      <p:sp>
        <p:nvSpPr>
          <p:cNvPr id="4" name="灯片编号占位符 3">
            <a:extLst>
              <a:ext uri="{FF2B5EF4-FFF2-40B4-BE49-F238E27FC236}">
                <a16:creationId xmlns:a16="http://schemas.microsoft.com/office/drawing/2014/main" id="{77799777-D98D-7D33-CFAC-89E9A7D91CBA}"/>
              </a:ext>
            </a:extLst>
          </p:cNvPr>
          <p:cNvSpPr>
            <a:spLocks noGrp="1"/>
          </p:cNvSpPr>
          <p:nvPr>
            <p:ph type="sldNum" sz="quarter" idx="12"/>
          </p:nvPr>
        </p:nvSpPr>
        <p:spPr/>
        <p:txBody>
          <a:bodyPr/>
          <a:lstStyle/>
          <a:p>
            <a:pPr>
              <a:defRPr/>
            </a:pPr>
            <a:fld id="{AB928433-6783-4F3F-8DC0-1F858574F025}" type="slidenum">
              <a:rPr lang="en-US" altLang="zh-CN" smtClean="0"/>
              <a:pPr>
                <a:defRPr/>
              </a:pPr>
              <a:t>14</a:t>
            </a:fld>
            <a:endParaRPr lang="en-US" altLang="zh-CN"/>
          </a:p>
        </p:txBody>
      </p:sp>
      <p:sp>
        <p:nvSpPr>
          <p:cNvPr id="5" name="内容占位符 2"/>
          <p:cNvSpPr txBox="1">
            <a:spLocks/>
          </p:cNvSpPr>
          <p:nvPr/>
        </p:nvSpPr>
        <p:spPr bwMode="auto">
          <a:xfrm>
            <a:off x="395536" y="3645024"/>
            <a:ext cx="7992888" cy="309634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Tx/>
              <a:buSzTx/>
              <a:tabLst/>
              <a:defRPr/>
            </a:pPr>
            <a:r>
              <a:rPr kumimoji="1" lang="en-US" altLang="zh-CN" sz="3200" b="1" i="0" u="none" strike="noStrike" kern="0" cap="none" spc="0" normalizeH="0" baseline="0" noProof="0" dirty="0">
                <a:ln>
                  <a:noFill/>
                </a:ln>
                <a:solidFill>
                  <a:srgbClr val="FF0000"/>
                </a:solidFill>
                <a:effectLst/>
                <a:uLnTx/>
                <a:uFillTx/>
                <a:latin typeface="+mn-lt"/>
                <a:ea typeface="+mn-ea"/>
                <a:cs typeface="+mn-cs"/>
              </a:rPr>
              <a:t>2025</a:t>
            </a:r>
            <a:r>
              <a:rPr kumimoji="1" lang="zh-CN" altLang="en-US" sz="3200" b="1" i="0" u="none" strike="noStrike" kern="0" cap="none" spc="0" normalizeH="0" baseline="0" noProof="0" dirty="0">
                <a:ln>
                  <a:noFill/>
                </a:ln>
                <a:solidFill>
                  <a:srgbClr val="FF0000"/>
                </a:solidFill>
                <a:effectLst/>
                <a:uLnTx/>
                <a:uFillTx/>
                <a:latin typeface="+mn-lt"/>
                <a:ea typeface="+mn-ea"/>
                <a:cs typeface="+mn-cs"/>
              </a:rPr>
              <a:t>届毕业生（</a:t>
            </a:r>
            <a:r>
              <a:rPr kumimoji="1" lang="en-US" altLang="zh-CN" sz="3200" b="1" i="0" u="none" strike="noStrike" kern="0" cap="none" spc="0" normalizeH="0" baseline="0" noProof="0" dirty="0">
                <a:ln>
                  <a:noFill/>
                </a:ln>
                <a:solidFill>
                  <a:srgbClr val="FF0000"/>
                </a:solidFill>
                <a:effectLst/>
                <a:uLnTx/>
                <a:uFillTx/>
                <a:latin typeface="+mn-lt"/>
                <a:ea typeface="+mn-ea"/>
                <a:cs typeface="+mn-cs"/>
              </a:rPr>
              <a:t>48</a:t>
            </a:r>
            <a:r>
              <a:rPr kumimoji="1" lang="zh-CN" altLang="en-US" sz="3200" b="1" i="0" u="none" strike="noStrike" kern="0" cap="none" spc="0" normalizeH="0" baseline="0" noProof="0" dirty="0">
                <a:ln>
                  <a:noFill/>
                </a:ln>
                <a:solidFill>
                  <a:srgbClr val="FF0000"/>
                </a:solidFill>
                <a:effectLst/>
                <a:uLnTx/>
                <a:uFillTx/>
                <a:latin typeface="+mn-lt"/>
                <a:ea typeface="+mn-ea"/>
                <a:cs typeface="+mn-cs"/>
              </a:rPr>
              <a:t>人）</a:t>
            </a:r>
            <a:endParaRPr kumimoji="1" lang="en-US" altLang="zh-CN" sz="3200" b="1" i="0" u="none" strike="noStrike" kern="0" cap="none" spc="0" normalizeH="0" baseline="0" noProof="0" dirty="0">
              <a:ln>
                <a:noFill/>
              </a:ln>
              <a:solidFill>
                <a:srgbClr val="FF0000"/>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1" lang="en-US" altLang="zh-CN" sz="2400" b="1" i="0" u="none" strike="noStrike" kern="0" cap="none" spc="0" normalizeH="0" baseline="0" noProof="0" dirty="0">
                <a:ln>
                  <a:noFill/>
                </a:ln>
                <a:solidFill>
                  <a:schemeClr val="tx1"/>
                </a:solidFill>
                <a:effectLst/>
                <a:uLnTx/>
                <a:uFillTx/>
                <a:latin typeface="+mn-lt"/>
                <a:ea typeface="+mn-ea"/>
                <a:cs typeface="+mn-cs"/>
              </a:rPr>
              <a:t>12</a:t>
            </a:r>
            <a:r>
              <a:rPr kumimoji="1" lang="zh-CN" altLang="en-US" sz="2400" b="1" i="0" u="none" strike="noStrike" kern="0" cap="none" spc="0" normalizeH="0" baseline="0" noProof="0" dirty="0">
                <a:ln>
                  <a:noFill/>
                </a:ln>
                <a:solidFill>
                  <a:schemeClr val="tx1"/>
                </a:solidFill>
                <a:effectLst/>
                <a:uLnTx/>
                <a:uFillTx/>
                <a:latin typeface="+mn-lt"/>
                <a:ea typeface="+mn-ea"/>
                <a:cs typeface="+mn-cs"/>
              </a:rPr>
              <a:t>人境外深造</a:t>
            </a:r>
            <a:r>
              <a:rPr kumimoji="1" lang="zh-CN" altLang="en-US" sz="2400" b="0" i="0" u="none" strike="noStrike" kern="0" cap="none" spc="0" normalizeH="0" baseline="0" noProof="0" dirty="0">
                <a:ln>
                  <a:noFill/>
                </a:ln>
                <a:solidFill>
                  <a:schemeClr val="tx1"/>
                </a:solidFill>
                <a:effectLst/>
                <a:uLnTx/>
                <a:uFillTx/>
                <a:latin typeface="+mn-lt"/>
                <a:ea typeface="+mn-ea"/>
                <a:cs typeface="+mn-cs"/>
              </a:rPr>
              <a:t>（哥伦比亚大学、纽约大学，</a:t>
            </a:r>
            <a:r>
              <a:rPr kumimoji="1" lang="en-US" altLang="zh-CN" sz="2400" b="0" i="0" u="none" strike="noStrike" kern="0" cap="none" spc="0" normalizeH="0" baseline="0" noProof="0" dirty="0">
                <a:ln>
                  <a:noFill/>
                </a:ln>
                <a:solidFill>
                  <a:schemeClr val="tx1"/>
                </a:solidFill>
                <a:effectLst/>
                <a:uLnTx/>
                <a:uFillTx/>
                <a:latin typeface="+mn-lt"/>
                <a:ea typeface="+mn-ea"/>
                <a:cs typeface="+mn-cs"/>
              </a:rPr>
              <a:t>ESSEC</a:t>
            </a:r>
            <a:r>
              <a:rPr kumimoji="1" lang="zh-CN" altLang="en-US" sz="2400" b="0" i="0" u="none" strike="noStrike" kern="0" cap="none" spc="0" normalizeH="0" baseline="0" noProof="0" dirty="0">
                <a:ln>
                  <a:noFill/>
                </a:ln>
                <a:solidFill>
                  <a:schemeClr val="tx1"/>
                </a:solidFill>
                <a:effectLst/>
                <a:uLnTx/>
                <a:uFillTx/>
                <a:latin typeface="+mn-lt"/>
                <a:ea typeface="+mn-ea"/>
                <a:cs typeface="+mn-cs"/>
              </a:rPr>
              <a:t>商学院、</a:t>
            </a:r>
            <a:r>
              <a:rPr kumimoji="1" lang="zh-CN" altLang="en-US" sz="2400" b="0" i="0" u="none" strike="noStrike" kern="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香港科大、香港大学、新加坡南洋理工等</a:t>
            </a:r>
            <a:r>
              <a:rPr kumimoji="1" lang="zh-CN" altLang="en-US" sz="2400" b="0" i="0" u="none" strike="noStrike" kern="0" cap="none" spc="0" normalizeH="0" baseline="0" noProof="0" dirty="0">
                <a:ln>
                  <a:noFill/>
                </a:ln>
                <a:solidFill>
                  <a:schemeClr val="tx1"/>
                </a:solidFill>
                <a:effectLst/>
                <a:uLnTx/>
                <a:uFillTx/>
                <a:latin typeface="+mn-lt"/>
                <a:ea typeface="+mn-ea"/>
                <a:cs typeface="+mn-cs"/>
              </a:rPr>
              <a:t>）</a:t>
            </a:r>
            <a:endParaRPr kumimoji="1" lang="en-US" altLang="zh-CN" sz="2400" b="0" i="0" u="none" strike="noStrike" kern="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1" lang="en-US" altLang="zh-CN" sz="2400" b="1" i="0" u="none" strike="noStrike" kern="0" cap="none" spc="0" normalizeH="0" baseline="0" noProof="0" dirty="0">
                <a:ln>
                  <a:noFill/>
                </a:ln>
                <a:solidFill>
                  <a:schemeClr val="tx1"/>
                </a:solidFill>
                <a:effectLst/>
                <a:uLnTx/>
                <a:uFillTx/>
                <a:latin typeface="Times New Roman" pitchFamily="18" charset="0"/>
                <a:ea typeface="+mn-ea"/>
                <a:cs typeface="Times New Roman" pitchFamily="18" charset="0"/>
              </a:rPr>
              <a:t>17</a:t>
            </a:r>
            <a:r>
              <a:rPr kumimoji="1" lang="zh-CN" altLang="en-US" sz="2400" b="1" i="0" u="none" strike="noStrike" kern="0" cap="none" spc="0" normalizeH="0" baseline="0" noProof="0" dirty="0">
                <a:ln>
                  <a:noFill/>
                </a:ln>
                <a:solidFill>
                  <a:schemeClr val="tx1"/>
                </a:solidFill>
                <a:effectLst/>
                <a:uLnTx/>
                <a:uFillTx/>
                <a:latin typeface="+mn-ea"/>
                <a:ea typeface="+mn-ea"/>
                <a:cs typeface="+mn-cs"/>
              </a:rPr>
              <a:t>人境内升学</a:t>
            </a:r>
            <a:r>
              <a:rPr kumimoji="1" lang="zh-CN" altLang="en-US" sz="2400" b="0" i="0" u="none" strike="noStrike" kern="0" cap="none" spc="0" normalizeH="0" baseline="0" noProof="0" dirty="0">
                <a:ln>
                  <a:noFill/>
                </a:ln>
                <a:solidFill>
                  <a:schemeClr val="tx1"/>
                </a:solidFill>
                <a:effectLst/>
                <a:uLnTx/>
                <a:uFillTx/>
                <a:latin typeface="+mn-ea"/>
                <a:ea typeface="+mn-ea"/>
                <a:cs typeface="+mn-cs"/>
              </a:rPr>
              <a:t>（清华、</a:t>
            </a:r>
            <a:r>
              <a:rPr kumimoji="1" lang="zh-CN" altLang="en-US" sz="2400" b="0" i="0" u="none" strike="noStrike" kern="1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北大、</a:t>
            </a:r>
            <a:r>
              <a:rPr kumimoji="1" lang="zh-CN" altLang="en-US" sz="2400" b="0" i="0" u="none" strike="noStrike" kern="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cs typeface="+mn-cs"/>
              </a:rPr>
              <a:t>复旦、上海交大、</a:t>
            </a:r>
            <a:r>
              <a:rPr kumimoji="1" lang="zh-CN" altLang="en-US" sz="2400" b="0" i="0" u="none" strike="noStrike" kern="1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Times New Roman" panose="02020603050405020304" pitchFamily="18" charset="0"/>
              </a:rPr>
              <a:t>南开大学等</a:t>
            </a:r>
            <a:r>
              <a:rPr kumimoji="1" lang="zh-CN" altLang="en-US" sz="2400" b="0" i="0" u="none" strike="noStrike" kern="0" cap="none" spc="0" normalizeH="0" baseline="0" noProof="0" dirty="0">
                <a:ln>
                  <a:noFill/>
                </a:ln>
                <a:solidFill>
                  <a:schemeClr val="tx1"/>
                </a:solidFill>
                <a:effectLst/>
                <a:uLnTx/>
                <a:uFillTx/>
                <a:latin typeface="+mn-ea"/>
                <a:ea typeface="+mn-ea"/>
                <a:cs typeface="+mn-cs"/>
              </a:rPr>
              <a:t>）</a:t>
            </a:r>
            <a:endParaRPr kumimoji="1" lang="en-US" altLang="zh-CN" sz="2400" b="0" i="0" u="none" strike="noStrike" kern="0" cap="none" spc="0" normalizeH="0" baseline="0" noProof="0" dirty="0">
              <a:ln>
                <a:noFill/>
              </a:ln>
              <a:solidFill>
                <a:schemeClr val="tx1"/>
              </a:solidFill>
              <a:effectLst/>
              <a:uLnTx/>
              <a:uFillTx/>
              <a:latin typeface="+mn-ea"/>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1" lang="en-US" altLang="zh-CN" sz="2400" b="1" i="0" u="none" strike="noStrike" kern="0" cap="none" spc="0" normalizeH="0" baseline="0" noProof="0" dirty="0">
                <a:ln>
                  <a:noFill/>
                </a:ln>
                <a:solidFill>
                  <a:schemeClr val="tx1"/>
                </a:solidFill>
                <a:effectLst/>
                <a:uLnTx/>
                <a:uFillTx/>
                <a:latin typeface="+mn-lt"/>
                <a:ea typeface="+mn-ea"/>
                <a:cs typeface="+mn-cs"/>
              </a:rPr>
              <a:t>19</a:t>
            </a:r>
            <a:r>
              <a:rPr kumimoji="1" lang="zh-CN" altLang="en-US" sz="2400" b="1" i="0" u="none" strike="noStrike" kern="0" cap="none" spc="0" normalizeH="0" baseline="0" noProof="0" dirty="0">
                <a:ln>
                  <a:noFill/>
                </a:ln>
                <a:solidFill>
                  <a:schemeClr val="tx1"/>
                </a:solidFill>
                <a:effectLst/>
                <a:uLnTx/>
                <a:uFillTx/>
                <a:latin typeface="+mn-lt"/>
                <a:ea typeface="+mn-ea"/>
                <a:cs typeface="+mn-cs"/>
              </a:rPr>
              <a:t>人拟升学及就业 </a:t>
            </a:r>
            <a:r>
              <a:rPr kumimoji="1" lang="zh-CN" altLang="en-US" sz="2400" b="0" i="0" u="none" strike="noStrike" kern="0" cap="none" spc="0" normalizeH="0" baseline="0" noProof="0" dirty="0">
                <a:ln>
                  <a:noFill/>
                </a:ln>
                <a:solidFill>
                  <a:schemeClr val="tx1"/>
                </a:solidFill>
                <a:effectLst/>
                <a:uLnTx/>
                <a:uFillTx/>
                <a:latin typeface="+mn-ea"/>
                <a:ea typeface="+mn-ea"/>
                <a:cs typeface="+mn-cs"/>
              </a:rPr>
              <a:t>（</a:t>
            </a:r>
            <a:r>
              <a:rPr kumimoji="1" lang="zh-CN" altLang="en-US" sz="2400" b="0" i="0" u="none" strike="noStrike" kern="100" cap="none" spc="0" normalizeH="0" baseline="0" noProof="0" dirty="0">
                <a:ln>
                  <a:noFill/>
                </a:ln>
                <a:solidFill>
                  <a:schemeClr val="tx1"/>
                </a:solidFill>
                <a:effectLst/>
                <a:uLnTx/>
                <a:uFillTx/>
                <a:latin typeface="宋体" panose="02010600030101010101" pitchFamily="2" charset="-122"/>
                <a:ea typeface="宋体" panose="02010600030101010101" pitchFamily="2" charset="-122"/>
                <a:cs typeface="+mn-cs"/>
              </a:rPr>
              <a:t>毕马威、德勤、安永、国家部委、中建一局集团、江苏恒立液压股份有限公司等</a:t>
            </a:r>
            <a:r>
              <a:rPr kumimoji="1" lang="zh-CN" altLang="zh-CN" sz="2400" b="0" i="0" u="none" strike="noStrike" kern="100" cap="none" spc="0" normalizeH="0" baseline="0" noProof="0" dirty="0">
                <a:ln>
                  <a:noFill/>
                </a:ln>
                <a:solidFill>
                  <a:schemeClr val="tx1"/>
                </a:solidFill>
                <a:effectLst/>
                <a:uLnTx/>
                <a:uFillTx/>
                <a:latin typeface="+mn-ea"/>
                <a:ea typeface="+mn-ea"/>
                <a:cs typeface="+mn-cs"/>
              </a:rPr>
              <a:t>）</a:t>
            </a:r>
            <a:endParaRPr kumimoji="1" lang="zh-CN" altLang="en-US" sz="2400" b="0" i="0" u="none" strike="noStrike" kern="0" cap="none" spc="0" normalizeH="0" baseline="0" noProof="0" dirty="0">
              <a:ln>
                <a:noFill/>
              </a:ln>
              <a:solidFill>
                <a:schemeClr val="tx1"/>
              </a:solidFill>
              <a:effectLst/>
              <a:uLnTx/>
              <a:uFillTx/>
              <a:latin typeface="+mn-ea"/>
              <a:ea typeface="+mn-ea"/>
              <a:cs typeface="+mn-cs"/>
            </a:endParaRPr>
          </a:p>
          <a:p>
            <a:pPr marL="342900" marR="0" lvl="0" indent="-342900" algn="l" defTabSz="914400" rtl="0" eaLnBrk="0" fontAlgn="base" latinLnBrk="0" hangingPunct="0">
              <a:lnSpc>
                <a:spcPct val="90000"/>
              </a:lnSpc>
              <a:spcBef>
                <a:spcPct val="20000"/>
              </a:spcBef>
              <a:spcAft>
                <a:spcPct val="0"/>
              </a:spcAft>
              <a:buClrTx/>
              <a:buSzTx/>
              <a:buFontTx/>
              <a:buChar char="•"/>
              <a:tabLst/>
              <a:defRPr/>
            </a:pPr>
            <a:endParaRPr kumimoji="1" lang="zh-CN" altLang="en-US" sz="2800" b="1" i="0" u="none" strike="noStrike" kern="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362727911"/>
      </p:ext>
    </p:extLst>
  </p:cSld>
  <p:clrMapOvr>
    <a:masterClrMapping/>
  </p:clrMapOvr>
  <p:transition>
    <p:rand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11560" y="1196752"/>
            <a:ext cx="7920880" cy="4619600"/>
          </a:xfrm>
        </p:spPr>
        <p:txBody>
          <a:bodyPr/>
          <a:lstStyle/>
          <a:p>
            <a:pPr>
              <a:lnSpc>
                <a:spcPct val="100000"/>
              </a:lnSpc>
            </a:pPr>
            <a:r>
              <a:rPr lang="en-US" altLang="zh-CN" sz="3200" dirty="0">
                <a:solidFill>
                  <a:srgbClr val="FF0000"/>
                </a:solidFill>
              </a:rPr>
              <a:t>2026</a:t>
            </a:r>
            <a:r>
              <a:rPr lang="zh-CN" altLang="en-US" sz="3200" dirty="0">
                <a:solidFill>
                  <a:srgbClr val="FF0000"/>
                </a:solidFill>
              </a:rPr>
              <a:t>届毕业生（</a:t>
            </a:r>
            <a:r>
              <a:rPr lang="en-US" altLang="zh-CN" sz="3200" dirty="0">
                <a:solidFill>
                  <a:srgbClr val="FF0000"/>
                </a:solidFill>
              </a:rPr>
              <a:t>53</a:t>
            </a:r>
            <a:r>
              <a:rPr lang="zh-CN" altLang="en-US" sz="3200" dirty="0">
                <a:solidFill>
                  <a:srgbClr val="FF0000"/>
                </a:solidFill>
              </a:rPr>
              <a:t>人）</a:t>
            </a:r>
            <a:endParaRPr lang="en-US" altLang="zh-CN" sz="3200" dirty="0">
              <a:solidFill>
                <a:srgbClr val="FF0000"/>
              </a:solidFill>
            </a:endParaRPr>
          </a:p>
          <a:p>
            <a:pPr>
              <a:lnSpc>
                <a:spcPct val="100000"/>
              </a:lnSpc>
            </a:pPr>
            <a:r>
              <a:rPr lang="en-US" altLang="zh-CN" dirty="0">
                <a:latin typeface="Times New Roman" pitchFamily="18" charset="0"/>
                <a:ea typeface="楷体_GB2312"/>
                <a:cs typeface="Times New Roman" pitchFamily="18" charset="0"/>
              </a:rPr>
              <a:t>17</a:t>
            </a:r>
            <a:r>
              <a:rPr lang="zh-CN" altLang="en-US" dirty="0">
                <a:latin typeface="楷体_GB2312 (正文)"/>
                <a:ea typeface="楷体_GB2312"/>
              </a:rPr>
              <a:t>人境外深造</a:t>
            </a:r>
            <a:r>
              <a:rPr lang="zh-CN" altLang="en-US" dirty="0"/>
              <a:t>（</a:t>
            </a:r>
            <a:r>
              <a:rPr lang="zh-CN" altLang="en-US" b="0" i="0" u="none" strike="noStrike" dirty="0">
                <a:solidFill>
                  <a:srgbClr val="000000"/>
                </a:solidFill>
                <a:effectLst/>
                <a:latin typeface="宋体" panose="02010600030101010101" pitchFamily="2" charset="-122"/>
                <a:ea typeface="宋体" panose="02010600030101010101" pitchFamily="2" charset="-122"/>
              </a:rPr>
              <a:t>加利福尼亚大学洛杉矶分校</a:t>
            </a:r>
            <a:r>
              <a:rPr lang="zh-CN" altLang="en-US" b="0" dirty="0">
                <a:latin typeface="宋体" panose="02010600030101010101" pitchFamily="2" charset="-122"/>
                <a:ea typeface="宋体" panose="02010600030101010101" pitchFamily="2" charset="-122"/>
              </a:rPr>
              <a:t> ，</a:t>
            </a:r>
            <a:r>
              <a:rPr lang="zh-CN" altLang="en-US" b="0" i="0" u="none" strike="noStrike" dirty="0">
                <a:solidFill>
                  <a:srgbClr val="000000"/>
                </a:solidFill>
                <a:effectLst/>
                <a:latin typeface="宋体" panose="02010600030101010101" pitchFamily="2" charset="-122"/>
                <a:ea typeface="宋体" panose="02010600030101010101" pitchFamily="2" charset="-122"/>
              </a:rPr>
              <a:t>约翰霍普金斯大学</a:t>
            </a:r>
            <a:r>
              <a:rPr lang="zh-CN" altLang="en-US" b="0" dirty="0">
                <a:latin typeface="宋体" panose="02010600030101010101" pitchFamily="2" charset="-122"/>
                <a:ea typeface="宋体" panose="02010600030101010101" pitchFamily="2" charset="-122"/>
              </a:rPr>
              <a:t>，香港大学，香港中文大学，新加坡国立大学，南洋理工大学等</a:t>
            </a:r>
            <a:r>
              <a:rPr lang="zh-CN" altLang="en-US" dirty="0"/>
              <a:t>）</a:t>
            </a:r>
            <a:endParaRPr lang="en-US" altLang="zh-CN" dirty="0"/>
          </a:p>
          <a:p>
            <a:pPr>
              <a:lnSpc>
                <a:spcPct val="100000"/>
              </a:lnSpc>
            </a:pPr>
            <a:r>
              <a:rPr lang="en-US" altLang="zh-CN" dirty="0">
                <a:latin typeface="+mn-ea"/>
              </a:rPr>
              <a:t>22</a:t>
            </a:r>
            <a:r>
              <a:rPr lang="zh-CN" altLang="en-US" dirty="0">
                <a:latin typeface="+mn-ea"/>
              </a:rPr>
              <a:t>人</a:t>
            </a:r>
            <a:r>
              <a:rPr lang="en-US" altLang="zh-CN" dirty="0">
                <a:latin typeface="+mn-ea"/>
              </a:rPr>
              <a:t> </a:t>
            </a:r>
            <a:r>
              <a:rPr lang="zh-CN" altLang="en-US" dirty="0">
                <a:latin typeface="+mn-ea"/>
              </a:rPr>
              <a:t>境内升学</a:t>
            </a:r>
            <a:r>
              <a:rPr lang="zh-CN" altLang="en-US" b="0" dirty="0">
                <a:latin typeface="+mn-ea"/>
              </a:rPr>
              <a:t>（</a:t>
            </a:r>
            <a:r>
              <a:rPr lang="zh-CN" altLang="en-US" b="0" kern="100" dirty="0">
                <a:latin typeface="宋体" panose="02010600030101010101" pitchFamily="2" charset="-122"/>
                <a:ea typeface="宋体" panose="02010600030101010101" pitchFamily="2" charset="-122"/>
                <a:cs typeface="Times New Roman" panose="02020603050405020304" pitchFamily="18" charset="0"/>
              </a:rPr>
              <a:t>北京大学，</a:t>
            </a:r>
            <a:r>
              <a:rPr lang="zh-CN" altLang="en-US" b="0" dirty="0">
                <a:solidFill>
                  <a:srgbClr val="000000"/>
                </a:solidFill>
                <a:latin typeface="宋体" panose="02010600030101010101" pitchFamily="2" charset="-122"/>
                <a:ea typeface="宋体" panose="02010600030101010101" pitchFamily="2" charset="-122"/>
              </a:rPr>
              <a:t>中国人民大学，武汉大学，</a:t>
            </a:r>
            <a:r>
              <a:rPr lang="zh-CN" altLang="en-US" b="0" kern="100" dirty="0">
                <a:latin typeface="宋体" panose="02010600030101010101" pitchFamily="2" charset="-122"/>
                <a:ea typeface="宋体" panose="02010600030101010101" pitchFamily="2" charset="-122"/>
                <a:cs typeface="Times New Roman" panose="02020603050405020304" pitchFamily="18" charset="0"/>
              </a:rPr>
              <a:t>南开大学等</a:t>
            </a:r>
            <a:r>
              <a:rPr lang="zh-CN" altLang="en-US" b="0" dirty="0">
                <a:latin typeface="+mn-ea"/>
              </a:rPr>
              <a:t>）</a:t>
            </a:r>
            <a:endParaRPr lang="en-US" altLang="zh-CN" b="0" dirty="0">
              <a:latin typeface="+mn-ea"/>
            </a:endParaRPr>
          </a:p>
          <a:p>
            <a:pPr>
              <a:lnSpc>
                <a:spcPct val="100000"/>
              </a:lnSpc>
            </a:pPr>
            <a:r>
              <a:rPr lang="zh-CN" altLang="en-US" dirty="0"/>
              <a:t> </a:t>
            </a:r>
            <a:r>
              <a:rPr lang="en-US" altLang="zh-CN" dirty="0">
                <a:latin typeface="楷体_GB2312 (正文)"/>
                <a:ea typeface="楷体_GB2312"/>
              </a:rPr>
              <a:t>14</a:t>
            </a:r>
            <a:r>
              <a:rPr lang="zh-CN" altLang="en-US" dirty="0">
                <a:latin typeface="楷体_GB2312 (正文)"/>
                <a:ea typeface="楷体_GB2312"/>
              </a:rPr>
              <a:t>人 拟升学及就业 </a:t>
            </a:r>
            <a:r>
              <a:rPr lang="zh-CN" altLang="en-US" b="0" dirty="0">
                <a:latin typeface="+mn-ea"/>
              </a:rPr>
              <a:t>（</a:t>
            </a:r>
            <a:r>
              <a:rPr lang="zh-CN" altLang="en-US" b="0" dirty="0">
                <a:latin typeface="宋体" panose="02010600030101010101" pitchFamily="2" charset="-122"/>
                <a:ea typeface="宋体" panose="02010600030101010101" pitchFamily="2" charset="-122"/>
              </a:rPr>
              <a:t>北京京东世纪贸易有限公司，</a:t>
            </a:r>
            <a:r>
              <a:rPr lang="zh-CN" altLang="en-US" b="0" kern="100" dirty="0">
                <a:latin typeface="宋体" panose="02010600030101010101" pitchFamily="2" charset="-122"/>
                <a:ea typeface="宋体" panose="02010600030101010101" pitchFamily="2" charset="-122"/>
              </a:rPr>
              <a:t>安永（中国）企业咨询有限公司，毕马威会计师事务所，德勤会计师事务所，深圳市路特创新科技有限公司等</a:t>
            </a:r>
            <a:r>
              <a:rPr lang="zh-CN" altLang="zh-CN" b="0" kern="100" dirty="0">
                <a:latin typeface="+mn-ea"/>
              </a:rPr>
              <a:t>）</a:t>
            </a:r>
            <a:endParaRPr lang="zh-CN" altLang="en-US" b="0" dirty="0">
              <a:latin typeface="+mn-ea"/>
            </a:endParaRPr>
          </a:p>
          <a:p>
            <a:endParaRPr lang="zh-CN" altLang="en-US" dirty="0"/>
          </a:p>
        </p:txBody>
      </p:sp>
      <p:sp>
        <p:nvSpPr>
          <p:cNvPr id="4" name="灯片编号占位符 3"/>
          <p:cNvSpPr>
            <a:spLocks noGrp="1"/>
          </p:cNvSpPr>
          <p:nvPr>
            <p:ph type="sldNum" sz="quarter" idx="12"/>
          </p:nvPr>
        </p:nvSpPr>
        <p:spPr/>
        <p:txBody>
          <a:bodyPr/>
          <a:lstStyle/>
          <a:p>
            <a:pPr>
              <a:defRPr/>
            </a:pPr>
            <a:fld id="{AB928433-6783-4F3F-8DC0-1F858574F025}" type="slidenum">
              <a:rPr lang="en-US" altLang="zh-CN" smtClean="0"/>
              <a:pPr>
                <a:defRPr/>
              </a:pPr>
              <a:t>15</a:t>
            </a:fld>
            <a:endParaRPr lang="en-US" altLang="zh-CN"/>
          </a:p>
        </p:txBody>
      </p:sp>
    </p:spTree>
    <p:extLst>
      <p:ext uri="{BB962C8B-B14F-4D97-AF65-F5344CB8AC3E}">
        <p14:creationId xmlns:p14="http://schemas.microsoft.com/office/powerpoint/2010/main" val="219719951"/>
      </p:ext>
    </p:extLst>
  </p:cSld>
  <p:clrMapOvr>
    <a:masterClrMapping/>
  </p:clrMapOvr>
  <p:transition>
    <p:rand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E66DC6A9-A417-4BC2-916C-B56E9D4404EE}" type="slidenum">
              <a:rPr lang="en-US" altLang="zh-CN" smtClean="0"/>
              <a:pPr>
                <a:defRPr/>
              </a:pPr>
              <a:t>16</a:t>
            </a:fld>
            <a:endParaRPr lang="en-US" altLang="zh-CN"/>
          </a:p>
        </p:txBody>
      </p:sp>
      <p:sp>
        <p:nvSpPr>
          <p:cNvPr id="3" name="Rectangle 3"/>
          <p:cNvSpPr txBox="1">
            <a:spLocks noChangeArrowheads="1"/>
          </p:cNvSpPr>
          <p:nvPr/>
        </p:nvSpPr>
        <p:spPr>
          <a:xfrm>
            <a:off x="685800" y="1052736"/>
            <a:ext cx="8001000" cy="5195664"/>
          </a:xfrm>
          <a:prstGeom prst="rect">
            <a:avLst/>
          </a:prstGeom>
        </p:spPr>
        <p:txBody>
          <a:bodyPr/>
          <a:lstStyle/>
          <a:p>
            <a:pPr marR="0" lvl="0" algn="l" defTabSz="914400" rtl="0" eaLnBrk="1" fontAlgn="base" latinLnBrk="0" hangingPunct="1">
              <a:lnSpc>
                <a:spcPct val="120000"/>
              </a:lnSpc>
              <a:spcBef>
                <a:spcPct val="20000"/>
              </a:spcBef>
              <a:spcAft>
                <a:spcPct val="0"/>
              </a:spcAft>
              <a:buClrTx/>
              <a:buSzTx/>
              <a:tabLst/>
              <a:defRPr/>
            </a:pPr>
            <a:r>
              <a:rPr lang="zh-CN" altLang="en-US" b="1" kern="0" dirty="0">
                <a:latin typeface="楷体_GB2312" pitchFamily="49" charset="-122"/>
                <a:ea typeface="+mn-ea"/>
              </a:rPr>
              <a:t> </a:t>
            </a:r>
            <a:r>
              <a:rPr lang="zh-CN" altLang="en-US" sz="4000" b="1" kern="0" dirty="0">
                <a:latin typeface="楷体_GB2312" pitchFamily="49" charset="-122"/>
                <a:ea typeface="+mn-ea"/>
              </a:rPr>
              <a:t>与国际会计师事务所毕马威合作</a:t>
            </a:r>
            <a:endParaRPr lang="en-US" altLang="zh-CN" sz="4000" b="1" kern="0" dirty="0">
              <a:latin typeface="楷体_GB2312" pitchFamily="49" charset="-122"/>
              <a:ea typeface="+mn-ea"/>
            </a:endParaRPr>
          </a:p>
          <a:p>
            <a:pPr marL="342900" marR="0" lvl="0" indent="-342900" algn="l" defTabSz="914400" rtl="0" eaLnBrk="1" fontAlgn="base" latinLnBrk="0" hangingPunct="1">
              <a:lnSpc>
                <a:spcPct val="120000"/>
              </a:lnSpc>
              <a:spcBef>
                <a:spcPct val="20000"/>
              </a:spcBef>
              <a:spcAft>
                <a:spcPct val="0"/>
              </a:spcAft>
              <a:buClrTx/>
              <a:buSzTx/>
              <a:tabLst/>
              <a:defRPr/>
            </a:pPr>
            <a:endParaRPr lang="en-US" altLang="zh-CN" b="1" kern="0" dirty="0">
              <a:latin typeface="楷体_GB2312" pitchFamily="49" charset="-122"/>
              <a:ea typeface="+mn-ea"/>
            </a:endParaRPr>
          </a:p>
          <a:p>
            <a:pPr marL="342900" marR="0" lvl="0" indent="-342900" algn="l" defTabSz="914400" rtl="0" eaLnBrk="1" fontAlgn="base" latinLnBrk="0" hangingPunct="1">
              <a:lnSpc>
                <a:spcPct val="120000"/>
              </a:lnSpc>
              <a:spcBef>
                <a:spcPct val="20000"/>
              </a:spcBef>
              <a:spcAft>
                <a:spcPct val="0"/>
              </a:spcAft>
              <a:buClrTx/>
              <a:buSzTx/>
              <a:buFontTx/>
              <a:buChar char="•"/>
              <a:tabLst/>
              <a:defRPr/>
            </a:pPr>
            <a:r>
              <a:rPr lang="zh-CN" altLang="en-US" sz="2800" b="1" kern="0" dirty="0">
                <a:latin typeface="楷体_GB2312 (正文)"/>
              </a:rPr>
              <a:t>与国际“四大”之一毕马威会计师事务所</a:t>
            </a:r>
            <a:r>
              <a:rPr lang="zh-CN" altLang="en-US" sz="2800" b="1" kern="0" dirty="0">
                <a:cs typeface="Times New Roman" pitchFamily="18" charset="0"/>
              </a:rPr>
              <a:t>（</a:t>
            </a:r>
            <a:r>
              <a:rPr lang="en-US" altLang="zh-CN" sz="2800" b="1" kern="0" dirty="0">
                <a:cs typeface="Times New Roman" pitchFamily="18" charset="0"/>
              </a:rPr>
              <a:t>KPMG</a:t>
            </a:r>
            <a:r>
              <a:rPr lang="zh-CN" altLang="en-US" sz="2800" b="1" kern="0" dirty="0">
                <a:cs typeface="Times New Roman" pitchFamily="18" charset="0"/>
              </a:rPr>
              <a:t>）签署战略合作协议（</a:t>
            </a:r>
            <a:r>
              <a:rPr lang="en-US" altLang="zh-CN" sz="2800" b="1" kern="0" dirty="0">
                <a:cs typeface="Times New Roman" pitchFamily="18" charset="0"/>
              </a:rPr>
              <a:t>2019.6</a:t>
            </a:r>
            <a:r>
              <a:rPr lang="zh-CN" altLang="en-US" sz="2800" b="1" kern="0" dirty="0">
                <a:cs typeface="Times New Roman" pitchFamily="18" charset="0"/>
              </a:rPr>
              <a:t>）</a:t>
            </a:r>
            <a:endParaRPr lang="en-US" altLang="zh-CN" sz="2800" b="1" kern="0" dirty="0">
              <a:cs typeface="Times New Roman" pitchFamily="18" charset="0"/>
            </a:endParaRPr>
          </a:p>
          <a:p>
            <a:pPr marL="800100" lvl="1" indent="-342900">
              <a:lnSpc>
                <a:spcPct val="120000"/>
              </a:lnSpc>
              <a:spcBef>
                <a:spcPct val="20000"/>
              </a:spcBef>
              <a:buFont typeface="Wingdings" pitchFamily="2" charset="2"/>
              <a:buChar char="ü"/>
            </a:pPr>
            <a:r>
              <a:rPr kumimoji="1" lang="zh-CN" altLang="en-US" sz="2600" b="1" i="0" u="none" strike="noStrike" kern="0" cap="none" spc="0" normalizeH="0" baseline="0" noProof="0" dirty="0">
                <a:ln>
                  <a:noFill/>
                </a:ln>
                <a:solidFill>
                  <a:schemeClr val="tx1"/>
                </a:solidFill>
                <a:effectLst/>
                <a:uLnTx/>
                <a:uFillTx/>
                <a:latin typeface="楷体_GB2312 (正文)"/>
              </a:rPr>
              <a:t>合作开发大数据与审计课程</a:t>
            </a:r>
            <a:endParaRPr kumimoji="1" lang="en-US" altLang="zh-CN" sz="2600" b="1" i="0" u="none" strike="noStrike" kern="0" cap="none" spc="0" normalizeH="0" baseline="0" noProof="0" dirty="0">
              <a:ln>
                <a:noFill/>
              </a:ln>
              <a:solidFill>
                <a:schemeClr val="tx1"/>
              </a:solidFill>
              <a:effectLst/>
              <a:uLnTx/>
              <a:uFillTx/>
              <a:latin typeface="楷体_GB2312 (正文)"/>
            </a:endParaRPr>
          </a:p>
          <a:p>
            <a:pPr marL="800100" lvl="1" indent="-342900">
              <a:lnSpc>
                <a:spcPct val="120000"/>
              </a:lnSpc>
              <a:spcBef>
                <a:spcPct val="20000"/>
              </a:spcBef>
              <a:buFont typeface="Wingdings" pitchFamily="2" charset="2"/>
              <a:buChar char="ü"/>
            </a:pPr>
            <a:r>
              <a:rPr lang="zh-CN" altLang="en-US" sz="2600" b="1" kern="0" noProof="0" dirty="0">
                <a:latin typeface="楷体_GB2312 (正文)"/>
              </a:rPr>
              <a:t>开展大数据审计研究</a:t>
            </a:r>
            <a:endParaRPr kumimoji="1" lang="en-US" altLang="zh-CN" sz="2600" b="1" i="0" u="none" strike="noStrike" kern="0" cap="none" spc="0" normalizeH="0" baseline="0" noProof="0" dirty="0">
              <a:ln>
                <a:noFill/>
              </a:ln>
              <a:solidFill>
                <a:schemeClr val="tx1"/>
              </a:solidFill>
              <a:effectLst/>
              <a:uLnTx/>
              <a:uFillTx/>
              <a:latin typeface="楷体_GB2312 (正文)"/>
            </a:endParaRPr>
          </a:p>
          <a:p>
            <a:pPr marL="800100" lvl="1" indent="-342900">
              <a:lnSpc>
                <a:spcPct val="120000"/>
              </a:lnSpc>
              <a:spcBef>
                <a:spcPct val="20000"/>
              </a:spcBef>
              <a:buFont typeface="Wingdings" pitchFamily="2" charset="2"/>
              <a:buChar char="ü"/>
            </a:pPr>
            <a:r>
              <a:rPr kumimoji="1" lang="zh-CN" altLang="en-US" sz="2600" b="1" i="0" u="none" strike="noStrike" kern="0" cap="none" spc="0" normalizeH="0" baseline="0" noProof="0" dirty="0">
                <a:ln>
                  <a:noFill/>
                </a:ln>
                <a:solidFill>
                  <a:schemeClr val="tx1"/>
                </a:solidFill>
                <a:effectLst/>
                <a:uLnTx/>
                <a:uFillTx/>
                <a:latin typeface="楷体_GB2312 (正文)"/>
              </a:rPr>
              <a:t>为学生提供实习机会</a:t>
            </a:r>
            <a:endParaRPr kumimoji="1" lang="en-US" altLang="zh-CN" sz="2600" b="1" i="0" u="none" strike="noStrike" kern="0" cap="none" spc="0" normalizeH="0" baseline="0" noProof="0" dirty="0">
              <a:ln>
                <a:noFill/>
              </a:ln>
              <a:solidFill>
                <a:schemeClr val="tx1"/>
              </a:solidFill>
              <a:effectLst/>
              <a:uLnTx/>
              <a:uFillTx/>
              <a:latin typeface="楷体_GB2312 (正文)"/>
            </a:endParaRPr>
          </a:p>
          <a:p>
            <a:pPr marL="800100" lvl="1" indent="-342900">
              <a:lnSpc>
                <a:spcPct val="120000"/>
              </a:lnSpc>
              <a:spcBef>
                <a:spcPct val="20000"/>
              </a:spcBef>
              <a:buFont typeface="Wingdings" pitchFamily="2" charset="2"/>
              <a:buChar char="ü"/>
            </a:pPr>
            <a:r>
              <a:rPr lang="zh-CN" altLang="en-US" sz="2600" b="1" kern="0" dirty="0">
                <a:latin typeface="楷体_GB2312 (正文)"/>
              </a:rPr>
              <a:t>为学生提供工作机会</a:t>
            </a:r>
            <a:endParaRPr kumimoji="1" lang="zh-CN" altLang="en-US" sz="2600" b="1" i="0" u="none" strike="noStrike" kern="0" cap="none" spc="0" normalizeH="0" baseline="0" noProof="0" dirty="0">
              <a:ln>
                <a:noFill/>
              </a:ln>
              <a:solidFill>
                <a:schemeClr val="tx1"/>
              </a:solidFill>
              <a:effectLst/>
              <a:uLnTx/>
              <a:uFillTx/>
              <a:latin typeface="楷体_GB2312 (正文)"/>
            </a:endParaRPr>
          </a:p>
        </p:txBody>
      </p:sp>
      <p:sp>
        <p:nvSpPr>
          <p:cNvPr id="4" name="Rectangle 2"/>
          <p:cNvSpPr txBox="1">
            <a:spLocks noChangeArrowheads="1"/>
          </p:cNvSpPr>
          <p:nvPr/>
        </p:nvSpPr>
        <p:spPr>
          <a:xfrm>
            <a:off x="1219200" y="838200"/>
            <a:ext cx="7162800" cy="838200"/>
          </a:xfrm>
          <a:prstGeom prst="rect">
            <a:avLst/>
          </a:prstGeom>
        </p:spPr>
        <p:txBody>
          <a:bodyPr/>
          <a:lstStyle/>
          <a:p>
            <a:pPr marL="0" marR="0" lvl="0" indent="0" algn="ctr" defTabSz="914400" rtl="0" eaLnBrk="1" fontAlgn="base" latinLnBrk="0" hangingPunct="1">
              <a:lnSpc>
                <a:spcPct val="70000"/>
              </a:lnSpc>
              <a:spcBef>
                <a:spcPct val="0"/>
              </a:spcBef>
              <a:spcAft>
                <a:spcPct val="0"/>
              </a:spcAft>
              <a:buClrTx/>
              <a:buSzTx/>
              <a:buFontTx/>
              <a:buNone/>
              <a:tabLst/>
              <a:defRPr/>
            </a:pPr>
            <a:endParaRPr kumimoji="1" lang="zh-CN" altLang="en-US" sz="4000" b="1" i="0" u="none" strike="noStrike" kern="0" cap="none" spc="0" normalizeH="0" baseline="0" noProof="0" dirty="0">
              <a:ln>
                <a:noFill/>
              </a:ln>
              <a:solidFill>
                <a:schemeClr val="tx2"/>
              </a:solidFill>
              <a:effectLst/>
              <a:uLnTx/>
              <a:uFillTx/>
              <a:latin typeface="+mj-lt"/>
              <a:ea typeface="+mj-ea"/>
              <a:cs typeface="+mj-cs"/>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nodePh="1">
                                  <p:stCondLst>
                                    <p:cond delay="0"/>
                                  </p:stCondLst>
                                  <p:endCondLst>
                                    <p:cond evt="begin" delay="0">
                                      <p:tn val="33"/>
                                    </p:cond>
                                  </p:endCondLst>
                                  <p:childTnLst>
                                    <p:set>
                                      <p:cBhvr>
                                        <p:cTn id="34" dur="1" fill="hold">
                                          <p:stCondLst>
                                            <p:cond delay="0"/>
                                          </p:stCondLst>
                                        </p:cTn>
                                        <p:tgtEl>
                                          <p:spTgt spid="4"/>
                                        </p:tgtEl>
                                        <p:attrNameLst>
                                          <p:attrName>style.visibility</p:attrName>
                                        </p:attrNameLst>
                                      </p:cBhvr>
                                      <p:to>
                                        <p:strVal val="visible"/>
                                      </p:to>
                                    </p:set>
                                    <p:animEffect transition="in" filter="wipe(left)">
                                      <p:cBhvr>
                                        <p:cTn id="3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p:bldP spid="4"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E66DC6A9-A417-4BC2-916C-B56E9D4404EE}" type="slidenum">
              <a:rPr lang="en-US" altLang="zh-CN" smtClean="0"/>
              <a:pPr>
                <a:defRPr/>
              </a:pPr>
              <a:t>17</a:t>
            </a:fld>
            <a:endParaRPr lang="en-US" altLang="zh-CN"/>
          </a:p>
        </p:txBody>
      </p:sp>
      <p:pic>
        <p:nvPicPr>
          <p:cNvPr id="2050" name="Picture 2" descr="C:\Users\user\Desktop\93efa6ab18d57432e836c87e8b3b7e9.jpg"/>
          <p:cNvPicPr>
            <a:picLocks noChangeAspect="1" noChangeArrowheads="1"/>
          </p:cNvPicPr>
          <p:nvPr/>
        </p:nvPicPr>
        <p:blipFill>
          <a:blip r:embed="rId2" cstate="print"/>
          <a:srcRect/>
          <a:stretch>
            <a:fillRect/>
          </a:stretch>
        </p:blipFill>
        <p:spPr bwMode="auto">
          <a:xfrm>
            <a:off x="990600" y="1444625"/>
            <a:ext cx="7620000" cy="5086350"/>
          </a:xfrm>
          <a:prstGeom prst="rect">
            <a:avLst/>
          </a:prstGeom>
          <a:noFill/>
        </p:spPr>
      </p:pic>
    </p:spTree>
  </p:cSld>
  <p:clrMapOvr>
    <a:masterClrMapping/>
  </p:clrMapOvr>
  <p:transition>
    <p:random/>
  </p:transition>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灯片编号占位符 5"/>
          <p:cNvSpPr>
            <a:spLocks noGrp="1"/>
          </p:cNvSpPr>
          <p:nvPr>
            <p:ph type="sldNum" sz="quarter" idx="12"/>
          </p:nvPr>
        </p:nvSpPr>
        <p:spPr>
          <a:noFill/>
          <a:ln>
            <a:miter lim="800000"/>
            <a:headEnd/>
            <a:tailEnd/>
          </a:ln>
        </p:spPr>
        <p:txBody>
          <a:bodyPr/>
          <a:lstStyle/>
          <a:p>
            <a:fld id="{42E07D37-DFFF-439A-A4BD-0DB1DC605F45}" type="slidenum">
              <a:rPr lang="en-US" altLang="zh-CN" smtClean="0"/>
              <a:pPr/>
              <a:t>18</a:t>
            </a:fld>
            <a:endParaRPr lang="en-US" altLang="zh-CN"/>
          </a:p>
        </p:txBody>
      </p:sp>
      <p:sp>
        <p:nvSpPr>
          <p:cNvPr id="106498" name="Rectangle 2"/>
          <p:cNvSpPr>
            <a:spLocks noGrp="1" noChangeArrowheads="1"/>
          </p:cNvSpPr>
          <p:nvPr>
            <p:ph type="title"/>
          </p:nvPr>
        </p:nvSpPr>
        <p:spPr>
          <a:xfrm>
            <a:off x="1219200" y="838200"/>
            <a:ext cx="7162800" cy="838200"/>
          </a:xfrm>
        </p:spPr>
        <p:txBody>
          <a:bodyPr/>
          <a:lstStyle/>
          <a:p>
            <a:pPr eaLnBrk="1" hangingPunct="1">
              <a:lnSpc>
                <a:spcPct val="70000"/>
              </a:lnSpc>
            </a:pPr>
            <a:r>
              <a:rPr lang="zh-CN" altLang="en-US" sz="4000" dirty="0"/>
              <a:t>国际会计专业方向的教学安排</a:t>
            </a:r>
          </a:p>
        </p:txBody>
      </p:sp>
      <p:sp>
        <p:nvSpPr>
          <p:cNvPr id="106499" name="Rectangle 3"/>
          <p:cNvSpPr>
            <a:spLocks noGrp="1" noChangeArrowheads="1"/>
          </p:cNvSpPr>
          <p:nvPr>
            <p:ph type="body" idx="1"/>
          </p:nvPr>
        </p:nvSpPr>
        <p:spPr>
          <a:xfrm>
            <a:off x="685800" y="1676400"/>
            <a:ext cx="8001000" cy="4572000"/>
          </a:xfrm>
        </p:spPr>
        <p:txBody>
          <a:bodyPr/>
          <a:lstStyle/>
          <a:p>
            <a:pPr eaLnBrk="1" hangingPunct="1">
              <a:lnSpc>
                <a:spcPct val="120000"/>
              </a:lnSpc>
            </a:pPr>
            <a:r>
              <a:rPr lang="zh-CN" altLang="en-US" dirty="0">
                <a:latin typeface="宋体" panose="02010600030101010101" pitchFamily="2" charset="-122"/>
                <a:ea typeface="宋体" panose="02010600030101010101" pitchFamily="2" charset="-122"/>
              </a:rPr>
              <a:t>实施循序渐进、</a:t>
            </a:r>
            <a:r>
              <a:rPr lang="zh-CN" altLang="en-US" dirty="0">
                <a:solidFill>
                  <a:srgbClr val="FF0000"/>
                </a:solidFill>
                <a:latin typeface="宋体" panose="02010600030101010101" pitchFamily="2" charset="-122"/>
                <a:ea typeface="宋体" panose="02010600030101010101" pitchFamily="2" charset="-122"/>
              </a:rPr>
              <a:t>全过程双语教学模式</a:t>
            </a:r>
            <a:r>
              <a:rPr lang="zh-CN" altLang="en-US" dirty="0">
                <a:latin typeface="宋体" panose="02010600030101010101" pitchFamily="2" charset="-122"/>
                <a:ea typeface="宋体" panose="02010600030101010101" pitchFamily="2" charset="-122"/>
              </a:rPr>
              <a:t>。 </a:t>
            </a:r>
          </a:p>
          <a:p>
            <a:pPr eaLnBrk="1" hangingPunct="1">
              <a:lnSpc>
                <a:spcPct val="120000"/>
              </a:lnSpc>
            </a:pPr>
            <a:r>
              <a:rPr lang="zh-CN" altLang="en-US" dirty="0">
                <a:latin typeface="宋体" panose="02010600030101010101" pitchFamily="2" charset="-122"/>
                <a:ea typeface="宋体" panose="02010600030101010101" pitchFamily="2" charset="-122"/>
              </a:rPr>
              <a:t>嵌入</a:t>
            </a:r>
            <a:r>
              <a:rPr lang="en-US" altLang="zh-CN" dirty="0">
                <a:latin typeface="Times New Roman" pitchFamily="18" charset="0"/>
                <a:ea typeface="宋体" panose="02010600030101010101" pitchFamily="2" charset="-122"/>
                <a:cs typeface="Times New Roman" pitchFamily="18" charset="0"/>
              </a:rPr>
              <a:t>CPA Canada</a:t>
            </a:r>
            <a:r>
              <a:rPr lang="zh-CN" altLang="en-US" dirty="0">
                <a:latin typeface="Times New Roman" pitchFamily="18" charset="0"/>
                <a:ea typeface="宋体" panose="02010600030101010101" pitchFamily="2" charset="-122"/>
                <a:cs typeface="Times New Roman" pitchFamily="18" charset="0"/>
              </a:rPr>
              <a:t>的</a:t>
            </a:r>
            <a:r>
              <a:rPr lang="en-US" altLang="zh-CN" dirty="0">
                <a:latin typeface="Times New Roman" pitchFamily="18" charset="0"/>
                <a:ea typeface="宋体" panose="02010600030101010101" pitchFamily="2" charset="-122"/>
                <a:cs typeface="Times New Roman" pitchFamily="18" charset="0"/>
              </a:rPr>
              <a:t>12</a:t>
            </a:r>
            <a:r>
              <a:rPr lang="zh-CN" altLang="en-US" dirty="0">
                <a:latin typeface="Times New Roman" pitchFamily="18" charset="0"/>
                <a:ea typeface="宋体" panose="02010600030101010101" pitchFamily="2" charset="-122"/>
                <a:cs typeface="Times New Roman" pitchFamily="18" charset="0"/>
              </a:rPr>
              <a:t>门课程，其中</a:t>
            </a:r>
            <a:r>
              <a:rPr lang="en-US" altLang="zh-CN" dirty="0">
                <a:latin typeface="Times New Roman" pitchFamily="18" charset="0"/>
                <a:ea typeface="宋体" panose="02010600030101010101" pitchFamily="2" charset="-122"/>
                <a:cs typeface="Times New Roman" pitchFamily="18" charset="0"/>
              </a:rPr>
              <a:t>3</a:t>
            </a:r>
            <a:r>
              <a:rPr lang="zh-CN" altLang="en-US" dirty="0">
                <a:latin typeface="宋体" panose="02010600030101010101" pitchFamily="2" charset="-122"/>
                <a:ea typeface="宋体" panose="02010600030101010101" pitchFamily="2" charset="-122"/>
              </a:rPr>
              <a:t>门直接认可学校的中文课程（</a:t>
            </a:r>
            <a:r>
              <a:rPr lang="zh-CN" altLang="zh-CN" dirty="0">
                <a:latin typeface="宋体" panose="02010600030101010101" pitchFamily="2" charset="-122"/>
                <a:ea typeface="宋体" panose="02010600030101010101" pitchFamily="2" charset="-122"/>
              </a:rPr>
              <a:t>经济学、统计、管理信息系统</a:t>
            </a:r>
            <a:r>
              <a:rPr lang="zh-CN" altLang="en-US" dirty="0">
                <a:latin typeface="宋体" panose="02010600030101010101" pitchFamily="2" charset="-122"/>
                <a:ea typeface="宋体" panose="02010600030101010101" pitchFamily="2" charset="-122"/>
              </a:rPr>
              <a:t>）</a:t>
            </a:r>
            <a:endParaRPr lang="en-US" altLang="zh-CN" dirty="0">
              <a:latin typeface="宋体" panose="02010600030101010101" pitchFamily="2" charset="-122"/>
              <a:ea typeface="宋体" panose="02010600030101010101" pitchFamily="2" charset="-122"/>
            </a:endParaRPr>
          </a:p>
          <a:p>
            <a:r>
              <a:rPr lang="zh-CN" altLang="en-US" dirty="0">
                <a:latin typeface="宋体" panose="02010600030101010101" pitchFamily="2" charset="-122"/>
                <a:ea typeface="宋体" panose="02010600030101010101" pitchFamily="2" charset="-122"/>
              </a:rPr>
              <a:t>教材：</a:t>
            </a:r>
            <a:endParaRPr lang="en-US" altLang="zh-CN" dirty="0">
              <a:latin typeface="宋体" panose="02010600030101010101" pitchFamily="2" charset="-122"/>
              <a:ea typeface="宋体" panose="02010600030101010101" pitchFamily="2" charset="-122"/>
            </a:endParaRPr>
          </a:p>
          <a:p>
            <a:pPr lvl="1">
              <a:buFont typeface="Wingdings" pitchFamily="2" charset="2"/>
              <a:buChar char="ü"/>
            </a:pPr>
            <a:r>
              <a:rPr lang="zh-CN" altLang="en-US" dirty="0">
                <a:latin typeface="宋体" panose="02010600030101010101" pitchFamily="2" charset="-122"/>
                <a:ea typeface="宋体" panose="02010600030101010101" pitchFamily="2" charset="-122"/>
              </a:rPr>
              <a:t>采用</a:t>
            </a:r>
            <a:r>
              <a:rPr lang="en-CA" altLang="zh-CN" dirty="0">
                <a:latin typeface="宋体" panose="02010600030101010101" pitchFamily="2" charset="-122"/>
                <a:ea typeface="宋体" panose="02010600030101010101" pitchFamily="2" charset="-122"/>
              </a:rPr>
              <a:t>CPA </a:t>
            </a:r>
            <a:r>
              <a:rPr lang="en-US" altLang="zh-CN" dirty="0">
                <a:latin typeface="宋体" panose="02010600030101010101" pitchFamily="2" charset="-122"/>
                <a:ea typeface="宋体" panose="02010600030101010101" pitchFamily="2" charset="-122"/>
              </a:rPr>
              <a:t>Canada</a:t>
            </a:r>
            <a:r>
              <a:rPr lang="zh-CN" altLang="en-US" dirty="0">
                <a:latin typeface="宋体" panose="02010600030101010101" pitchFamily="2" charset="-122"/>
                <a:ea typeface="宋体" panose="02010600030101010101" pitchFamily="2" charset="-122"/>
              </a:rPr>
              <a:t>开发的会计专业教材</a:t>
            </a:r>
            <a:endParaRPr lang="en-US" altLang="zh-CN" dirty="0">
              <a:latin typeface="宋体" panose="02010600030101010101" pitchFamily="2" charset="-122"/>
              <a:ea typeface="宋体" panose="02010600030101010101" pitchFamily="2" charset="-122"/>
            </a:endParaRPr>
          </a:p>
          <a:p>
            <a:pPr lvl="1">
              <a:buFont typeface="Wingdings" pitchFamily="2" charset="2"/>
              <a:buChar char="ü"/>
            </a:pPr>
            <a:r>
              <a:rPr lang="en-US" altLang="zh-CN" dirty="0">
                <a:latin typeface="宋体" panose="02010600030101010101" pitchFamily="2" charset="-122"/>
                <a:ea typeface="宋体" panose="02010600030101010101" pitchFamily="2" charset="-122"/>
              </a:rPr>
              <a:t>+</a:t>
            </a:r>
            <a:r>
              <a:rPr lang="zh-CN" altLang="en-US" dirty="0">
                <a:latin typeface="宋体" panose="02010600030101010101" pitchFamily="2" charset="-122"/>
                <a:ea typeface="宋体" panose="02010600030101010101" pitchFamily="2" charset="-122"/>
              </a:rPr>
              <a:t>原版教材</a:t>
            </a:r>
            <a:endParaRPr lang="en-US" altLang="zh-CN" dirty="0">
              <a:latin typeface="宋体" panose="02010600030101010101" pitchFamily="2" charset="-122"/>
              <a:ea typeface="宋体" panose="02010600030101010101" pitchFamily="2" charset="-122"/>
            </a:endParaRPr>
          </a:p>
          <a:p>
            <a:pPr lvl="1">
              <a:buFont typeface="Wingdings" pitchFamily="2" charset="2"/>
              <a:buChar char="ü"/>
            </a:pPr>
            <a:r>
              <a:rPr lang="en-US" altLang="zh-CN" dirty="0">
                <a:latin typeface="宋体" panose="02010600030101010101" pitchFamily="2" charset="-122"/>
                <a:ea typeface="宋体" panose="02010600030101010101" pitchFamily="2" charset="-122"/>
              </a:rPr>
              <a:t>+</a:t>
            </a:r>
            <a:r>
              <a:rPr lang="zh-CN" altLang="en-US" dirty="0">
                <a:latin typeface="宋体" panose="02010600030101010101" pitchFamily="2" charset="-122"/>
                <a:ea typeface="宋体" panose="02010600030101010101" pitchFamily="2" charset="-122"/>
              </a:rPr>
              <a:t>电子版辅导资料</a:t>
            </a:r>
            <a:endParaRPr lang="en-US" altLang="zh-CN" dirty="0">
              <a:latin typeface="宋体" panose="02010600030101010101" pitchFamily="2" charset="-122"/>
              <a:ea typeface="宋体" panose="02010600030101010101" pitchFamily="2" charset="-122"/>
            </a:endParaRPr>
          </a:p>
          <a:p>
            <a:pPr lvl="1">
              <a:buFont typeface="Wingdings" pitchFamily="2" charset="2"/>
              <a:buChar char="ü"/>
            </a:pPr>
            <a:r>
              <a:rPr lang="en-US" altLang="zh-CN" dirty="0">
                <a:latin typeface="宋体" panose="02010600030101010101" pitchFamily="2" charset="-122"/>
                <a:ea typeface="宋体" panose="02010600030101010101" pitchFamily="2" charset="-122"/>
              </a:rPr>
              <a:t>+</a:t>
            </a:r>
            <a:r>
              <a:rPr lang="zh-CN" altLang="en-US" dirty="0">
                <a:latin typeface="宋体" panose="02010600030101010101" pitchFamily="2" charset="-122"/>
                <a:ea typeface="宋体" panose="02010600030101010101" pitchFamily="2" charset="-122"/>
              </a:rPr>
              <a:t>外教辅助串讲（部分课程）</a:t>
            </a:r>
            <a:endParaRPr lang="en-US" altLang="zh-CN" dirty="0">
              <a:latin typeface="宋体" panose="02010600030101010101" pitchFamily="2" charset="-122"/>
              <a:ea typeface="宋体" panose="02010600030101010101" pitchFamily="2" charset="-122"/>
            </a:endParaRPr>
          </a:p>
          <a:p>
            <a:pPr eaLnBrk="1" hangingPunct="1">
              <a:lnSpc>
                <a:spcPct val="120000"/>
              </a:lnSpc>
            </a:pPr>
            <a:endParaRPr lang="en-US" altLang="zh-CN" sz="2400" dirty="0">
              <a:latin typeface="宋体" panose="02010600030101010101" pitchFamily="2" charset="-122"/>
              <a:ea typeface="宋体" panose="02010600030101010101" pitchFamily="2" charset="-122"/>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6498"/>
                                        </p:tgtEl>
                                        <p:attrNameLst>
                                          <p:attrName>style.visibility</p:attrName>
                                        </p:attrNameLst>
                                      </p:cBhvr>
                                      <p:to>
                                        <p:strVal val="visible"/>
                                      </p:to>
                                    </p:set>
                                    <p:animEffect transition="in" filter="wipe(left)">
                                      <p:cBhvr>
                                        <p:cTn id="7" dur="500"/>
                                        <p:tgtEl>
                                          <p:spTgt spid="1064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06499">
                                            <p:txEl>
                                              <p:pRg st="0" end="0"/>
                                            </p:txEl>
                                          </p:spTgt>
                                        </p:tgtEl>
                                        <p:attrNameLst>
                                          <p:attrName>style.visibility</p:attrName>
                                        </p:attrNameLst>
                                      </p:cBhvr>
                                      <p:to>
                                        <p:strVal val="visible"/>
                                      </p:to>
                                    </p:set>
                                    <p:anim calcmode="lin" valueType="num">
                                      <p:cBhvr additive="base">
                                        <p:cTn id="12" dur="500" fill="hold"/>
                                        <p:tgtEl>
                                          <p:spTgt spid="106499">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064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06499">
                                            <p:txEl>
                                              <p:pRg st="1" end="1"/>
                                            </p:txEl>
                                          </p:spTgt>
                                        </p:tgtEl>
                                        <p:attrNameLst>
                                          <p:attrName>style.visibility</p:attrName>
                                        </p:attrNameLst>
                                      </p:cBhvr>
                                      <p:to>
                                        <p:strVal val="visible"/>
                                      </p:to>
                                    </p:set>
                                    <p:anim calcmode="lin" valueType="num">
                                      <p:cBhvr additive="base">
                                        <p:cTn id="18" dur="500" fill="hold"/>
                                        <p:tgtEl>
                                          <p:spTgt spid="106499">
                                            <p:txEl>
                                              <p:pRg st="1" end="1"/>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10649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106499">
                                            <p:txEl>
                                              <p:pRg st="2" end="2"/>
                                            </p:txEl>
                                          </p:spTgt>
                                        </p:tgtEl>
                                        <p:attrNameLst>
                                          <p:attrName>style.visibility</p:attrName>
                                        </p:attrNameLst>
                                      </p:cBhvr>
                                      <p:to>
                                        <p:strVal val="visible"/>
                                      </p:to>
                                    </p:set>
                                    <p:anim calcmode="lin" valueType="num">
                                      <p:cBhvr additive="base">
                                        <p:cTn id="24" dur="500" fill="hold"/>
                                        <p:tgtEl>
                                          <p:spTgt spid="106499">
                                            <p:txEl>
                                              <p:pRg st="2" end="2"/>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106499">
                                            <p:txEl>
                                              <p:pRg st="2" end="2"/>
                                            </p:txEl>
                                          </p:spTgt>
                                        </p:tgtEl>
                                        <p:attrNameLst>
                                          <p:attrName>ppt_y</p:attrName>
                                        </p:attrNameLst>
                                      </p:cBhvr>
                                      <p:tavLst>
                                        <p:tav tm="0">
                                          <p:val>
                                            <p:strVal val="#ppt_y"/>
                                          </p:val>
                                        </p:tav>
                                        <p:tav tm="100000">
                                          <p:val>
                                            <p:strVal val="#ppt_y"/>
                                          </p:val>
                                        </p:tav>
                                      </p:tavLst>
                                    </p:anim>
                                  </p:childTnLst>
                                </p:cTn>
                              </p:par>
                              <p:par>
                                <p:cTn id="26" presetID="2" presetClass="entr" presetSubtype="8" fill="hold" grpId="0" nodeType="withEffect">
                                  <p:stCondLst>
                                    <p:cond delay="0"/>
                                  </p:stCondLst>
                                  <p:childTnLst>
                                    <p:set>
                                      <p:cBhvr>
                                        <p:cTn id="27" dur="1" fill="hold">
                                          <p:stCondLst>
                                            <p:cond delay="0"/>
                                          </p:stCondLst>
                                        </p:cTn>
                                        <p:tgtEl>
                                          <p:spTgt spid="106499">
                                            <p:txEl>
                                              <p:pRg st="3" end="3"/>
                                            </p:txEl>
                                          </p:spTgt>
                                        </p:tgtEl>
                                        <p:attrNameLst>
                                          <p:attrName>style.visibility</p:attrName>
                                        </p:attrNameLst>
                                      </p:cBhvr>
                                      <p:to>
                                        <p:strVal val="visible"/>
                                      </p:to>
                                    </p:set>
                                    <p:anim calcmode="lin" valueType="num">
                                      <p:cBhvr additive="base">
                                        <p:cTn id="28" dur="500" fill="hold"/>
                                        <p:tgtEl>
                                          <p:spTgt spid="106499">
                                            <p:txEl>
                                              <p:pRg st="3" end="3"/>
                                            </p:txEl>
                                          </p:spTgt>
                                        </p:tgtEl>
                                        <p:attrNameLst>
                                          <p:attrName>ppt_x</p:attrName>
                                        </p:attrNameLst>
                                      </p:cBhvr>
                                      <p:tavLst>
                                        <p:tav tm="0">
                                          <p:val>
                                            <p:strVal val="0-#ppt_w/2"/>
                                          </p:val>
                                        </p:tav>
                                        <p:tav tm="100000">
                                          <p:val>
                                            <p:strVal val="#ppt_x"/>
                                          </p:val>
                                        </p:tav>
                                      </p:tavLst>
                                    </p:anim>
                                    <p:anim calcmode="lin" valueType="num">
                                      <p:cBhvr additive="base">
                                        <p:cTn id="29" dur="500" fill="hold"/>
                                        <p:tgtEl>
                                          <p:spTgt spid="106499">
                                            <p:txEl>
                                              <p:pRg st="3" end="3"/>
                                            </p:txEl>
                                          </p:spTgt>
                                        </p:tgtEl>
                                        <p:attrNameLst>
                                          <p:attrName>ppt_y</p:attrName>
                                        </p:attrNameLst>
                                      </p:cBhvr>
                                      <p:tavLst>
                                        <p:tav tm="0">
                                          <p:val>
                                            <p:strVal val="#ppt_y"/>
                                          </p:val>
                                        </p:tav>
                                        <p:tav tm="100000">
                                          <p:val>
                                            <p:strVal val="#ppt_y"/>
                                          </p:val>
                                        </p:tav>
                                      </p:tavLst>
                                    </p:anim>
                                  </p:childTnLst>
                                </p:cTn>
                              </p:par>
                              <p:par>
                                <p:cTn id="30" presetID="2" presetClass="entr" presetSubtype="8" fill="hold" grpId="0" nodeType="withEffect">
                                  <p:stCondLst>
                                    <p:cond delay="0"/>
                                  </p:stCondLst>
                                  <p:childTnLst>
                                    <p:set>
                                      <p:cBhvr>
                                        <p:cTn id="31" dur="1" fill="hold">
                                          <p:stCondLst>
                                            <p:cond delay="0"/>
                                          </p:stCondLst>
                                        </p:cTn>
                                        <p:tgtEl>
                                          <p:spTgt spid="106499">
                                            <p:txEl>
                                              <p:pRg st="4" end="4"/>
                                            </p:txEl>
                                          </p:spTgt>
                                        </p:tgtEl>
                                        <p:attrNameLst>
                                          <p:attrName>style.visibility</p:attrName>
                                        </p:attrNameLst>
                                      </p:cBhvr>
                                      <p:to>
                                        <p:strVal val="visible"/>
                                      </p:to>
                                    </p:set>
                                    <p:anim calcmode="lin" valueType="num">
                                      <p:cBhvr additive="base">
                                        <p:cTn id="32" dur="500" fill="hold"/>
                                        <p:tgtEl>
                                          <p:spTgt spid="106499">
                                            <p:txEl>
                                              <p:pRg st="4" end="4"/>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106499">
                                            <p:txEl>
                                              <p:pRg st="4" end="4"/>
                                            </p:txEl>
                                          </p:spTgt>
                                        </p:tgtEl>
                                        <p:attrNameLst>
                                          <p:attrName>ppt_y</p:attrName>
                                        </p:attrNameLst>
                                      </p:cBhvr>
                                      <p:tavLst>
                                        <p:tav tm="0">
                                          <p:val>
                                            <p:strVal val="#ppt_y"/>
                                          </p:val>
                                        </p:tav>
                                        <p:tav tm="100000">
                                          <p:val>
                                            <p:strVal val="#ppt_y"/>
                                          </p:val>
                                        </p:tav>
                                      </p:tavLst>
                                    </p:anim>
                                  </p:childTnLst>
                                </p:cTn>
                              </p:par>
                              <p:par>
                                <p:cTn id="34" presetID="2" presetClass="entr" presetSubtype="8" fill="hold" grpId="0" nodeType="withEffect">
                                  <p:stCondLst>
                                    <p:cond delay="0"/>
                                  </p:stCondLst>
                                  <p:childTnLst>
                                    <p:set>
                                      <p:cBhvr>
                                        <p:cTn id="35" dur="1" fill="hold">
                                          <p:stCondLst>
                                            <p:cond delay="0"/>
                                          </p:stCondLst>
                                        </p:cTn>
                                        <p:tgtEl>
                                          <p:spTgt spid="106499">
                                            <p:txEl>
                                              <p:pRg st="5" end="5"/>
                                            </p:txEl>
                                          </p:spTgt>
                                        </p:tgtEl>
                                        <p:attrNameLst>
                                          <p:attrName>style.visibility</p:attrName>
                                        </p:attrNameLst>
                                      </p:cBhvr>
                                      <p:to>
                                        <p:strVal val="visible"/>
                                      </p:to>
                                    </p:set>
                                    <p:anim calcmode="lin" valueType="num">
                                      <p:cBhvr additive="base">
                                        <p:cTn id="36" dur="500" fill="hold"/>
                                        <p:tgtEl>
                                          <p:spTgt spid="106499">
                                            <p:txEl>
                                              <p:pRg st="5" end="5"/>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106499">
                                            <p:txEl>
                                              <p:pRg st="5" end="5"/>
                                            </p:txEl>
                                          </p:spTgt>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106499">
                                            <p:txEl>
                                              <p:pRg st="6" end="6"/>
                                            </p:txEl>
                                          </p:spTgt>
                                        </p:tgtEl>
                                        <p:attrNameLst>
                                          <p:attrName>style.visibility</p:attrName>
                                        </p:attrNameLst>
                                      </p:cBhvr>
                                      <p:to>
                                        <p:strVal val="visible"/>
                                      </p:to>
                                    </p:set>
                                    <p:anim calcmode="lin" valueType="num">
                                      <p:cBhvr additive="base">
                                        <p:cTn id="40" dur="500" fill="hold"/>
                                        <p:tgtEl>
                                          <p:spTgt spid="106499">
                                            <p:txEl>
                                              <p:pRg st="6" end="6"/>
                                            </p:tx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106499">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498" grpId="0" autoUpdateAnimBg="0"/>
      <p:bldP spid="106499"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DF10DE73-7100-4F79-90B1-C93634130D0C}"/>
              </a:ext>
            </a:extLst>
          </p:cNvPr>
          <p:cNvSpPr>
            <a:spLocks noGrp="1"/>
          </p:cNvSpPr>
          <p:nvPr>
            <p:ph idx="1"/>
          </p:nvPr>
        </p:nvSpPr>
        <p:spPr>
          <a:xfrm>
            <a:off x="251520" y="908720"/>
            <a:ext cx="8496944" cy="2376264"/>
          </a:xfrm>
        </p:spPr>
        <p:txBody>
          <a:bodyPr/>
          <a:lstStyle/>
          <a:p>
            <a:pPr eaLnBrk="1" hangingPunct="1">
              <a:lnSpc>
                <a:spcPct val="120000"/>
              </a:lnSpc>
            </a:pPr>
            <a:r>
              <a:rPr lang="en-US" altLang="zh-CN" sz="2800" dirty="0">
                <a:latin typeface="宋体" panose="02010600030101010101" pitchFamily="2" charset="-122"/>
                <a:ea typeface="宋体" panose="02010600030101010101" pitchFamily="2" charset="-122"/>
              </a:rPr>
              <a:t>9</a:t>
            </a:r>
            <a:r>
              <a:rPr lang="zh-CN" altLang="en-US" sz="2800" dirty="0">
                <a:latin typeface="宋体" panose="02010600030101010101" pitchFamily="2" charset="-122"/>
                <a:ea typeface="宋体" panose="02010600030101010101" pitchFamily="2" charset="-122"/>
              </a:rPr>
              <a:t>门专业主干课中，采取循序渐进的模式实行双语教学，逐步加大英语授课比重。 </a:t>
            </a:r>
          </a:p>
          <a:p>
            <a:pPr eaLnBrk="1" hangingPunct="1">
              <a:lnSpc>
                <a:spcPct val="120000"/>
              </a:lnSpc>
            </a:pPr>
            <a:r>
              <a:rPr lang="zh-CN" altLang="en-US" sz="2800" dirty="0">
                <a:latin typeface="宋体" panose="02010600030101010101" pitchFamily="2" charset="-122"/>
                <a:ea typeface="宋体" panose="02010600030101010101" pitchFamily="2" charset="-122"/>
              </a:rPr>
              <a:t>所有专业课程的作业、考试、课堂报告等均要求用</a:t>
            </a:r>
            <a:r>
              <a:rPr lang="zh-CN" altLang="en-US" sz="2800" dirty="0">
                <a:solidFill>
                  <a:srgbClr val="FF0000"/>
                </a:solidFill>
                <a:latin typeface="宋体" panose="02010600030101010101" pitchFamily="2" charset="-122"/>
                <a:ea typeface="宋体" panose="02010600030101010101" pitchFamily="2" charset="-122"/>
              </a:rPr>
              <a:t>英语完成</a:t>
            </a:r>
            <a:r>
              <a:rPr lang="zh-CN" altLang="en-US" sz="2800" dirty="0">
                <a:latin typeface="宋体" panose="02010600030101010101" pitchFamily="2" charset="-122"/>
                <a:ea typeface="宋体" panose="02010600030101010101" pitchFamily="2" charset="-122"/>
              </a:rPr>
              <a:t>。 </a:t>
            </a:r>
          </a:p>
          <a:p>
            <a:endParaRPr lang="zh-CN" altLang="en-US" dirty="0"/>
          </a:p>
        </p:txBody>
      </p:sp>
      <p:sp>
        <p:nvSpPr>
          <p:cNvPr id="4" name="灯片编号占位符 3">
            <a:extLst>
              <a:ext uri="{FF2B5EF4-FFF2-40B4-BE49-F238E27FC236}">
                <a16:creationId xmlns:a16="http://schemas.microsoft.com/office/drawing/2014/main" id="{B66E1322-9DB1-BF5B-AB4F-AF30CB74470C}"/>
              </a:ext>
            </a:extLst>
          </p:cNvPr>
          <p:cNvSpPr>
            <a:spLocks noGrp="1"/>
          </p:cNvSpPr>
          <p:nvPr>
            <p:ph type="sldNum" sz="quarter" idx="12"/>
          </p:nvPr>
        </p:nvSpPr>
        <p:spPr/>
        <p:txBody>
          <a:bodyPr/>
          <a:lstStyle/>
          <a:p>
            <a:pPr>
              <a:defRPr/>
            </a:pPr>
            <a:fld id="{AB928433-6783-4F3F-8DC0-1F858574F025}" type="slidenum">
              <a:rPr lang="en-US" altLang="zh-CN" smtClean="0"/>
              <a:pPr>
                <a:defRPr/>
              </a:pPr>
              <a:t>19</a:t>
            </a:fld>
            <a:endParaRPr lang="en-US" altLang="zh-CN"/>
          </a:p>
        </p:txBody>
      </p:sp>
      <p:sp>
        <p:nvSpPr>
          <p:cNvPr id="6" name="TextBox 5"/>
          <p:cNvSpPr txBox="1"/>
          <p:nvPr/>
        </p:nvSpPr>
        <p:spPr>
          <a:xfrm>
            <a:off x="323528" y="3212976"/>
            <a:ext cx="4176464" cy="2677656"/>
          </a:xfrm>
          <a:prstGeom prst="rect">
            <a:avLst/>
          </a:prstGeom>
          <a:noFill/>
        </p:spPr>
        <p:txBody>
          <a:bodyPr wrap="square" rtlCol="0">
            <a:spAutoFit/>
          </a:bodyPr>
          <a:lstStyle/>
          <a:p>
            <a:pPr marL="342000" indent="-342000">
              <a:lnSpc>
                <a:spcPct val="120000"/>
              </a:lnSpc>
              <a:spcBef>
                <a:spcPts val="672"/>
              </a:spcBef>
              <a:buFont typeface="Arial" pitchFamily="34" charset="0"/>
              <a:buChar char="•"/>
            </a:pPr>
            <a:r>
              <a:rPr lang="zh-CN" altLang="en-US" sz="2800" b="1" dirty="0">
                <a:latin typeface="宋体" panose="02010600030101010101" pitchFamily="2" charset="-122"/>
              </a:rPr>
              <a:t>不仅保证了学生对专业知识的理解，也极大提高了学生实际运用英语的能力，达到了双语教学的目的。 </a:t>
            </a:r>
          </a:p>
        </p:txBody>
      </p:sp>
      <p:pic>
        <p:nvPicPr>
          <p:cNvPr id="7" name="Picture 2">
            <a:extLst>
              <a:ext uri="{FF2B5EF4-FFF2-40B4-BE49-F238E27FC236}">
                <a16:creationId xmlns:a16="http://schemas.microsoft.com/office/drawing/2014/main" id="{C529DF98-1FC9-0DC9-DA4F-62CCCB936A4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04048" y="2708920"/>
            <a:ext cx="3672408" cy="367240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6392497"/>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xit" presetSubtype="4" fill="hold" nodeType="clickEffect">
                                  <p:stCondLst>
                                    <p:cond delay="0"/>
                                  </p:stCondLst>
                                  <p:childTnLst>
                                    <p:anim calcmode="lin" valueType="num">
                                      <p:cBhvr additive="base">
                                        <p:cTn id="10" dur="500"/>
                                        <p:tgtEl>
                                          <p:spTgt spid="7"/>
                                        </p:tgtEl>
                                        <p:attrNameLst>
                                          <p:attrName>ppt_x</p:attrName>
                                        </p:attrNameLst>
                                      </p:cBhvr>
                                      <p:tavLst>
                                        <p:tav tm="0">
                                          <p:val>
                                            <p:strVal val="ppt_x"/>
                                          </p:val>
                                        </p:tav>
                                        <p:tav tm="100000">
                                          <p:val>
                                            <p:strVal val="ppt_x"/>
                                          </p:val>
                                        </p:tav>
                                      </p:tavLst>
                                    </p:anim>
                                    <p:anim calcmode="lin" valueType="num">
                                      <p:cBhvr additive="base">
                                        <p:cTn id="11" dur="500"/>
                                        <p:tgtEl>
                                          <p:spTgt spid="7"/>
                                        </p:tgtEl>
                                        <p:attrNameLst>
                                          <p:attrName>ppt_y</p:attrName>
                                        </p:attrNameLst>
                                      </p:cBhvr>
                                      <p:tavLst>
                                        <p:tav tm="0">
                                          <p:val>
                                            <p:strVal val="ppt_y"/>
                                          </p:val>
                                        </p:tav>
                                        <p:tav tm="100000">
                                          <p:val>
                                            <p:strVal val="1+ppt_h/2"/>
                                          </p:val>
                                        </p:tav>
                                      </p:tavLst>
                                    </p:anim>
                                    <p:set>
                                      <p:cBhvr>
                                        <p:cTn id="12"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灯片编号占位符 5"/>
          <p:cNvSpPr>
            <a:spLocks noGrp="1"/>
          </p:cNvSpPr>
          <p:nvPr>
            <p:ph type="sldNum" sz="quarter" idx="12"/>
          </p:nvPr>
        </p:nvSpPr>
        <p:spPr>
          <a:noFill/>
          <a:ln>
            <a:miter lim="800000"/>
            <a:headEnd/>
            <a:tailEnd/>
          </a:ln>
        </p:spPr>
        <p:txBody>
          <a:bodyPr/>
          <a:lstStyle/>
          <a:p>
            <a:fld id="{2A6120B2-167A-4C49-9AD8-AF41B8282451}" type="slidenum">
              <a:rPr lang="en-US" altLang="zh-CN" smtClean="0"/>
              <a:pPr/>
              <a:t>2</a:t>
            </a:fld>
            <a:endParaRPr lang="en-US" altLang="zh-CN"/>
          </a:p>
        </p:txBody>
      </p:sp>
      <p:sp>
        <p:nvSpPr>
          <p:cNvPr id="9218" name="Rectangle 2"/>
          <p:cNvSpPr>
            <a:spLocks noGrp="1" noChangeArrowheads="1"/>
          </p:cNvSpPr>
          <p:nvPr>
            <p:ph type="title"/>
          </p:nvPr>
        </p:nvSpPr>
        <p:spPr/>
        <p:txBody>
          <a:bodyPr/>
          <a:lstStyle/>
          <a:p>
            <a:pPr eaLnBrk="1" hangingPunct="1"/>
            <a:r>
              <a:rPr lang="zh-CN" altLang="en-US" dirty="0"/>
              <a:t>国际会计专业（特色班）</a:t>
            </a:r>
          </a:p>
        </p:txBody>
      </p:sp>
      <p:sp>
        <p:nvSpPr>
          <p:cNvPr id="9219" name="Rectangle 3"/>
          <p:cNvSpPr>
            <a:spLocks noGrp="1" noChangeArrowheads="1"/>
          </p:cNvSpPr>
          <p:nvPr>
            <p:ph type="body" idx="1"/>
          </p:nvPr>
        </p:nvSpPr>
        <p:spPr>
          <a:xfrm>
            <a:off x="685800" y="1981200"/>
            <a:ext cx="7772400" cy="4267200"/>
          </a:xfrm>
        </p:spPr>
        <p:txBody>
          <a:bodyPr/>
          <a:lstStyle/>
          <a:p>
            <a:pPr eaLnBrk="1" hangingPunct="1">
              <a:lnSpc>
                <a:spcPct val="110000"/>
              </a:lnSpc>
            </a:pPr>
            <a:endParaRPr lang="en-US" altLang="zh-CN" dirty="0"/>
          </a:p>
          <a:p>
            <a:pPr eaLnBrk="1" hangingPunct="1">
              <a:lnSpc>
                <a:spcPct val="110000"/>
              </a:lnSpc>
            </a:pPr>
            <a:r>
              <a:rPr lang="zh-CN" altLang="en-US" dirty="0"/>
              <a:t>国际会计专业是：中加合作举办的专业</a:t>
            </a:r>
            <a:endParaRPr lang="en-US" altLang="zh-CN" dirty="0"/>
          </a:p>
          <a:p>
            <a:pPr eaLnBrk="1" hangingPunct="1">
              <a:lnSpc>
                <a:spcPct val="110000"/>
              </a:lnSpc>
            </a:pPr>
            <a:r>
              <a:rPr lang="zh-CN" altLang="en-US" dirty="0"/>
              <a:t>国际会计专业是：</a:t>
            </a:r>
            <a:r>
              <a:rPr lang="zh-CN" altLang="zh-CN" dirty="0"/>
              <a:t>国家一流建设专业</a:t>
            </a:r>
            <a:endParaRPr lang="en-US" altLang="zh-CN" dirty="0"/>
          </a:p>
          <a:p>
            <a:pPr eaLnBrk="1" hangingPunct="1">
              <a:lnSpc>
                <a:spcPct val="110000"/>
              </a:lnSpc>
            </a:pPr>
            <a:r>
              <a:rPr lang="zh-CN" altLang="en-US" dirty="0"/>
              <a:t>国际会计专业是：南开大学特色班</a:t>
            </a:r>
            <a:endParaRPr lang="en-US" altLang="zh-CN" dirty="0"/>
          </a:p>
          <a:p>
            <a:pPr eaLnBrk="1" hangingPunct="1">
              <a:lnSpc>
                <a:spcPct val="110000"/>
              </a:lnSpc>
            </a:pPr>
            <a:r>
              <a:rPr lang="zh-CN" altLang="en-US" dirty="0">
                <a:solidFill>
                  <a:srgbClr val="000000"/>
                </a:solidFill>
                <a:latin typeface="宋体" pitchFamily="2" charset="-122"/>
                <a:ea typeface="宋体" pitchFamily="2" charset="-122"/>
              </a:rPr>
              <a:t>隶属于商学院会计学系，南开大学最早的系科之一</a:t>
            </a:r>
            <a:endParaRPr lang="en-US" altLang="zh-CN" dirty="0">
              <a:solidFill>
                <a:srgbClr val="000000"/>
              </a:solidFill>
              <a:latin typeface="宋体" pitchFamily="2" charset="-122"/>
              <a:ea typeface="宋体" pitchFamily="2" charset="-122"/>
            </a:endParaRPr>
          </a:p>
          <a:p>
            <a:pPr eaLnBrk="1" hangingPunct="1">
              <a:lnSpc>
                <a:spcPct val="110000"/>
              </a:lnSpc>
            </a:pPr>
            <a:endParaRPr lang="zh-CN" altLang="en-US"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0-#ppt_w/2"/>
                                          </p:val>
                                        </p:tav>
                                        <p:tav tm="100000">
                                          <p:val>
                                            <p:strVal val="#ppt_x"/>
                                          </p:val>
                                        </p:tav>
                                      </p:tavLst>
                                    </p:anim>
                                    <p:anim calcmode="lin" valueType="num">
                                      <p:cBhvr additive="base">
                                        <p:cTn id="8" dur="500" fill="hold"/>
                                        <p:tgtEl>
                                          <p:spTgt spid="921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219">
                                            <p:txEl>
                                              <p:pRg st="1" end="1"/>
                                            </p:txEl>
                                          </p:spTgt>
                                        </p:tgtEl>
                                        <p:attrNameLst>
                                          <p:attrName>style.visibility</p:attrName>
                                        </p:attrNameLst>
                                      </p:cBhvr>
                                      <p:to>
                                        <p:strVal val="visible"/>
                                      </p:to>
                                    </p:set>
                                    <p:anim calcmode="lin" valueType="num">
                                      <p:cBhvr additive="base">
                                        <p:cTn id="13" dur="500" fill="hold"/>
                                        <p:tgtEl>
                                          <p:spTgt spid="921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921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9219">
                                            <p:txEl>
                                              <p:pRg st="2" end="2"/>
                                            </p:txEl>
                                          </p:spTgt>
                                        </p:tgtEl>
                                        <p:attrNameLst>
                                          <p:attrName>style.visibility</p:attrName>
                                        </p:attrNameLst>
                                      </p:cBhvr>
                                      <p:to>
                                        <p:strVal val="visible"/>
                                      </p:to>
                                    </p:set>
                                    <p:anim calcmode="lin" valueType="num">
                                      <p:cBhvr additive="base">
                                        <p:cTn id="19" dur="500" fill="hold"/>
                                        <p:tgtEl>
                                          <p:spTgt spid="921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921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9219">
                                            <p:txEl>
                                              <p:pRg st="3" end="3"/>
                                            </p:txEl>
                                          </p:spTgt>
                                        </p:tgtEl>
                                        <p:attrNameLst>
                                          <p:attrName>style.visibility</p:attrName>
                                        </p:attrNameLst>
                                      </p:cBhvr>
                                      <p:to>
                                        <p:strVal val="visible"/>
                                      </p:to>
                                    </p:set>
                                    <p:anim calcmode="lin" valueType="num">
                                      <p:cBhvr additive="base">
                                        <p:cTn id="25" dur="500" fill="hold"/>
                                        <p:tgtEl>
                                          <p:spTgt spid="921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921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9219">
                                            <p:txEl>
                                              <p:pRg st="4" end="4"/>
                                            </p:txEl>
                                          </p:spTgt>
                                        </p:tgtEl>
                                        <p:attrNameLst>
                                          <p:attrName>style.visibility</p:attrName>
                                        </p:attrNameLst>
                                      </p:cBhvr>
                                      <p:to>
                                        <p:strVal val="visible"/>
                                      </p:to>
                                    </p:set>
                                    <p:anim calcmode="lin" valueType="num">
                                      <p:cBhvr additive="base">
                                        <p:cTn id="31" dur="500" fill="hold"/>
                                        <p:tgtEl>
                                          <p:spTgt spid="921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9219">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autoUpdateAnimBg="0"/>
      <p:bldP spid="9219"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3323" y="611813"/>
            <a:ext cx="7945438" cy="1007833"/>
          </a:xfrm>
        </p:spPr>
        <p:txBody>
          <a:bodyPr>
            <a:noAutofit/>
          </a:bodyPr>
          <a:lstStyle/>
          <a:p>
            <a:pPr algn="ctr"/>
            <a:r>
              <a:rPr lang="zh-CN" altLang="en-US" sz="3600" b="1" dirty="0">
                <a:solidFill>
                  <a:srgbClr val="006FBA"/>
                </a:solidFill>
                <a:latin typeface="Arial" pitchFamily="34" charset="0"/>
                <a:cs typeface="Arial" pitchFamily="34" charset="0"/>
              </a:rPr>
              <a:t>免考</a:t>
            </a:r>
            <a:r>
              <a:rPr lang="en-US" altLang="zh-CN" sz="3600" b="1" dirty="0">
                <a:solidFill>
                  <a:srgbClr val="006FBA"/>
                </a:solidFill>
                <a:latin typeface="Arial" pitchFamily="34" charset="0"/>
                <a:cs typeface="Arial" pitchFamily="34" charset="0"/>
              </a:rPr>
              <a:t>12</a:t>
            </a:r>
            <a:r>
              <a:rPr lang="zh-CN" altLang="en-US" sz="3600" b="1" dirty="0">
                <a:solidFill>
                  <a:srgbClr val="006FBA"/>
                </a:solidFill>
                <a:latin typeface="Arial" pitchFamily="34" charset="0"/>
                <a:cs typeface="Arial" pitchFamily="34" charset="0"/>
              </a:rPr>
              <a:t>门</a:t>
            </a:r>
            <a:br>
              <a:rPr lang="en-US" altLang="zh-CN" sz="2800" b="1" dirty="0">
                <a:solidFill>
                  <a:srgbClr val="006FBA"/>
                </a:solidFill>
                <a:latin typeface="Arial" pitchFamily="34" charset="0"/>
                <a:cs typeface="Arial" pitchFamily="34" charset="0"/>
              </a:rPr>
            </a:br>
            <a:r>
              <a:rPr lang="zh-CN" altLang="en-US" sz="2800" b="1" dirty="0">
                <a:solidFill>
                  <a:srgbClr val="006FBA"/>
                </a:solidFill>
                <a:latin typeface="Arial" pitchFamily="34" charset="0"/>
                <a:cs typeface="Arial" pitchFamily="34" charset="0"/>
              </a:rPr>
              <a:t>南开大学国际会计专业本科</a:t>
            </a:r>
            <a:endParaRPr lang="en-US" sz="2800" b="1" dirty="0">
              <a:solidFill>
                <a:srgbClr val="006FBA"/>
              </a:solidFill>
              <a:latin typeface="Arial" pitchFamily="34" charset="0"/>
              <a:cs typeface="Arial" pitchFamily="34" charset="0"/>
            </a:endParaRPr>
          </a:p>
        </p:txBody>
      </p:sp>
      <p:sp>
        <p:nvSpPr>
          <p:cNvPr id="6" name="Content Placeholder 2">
            <a:extLst>
              <a:ext uri="{FF2B5EF4-FFF2-40B4-BE49-F238E27FC236}">
                <a16:creationId xmlns:a16="http://schemas.microsoft.com/office/drawing/2014/main" id="{B134AFB7-5524-47F6-B2D7-31C286E82138}"/>
              </a:ext>
            </a:extLst>
          </p:cNvPr>
          <p:cNvSpPr txBox="1">
            <a:spLocks/>
          </p:cNvSpPr>
          <p:nvPr/>
        </p:nvSpPr>
        <p:spPr bwMode="auto">
          <a:xfrm>
            <a:off x="403860" y="2101333"/>
            <a:ext cx="8483041" cy="42918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rmAutofit fontScale="92500" lnSpcReduction="10000"/>
          </a:bodyPr>
          <a:lstStyle>
            <a:lvl1pPr marL="265113" indent="-265113" algn="l" defTabSz="457200" rtl="0" fontAlgn="base">
              <a:spcBef>
                <a:spcPct val="20000"/>
              </a:spcBef>
              <a:spcAft>
                <a:spcPct val="0"/>
              </a:spcAft>
              <a:buFont typeface="Arial" charset="0"/>
              <a:buChar char="•"/>
              <a:defRPr sz="2100" kern="1200">
                <a:solidFill>
                  <a:srgbClr val="717074"/>
                </a:solidFill>
                <a:latin typeface="Arial"/>
                <a:ea typeface="+mn-ea"/>
                <a:cs typeface="+mn-cs"/>
              </a:defRPr>
            </a:lvl1pPr>
            <a:lvl2pPr marL="538163" indent="-273050" algn="l" defTabSz="457200" rtl="0" fontAlgn="base">
              <a:spcBef>
                <a:spcPct val="20000"/>
              </a:spcBef>
              <a:spcAft>
                <a:spcPct val="0"/>
              </a:spcAft>
              <a:buFont typeface="Arial" charset="0"/>
              <a:buChar char="•"/>
              <a:defRPr sz="2100" kern="1200">
                <a:solidFill>
                  <a:srgbClr val="717074"/>
                </a:solidFill>
                <a:latin typeface="Arial"/>
                <a:ea typeface="+mn-ea"/>
                <a:cs typeface="+mn-cs"/>
              </a:defRPr>
            </a:lvl2pPr>
            <a:lvl3pPr marL="801688" indent="-271463" algn="l" defTabSz="457200" rtl="0" fontAlgn="base">
              <a:spcBef>
                <a:spcPct val="20000"/>
              </a:spcBef>
              <a:spcAft>
                <a:spcPct val="0"/>
              </a:spcAft>
              <a:buFont typeface="Arial" charset="0"/>
              <a:buChar char="•"/>
              <a:defRPr sz="2100" kern="1200">
                <a:solidFill>
                  <a:srgbClr val="717074"/>
                </a:solidFill>
                <a:latin typeface="Arial" pitchFamily="34" charset="0"/>
                <a:ea typeface="+mn-ea"/>
                <a:cs typeface="+mn-cs"/>
              </a:defRPr>
            </a:lvl3pPr>
            <a:lvl4pPr marL="1077913" indent="-258763" algn="l" defTabSz="457200" rtl="0" fontAlgn="base">
              <a:spcBef>
                <a:spcPct val="20000"/>
              </a:spcBef>
              <a:spcAft>
                <a:spcPct val="0"/>
              </a:spcAft>
              <a:buFont typeface="Arial" charset="0"/>
              <a:buChar char="•"/>
              <a:defRPr sz="2100" kern="1200">
                <a:solidFill>
                  <a:srgbClr val="717074"/>
                </a:solidFill>
                <a:latin typeface="Arial"/>
                <a:ea typeface="+mn-ea"/>
                <a:cs typeface="+mn-cs"/>
              </a:defRPr>
            </a:lvl4pPr>
            <a:lvl5pPr marL="1341438" indent="-265113" algn="l" defTabSz="457200" rtl="0" fontAlgn="base">
              <a:spcBef>
                <a:spcPct val="20000"/>
              </a:spcBef>
              <a:spcAft>
                <a:spcPct val="0"/>
              </a:spcAft>
              <a:buFont typeface="Arial" charset="0"/>
              <a:buChar char="•"/>
              <a:defRPr sz="2100" kern="1200">
                <a:solidFill>
                  <a:srgbClr val="717074"/>
                </a:solidFill>
                <a:latin typeface="Arial"/>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800" dirty="0">
                <a:solidFill>
                  <a:schemeClr val="tx1"/>
                </a:solidFill>
                <a:latin typeface="Arial" pitchFamily="34" charset="0"/>
                <a:cs typeface="Arial" pitchFamily="34" charset="0"/>
              </a:rPr>
              <a:t>Introductory Financial Accounting              </a:t>
            </a:r>
            <a:r>
              <a:rPr lang="zh-CN" altLang="en-US" sz="1800" dirty="0">
                <a:solidFill>
                  <a:schemeClr val="tx1"/>
                </a:solidFill>
                <a:latin typeface="Arial" pitchFamily="34" charset="0"/>
                <a:cs typeface="Arial" pitchFamily="34" charset="0"/>
              </a:rPr>
              <a:t>初级财务会计</a:t>
            </a:r>
            <a:r>
              <a:rPr lang="en-US" sz="1800" dirty="0">
                <a:solidFill>
                  <a:schemeClr val="tx1"/>
                </a:solidFill>
                <a:latin typeface="Arial" pitchFamily="34" charset="0"/>
                <a:cs typeface="Arial" pitchFamily="34" charset="0"/>
              </a:rPr>
              <a:t>		   </a:t>
            </a:r>
            <a:r>
              <a:rPr lang="en-US" altLang="zh-CN" sz="1800" dirty="0">
                <a:solidFill>
                  <a:schemeClr val="bg1"/>
                </a:solidFill>
                <a:latin typeface="Arial" pitchFamily="34" charset="0"/>
                <a:cs typeface="Arial" pitchFamily="34" charset="0"/>
              </a:rPr>
              <a:t>1</a:t>
            </a:r>
            <a:r>
              <a:rPr lang="en-US" altLang="zh-CN" sz="1800" baseline="30000" dirty="0">
                <a:solidFill>
                  <a:schemeClr val="bg1"/>
                </a:solidFill>
                <a:latin typeface="Arial" pitchFamily="34" charset="0"/>
                <a:cs typeface="Arial" pitchFamily="34" charset="0"/>
              </a:rPr>
              <a:t>st</a:t>
            </a:r>
            <a:r>
              <a:rPr lang="en-US" altLang="zh-CN" sz="1800" dirty="0">
                <a:solidFill>
                  <a:schemeClr val="bg1"/>
                </a:solidFill>
                <a:latin typeface="Arial" pitchFamily="34" charset="0"/>
                <a:cs typeface="Arial" pitchFamily="34" charset="0"/>
              </a:rPr>
              <a:t> Year</a:t>
            </a:r>
            <a:r>
              <a:rPr lang="en-US" sz="1800" b="1" dirty="0">
                <a:solidFill>
                  <a:schemeClr val="bg1"/>
                </a:solidFill>
                <a:highlight>
                  <a:srgbClr val="0000FF"/>
                </a:highlight>
                <a:latin typeface="Arial" pitchFamily="34" charset="0"/>
                <a:cs typeface="Arial" pitchFamily="34" charset="0"/>
              </a:rPr>
              <a:t>	</a:t>
            </a:r>
            <a:r>
              <a:rPr lang="zh-CN" altLang="en-US" sz="1800" b="1" dirty="0">
                <a:solidFill>
                  <a:schemeClr val="bg1"/>
                </a:solidFill>
                <a:highlight>
                  <a:srgbClr val="0000FF"/>
                </a:highlight>
                <a:latin typeface="Arial" pitchFamily="34" charset="0"/>
                <a:cs typeface="Arial" pitchFamily="34" charset="0"/>
              </a:rPr>
              <a:t>大一下</a:t>
            </a:r>
            <a:endParaRPr lang="en-US" sz="1800" b="1" dirty="0">
              <a:solidFill>
                <a:schemeClr val="bg1"/>
              </a:solidFill>
              <a:highlight>
                <a:srgbClr val="0000FF"/>
              </a:highlight>
              <a:latin typeface="Arial" pitchFamily="34" charset="0"/>
              <a:cs typeface="Arial" pitchFamily="34" charset="0"/>
            </a:endParaRPr>
          </a:p>
          <a:p>
            <a:r>
              <a:rPr lang="en-US" sz="1800" dirty="0">
                <a:solidFill>
                  <a:schemeClr val="tx1"/>
                </a:solidFill>
                <a:latin typeface="Arial" pitchFamily="34" charset="0"/>
                <a:cs typeface="Arial" pitchFamily="34" charset="0"/>
              </a:rPr>
              <a:t>Introductory Management Accounting        </a:t>
            </a:r>
            <a:r>
              <a:rPr lang="zh-CN" altLang="en-US" sz="1800" dirty="0">
                <a:solidFill>
                  <a:schemeClr val="tx1"/>
                </a:solidFill>
                <a:latin typeface="Arial" pitchFamily="34" charset="0"/>
                <a:cs typeface="Arial" pitchFamily="34" charset="0"/>
              </a:rPr>
              <a:t>初级管理会计</a:t>
            </a:r>
            <a:r>
              <a:rPr lang="en-US" sz="1800" dirty="0">
                <a:solidFill>
                  <a:schemeClr val="tx1"/>
                </a:solidFill>
                <a:latin typeface="Arial" pitchFamily="34" charset="0"/>
                <a:cs typeface="Arial" pitchFamily="34" charset="0"/>
              </a:rPr>
              <a:t>	           </a:t>
            </a:r>
            <a:r>
              <a:rPr lang="en-US" sz="1800" dirty="0">
                <a:solidFill>
                  <a:schemeClr val="bg1"/>
                </a:solidFill>
                <a:latin typeface="Arial" pitchFamily="34" charset="0"/>
                <a:cs typeface="Arial" pitchFamily="34" charset="0"/>
              </a:rPr>
              <a:t>2</a:t>
            </a:r>
            <a:r>
              <a:rPr lang="en-US" sz="1800" baseline="30000" dirty="0">
                <a:solidFill>
                  <a:schemeClr val="bg1"/>
                </a:solidFill>
                <a:latin typeface="Arial" pitchFamily="34" charset="0"/>
                <a:cs typeface="Arial" pitchFamily="34" charset="0"/>
              </a:rPr>
              <a:t>nd</a:t>
            </a:r>
            <a:r>
              <a:rPr lang="en-US" sz="1800" dirty="0">
                <a:solidFill>
                  <a:schemeClr val="bg1"/>
                </a:solidFill>
                <a:latin typeface="Arial" pitchFamily="34" charset="0"/>
                <a:cs typeface="Arial" pitchFamily="34" charset="0"/>
              </a:rPr>
              <a:t> Yea</a:t>
            </a:r>
            <a:r>
              <a:rPr lang="zh-CN" altLang="en-US" sz="1800" b="1" dirty="0">
                <a:solidFill>
                  <a:schemeClr val="bg1"/>
                </a:solidFill>
                <a:highlight>
                  <a:srgbClr val="0000FF"/>
                </a:highlight>
                <a:latin typeface="Arial" pitchFamily="34" charset="0"/>
                <a:cs typeface="Arial" pitchFamily="34" charset="0"/>
              </a:rPr>
              <a:t>大二上</a:t>
            </a:r>
            <a:endParaRPr lang="en-US" sz="1800" b="1" dirty="0">
              <a:solidFill>
                <a:schemeClr val="bg1"/>
              </a:solidFill>
              <a:highlight>
                <a:srgbClr val="0000FF"/>
              </a:highlight>
              <a:latin typeface="Arial" pitchFamily="34" charset="0"/>
              <a:cs typeface="Arial" pitchFamily="34" charset="0"/>
            </a:endParaRPr>
          </a:p>
          <a:p>
            <a:r>
              <a:rPr lang="en-US" sz="1800" dirty="0">
                <a:solidFill>
                  <a:schemeClr val="tx1"/>
                </a:solidFill>
                <a:latin typeface="Arial" pitchFamily="34" charset="0"/>
                <a:cs typeface="Arial" pitchFamily="34" charset="0"/>
              </a:rPr>
              <a:t>Intermediate Financial Reporting 1            </a:t>
            </a:r>
            <a:r>
              <a:rPr lang="zh-CN" altLang="en-US" sz="1800" dirty="0">
                <a:solidFill>
                  <a:schemeClr val="tx1"/>
                </a:solidFill>
                <a:latin typeface="Arial" pitchFamily="34" charset="0"/>
                <a:cs typeface="Arial" pitchFamily="34" charset="0"/>
              </a:rPr>
              <a:t>中级财务会计</a:t>
            </a:r>
            <a:r>
              <a:rPr lang="en-US" altLang="zh-CN" sz="1800" dirty="0">
                <a:solidFill>
                  <a:schemeClr val="tx1"/>
                </a:solidFill>
                <a:latin typeface="Arial" pitchFamily="34" charset="0"/>
                <a:cs typeface="Arial" pitchFamily="34" charset="0"/>
              </a:rPr>
              <a:t>1</a:t>
            </a:r>
            <a:r>
              <a:rPr lang="en-US" sz="1800" dirty="0">
                <a:solidFill>
                  <a:schemeClr val="tx1"/>
                </a:solidFill>
                <a:latin typeface="Arial" pitchFamily="34" charset="0"/>
                <a:cs typeface="Arial" pitchFamily="34" charset="0"/>
              </a:rPr>
              <a:t>                </a:t>
            </a:r>
            <a:r>
              <a:rPr lang="en-US" altLang="zh-CN" sz="1800" dirty="0">
                <a:solidFill>
                  <a:schemeClr val="bg1"/>
                </a:solidFill>
                <a:latin typeface="Arial" pitchFamily="34" charset="0"/>
                <a:cs typeface="Arial" pitchFamily="34" charset="0"/>
              </a:rPr>
              <a:t>2</a:t>
            </a:r>
            <a:r>
              <a:rPr lang="en-US" altLang="zh-CN" sz="1800" baseline="30000" dirty="0">
                <a:solidFill>
                  <a:schemeClr val="bg1"/>
                </a:solidFill>
                <a:latin typeface="Arial" pitchFamily="34" charset="0"/>
                <a:cs typeface="Arial" pitchFamily="34" charset="0"/>
              </a:rPr>
              <a:t>nd</a:t>
            </a:r>
            <a:r>
              <a:rPr lang="en-US" altLang="zh-CN" sz="1800" dirty="0">
                <a:solidFill>
                  <a:schemeClr val="bg1"/>
                </a:solidFill>
                <a:latin typeface="Arial" pitchFamily="34" charset="0"/>
                <a:cs typeface="Arial" pitchFamily="34" charset="0"/>
              </a:rPr>
              <a:t> Ye </a:t>
            </a:r>
            <a:r>
              <a:rPr lang="zh-CN" altLang="en-US" sz="1800" b="1" dirty="0">
                <a:solidFill>
                  <a:schemeClr val="bg1"/>
                </a:solidFill>
                <a:highlight>
                  <a:srgbClr val="0000FF"/>
                </a:highlight>
                <a:latin typeface="Arial" pitchFamily="34" charset="0"/>
                <a:cs typeface="Arial" pitchFamily="34" charset="0"/>
              </a:rPr>
              <a:t>大二上</a:t>
            </a:r>
            <a:endParaRPr lang="en-US" altLang="zh-CN" sz="1800" b="1" dirty="0">
              <a:solidFill>
                <a:schemeClr val="bg1"/>
              </a:solidFill>
              <a:highlight>
                <a:srgbClr val="0000FF"/>
              </a:highlight>
              <a:latin typeface="Arial" pitchFamily="34" charset="0"/>
              <a:cs typeface="Arial" pitchFamily="34" charset="0"/>
            </a:endParaRPr>
          </a:p>
          <a:p>
            <a:r>
              <a:rPr lang="en-US" altLang="zh-CN" sz="1800" dirty="0">
                <a:solidFill>
                  <a:schemeClr val="tx1"/>
                </a:solidFill>
                <a:latin typeface="Arial" pitchFamily="34" charset="0"/>
                <a:cs typeface="Arial" pitchFamily="34" charset="0"/>
              </a:rPr>
              <a:t>Intermediate</a:t>
            </a:r>
            <a:r>
              <a:rPr lang="en-US" sz="1800" dirty="0">
                <a:solidFill>
                  <a:schemeClr val="tx1"/>
                </a:solidFill>
                <a:latin typeface="Arial" pitchFamily="34" charset="0"/>
                <a:cs typeface="Arial" pitchFamily="34" charset="0"/>
              </a:rPr>
              <a:t> Financial Reporting 2	           </a:t>
            </a:r>
            <a:r>
              <a:rPr lang="zh-CN" altLang="en-US" sz="1800" dirty="0">
                <a:solidFill>
                  <a:schemeClr val="tx1"/>
                </a:solidFill>
                <a:latin typeface="Arial" pitchFamily="34" charset="0"/>
                <a:cs typeface="Arial" pitchFamily="34" charset="0"/>
              </a:rPr>
              <a:t>中级财务会计</a:t>
            </a:r>
            <a:r>
              <a:rPr lang="en-US" altLang="zh-CN" sz="1800" dirty="0">
                <a:solidFill>
                  <a:schemeClr val="tx1"/>
                </a:solidFill>
                <a:latin typeface="Arial" pitchFamily="34" charset="0"/>
                <a:cs typeface="Arial" pitchFamily="34" charset="0"/>
              </a:rPr>
              <a:t>2</a:t>
            </a:r>
            <a:r>
              <a:rPr lang="en-US" sz="1800" dirty="0">
                <a:solidFill>
                  <a:schemeClr val="tx1"/>
                </a:solidFill>
                <a:latin typeface="Arial" pitchFamily="34" charset="0"/>
                <a:cs typeface="Arial" pitchFamily="34" charset="0"/>
              </a:rPr>
              <a:t>	</a:t>
            </a:r>
            <a:r>
              <a:rPr lang="en-US" altLang="zh-CN" sz="1800" dirty="0">
                <a:solidFill>
                  <a:schemeClr val="bg1"/>
                </a:solidFill>
                <a:latin typeface="Arial" pitchFamily="34" charset="0"/>
                <a:cs typeface="Arial" pitchFamily="34" charset="0"/>
              </a:rPr>
              <a:t>   2</a:t>
            </a:r>
            <a:r>
              <a:rPr lang="en-US" altLang="zh-CN" sz="1800" baseline="30000" dirty="0">
                <a:solidFill>
                  <a:schemeClr val="bg1"/>
                </a:solidFill>
                <a:latin typeface="Arial" pitchFamily="34" charset="0"/>
                <a:cs typeface="Arial" pitchFamily="34" charset="0"/>
              </a:rPr>
              <a:t>nd</a:t>
            </a:r>
            <a:r>
              <a:rPr lang="en-US" altLang="zh-CN" sz="1800" dirty="0">
                <a:solidFill>
                  <a:schemeClr val="bg1"/>
                </a:solidFill>
                <a:latin typeface="Arial" pitchFamily="34" charset="0"/>
                <a:cs typeface="Arial" pitchFamily="34" charset="0"/>
              </a:rPr>
              <a:t> Year  </a:t>
            </a:r>
            <a:r>
              <a:rPr lang="en-US" sz="1800" dirty="0">
                <a:solidFill>
                  <a:schemeClr val="tx1"/>
                </a:solidFill>
                <a:latin typeface="Arial" pitchFamily="34" charset="0"/>
                <a:cs typeface="Arial" pitchFamily="34" charset="0"/>
              </a:rPr>
              <a:t>	</a:t>
            </a:r>
            <a:r>
              <a:rPr lang="zh-CN" altLang="en-US" sz="1800" b="1" dirty="0">
                <a:solidFill>
                  <a:schemeClr val="bg1"/>
                </a:solidFill>
                <a:highlight>
                  <a:srgbClr val="0000FF"/>
                </a:highlight>
                <a:latin typeface="Arial" pitchFamily="34" charset="0"/>
                <a:cs typeface="Arial" pitchFamily="34" charset="0"/>
              </a:rPr>
              <a:t>大二下</a:t>
            </a:r>
            <a:endParaRPr lang="en-US" altLang="zh-CN" sz="1800" b="1" dirty="0">
              <a:solidFill>
                <a:schemeClr val="bg1"/>
              </a:solidFill>
              <a:highlight>
                <a:srgbClr val="0000FF"/>
              </a:highlight>
              <a:latin typeface="Arial" pitchFamily="34" charset="0"/>
              <a:cs typeface="Arial" pitchFamily="34" charset="0"/>
            </a:endParaRPr>
          </a:p>
          <a:p>
            <a:r>
              <a:rPr lang="en-US" sz="1800" dirty="0">
                <a:solidFill>
                  <a:schemeClr val="tx1"/>
                </a:solidFill>
                <a:latin typeface="Arial" pitchFamily="34" charset="0"/>
                <a:cs typeface="Arial" pitchFamily="34" charset="0"/>
              </a:rPr>
              <a:t>Corporate Fina</a:t>
            </a:r>
            <a:r>
              <a:rPr lang="en-US" altLang="zh-CN" sz="1800" dirty="0">
                <a:solidFill>
                  <a:schemeClr val="tx1"/>
                </a:solidFill>
                <a:latin typeface="Arial" pitchFamily="34" charset="0"/>
                <a:cs typeface="Arial" pitchFamily="34" charset="0"/>
              </a:rPr>
              <a:t>nce                                      </a:t>
            </a:r>
            <a:r>
              <a:rPr lang="zh-CN" altLang="en-US" sz="1800" dirty="0">
                <a:solidFill>
                  <a:schemeClr val="tx1"/>
                </a:solidFill>
                <a:latin typeface="Arial" pitchFamily="34" charset="0"/>
                <a:cs typeface="Arial" pitchFamily="34" charset="0"/>
              </a:rPr>
              <a:t>财务管理</a:t>
            </a:r>
            <a:r>
              <a:rPr lang="en-US" altLang="zh-CN" sz="1800" dirty="0">
                <a:solidFill>
                  <a:schemeClr val="tx1"/>
                </a:solidFill>
                <a:latin typeface="Arial" pitchFamily="34" charset="0"/>
                <a:cs typeface="Arial" pitchFamily="34" charset="0"/>
              </a:rPr>
              <a:t>                                   </a:t>
            </a:r>
            <a:r>
              <a:rPr lang="zh-CN" altLang="en-US" sz="1800" b="1" dirty="0">
                <a:solidFill>
                  <a:schemeClr val="bg1"/>
                </a:solidFill>
                <a:highlight>
                  <a:srgbClr val="0000FF"/>
                </a:highlight>
                <a:latin typeface="Arial" pitchFamily="34" charset="0"/>
                <a:cs typeface="Arial" pitchFamily="34" charset="0"/>
              </a:rPr>
              <a:t>大二下</a:t>
            </a:r>
            <a:endParaRPr lang="en-CA" altLang="zh-CN" sz="1800" b="1" dirty="0">
              <a:solidFill>
                <a:schemeClr val="bg1"/>
              </a:solidFill>
              <a:highlight>
                <a:srgbClr val="0000FF"/>
              </a:highlight>
              <a:latin typeface="Arial" pitchFamily="34" charset="0"/>
              <a:cs typeface="Arial" pitchFamily="34" charset="0"/>
            </a:endParaRPr>
          </a:p>
          <a:p>
            <a:r>
              <a:rPr lang="en-US" sz="1800" dirty="0">
                <a:solidFill>
                  <a:schemeClr val="tx1"/>
                </a:solidFill>
                <a:latin typeface="Arial" pitchFamily="34" charset="0"/>
                <a:cs typeface="Arial" pitchFamily="34" charset="0"/>
              </a:rPr>
              <a:t>Audit and Assurance                                   </a:t>
            </a:r>
            <a:r>
              <a:rPr lang="zh-CN" altLang="en-US" sz="1800" dirty="0">
                <a:solidFill>
                  <a:schemeClr val="tx1"/>
                </a:solidFill>
                <a:latin typeface="Arial" pitchFamily="34" charset="0"/>
                <a:cs typeface="Arial" pitchFamily="34" charset="0"/>
              </a:rPr>
              <a:t>审计与鉴证</a:t>
            </a:r>
            <a:r>
              <a:rPr lang="en-US" sz="1800" dirty="0">
                <a:solidFill>
                  <a:schemeClr val="tx1"/>
                </a:solidFill>
                <a:latin typeface="Arial" pitchFamily="34" charset="0"/>
                <a:cs typeface="Arial" pitchFamily="34" charset="0"/>
              </a:rPr>
              <a:t>                               </a:t>
            </a:r>
            <a:r>
              <a:rPr lang="zh-CN" altLang="en-US" sz="1800" b="1" dirty="0">
                <a:solidFill>
                  <a:schemeClr val="bg1"/>
                </a:solidFill>
                <a:highlight>
                  <a:srgbClr val="0000FF"/>
                </a:highlight>
                <a:latin typeface="Arial" pitchFamily="34" charset="0"/>
                <a:cs typeface="Arial" pitchFamily="34" charset="0"/>
              </a:rPr>
              <a:t>大三上</a:t>
            </a:r>
            <a:endParaRPr lang="en-US" altLang="zh-CN" sz="1800" b="1" dirty="0">
              <a:solidFill>
                <a:schemeClr val="bg1"/>
              </a:solidFill>
              <a:highlight>
                <a:srgbClr val="0000FF"/>
              </a:highlight>
              <a:latin typeface="Arial" pitchFamily="34" charset="0"/>
              <a:cs typeface="Arial" pitchFamily="34" charset="0"/>
            </a:endParaRPr>
          </a:p>
          <a:p>
            <a:r>
              <a:rPr lang="en-US" altLang="zh-CN" sz="1800" dirty="0">
                <a:solidFill>
                  <a:schemeClr val="tx1"/>
                </a:solidFill>
                <a:latin typeface="Arial" pitchFamily="34" charset="0"/>
                <a:cs typeface="Arial" pitchFamily="34" charset="0"/>
              </a:rPr>
              <a:t>Intermediate Management Accounting       </a:t>
            </a:r>
            <a:r>
              <a:rPr lang="zh-CN" altLang="en-US" sz="1800" dirty="0">
                <a:solidFill>
                  <a:schemeClr val="tx1"/>
                </a:solidFill>
                <a:latin typeface="Arial" pitchFamily="34" charset="0"/>
                <a:cs typeface="Arial" pitchFamily="34" charset="0"/>
              </a:rPr>
              <a:t>中级管理会计</a:t>
            </a:r>
            <a:r>
              <a:rPr lang="en-US" altLang="zh-CN" sz="1800" dirty="0">
                <a:solidFill>
                  <a:schemeClr val="tx1"/>
                </a:solidFill>
                <a:latin typeface="Arial" pitchFamily="34" charset="0"/>
                <a:cs typeface="Arial" pitchFamily="34" charset="0"/>
              </a:rPr>
              <a:t>          </a:t>
            </a:r>
            <a:r>
              <a:rPr lang="en-US" altLang="zh-CN" sz="1800" dirty="0">
                <a:solidFill>
                  <a:schemeClr val="bg1"/>
                </a:solidFill>
                <a:latin typeface="Arial" pitchFamily="34" charset="0"/>
                <a:cs typeface="Arial" pitchFamily="34" charset="0"/>
              </a:rPr>
              <a:t>3</a:t>
            </a:r>
            <a:r>
              <a:rPr lang="en-US" altLang="zh-CN" sz="1800" baseline="30000" dirty="0">
                <a:solidFill>
                  <a:schemeClr val="bg1"/>
                </a:solidFill>
                <a:latin typeface="Arial" pitchFamily="34" charset="0"/>
                <a:cs typeface="Arial" pitchFamily="34" charset="0"/>
              </a:rPr>
              <a:t>rd</a:t>
            </a:r>
            <a:r>
              <a:rPr lang="en-US" altLang="zh-CN" sz="1800" dirty="0">
                <a:solidFill>
                  <a:schemeClr val="bg1"/>
                </a:solidFill>
                <a:latin typeface="Arial" pitchFamily="34" charset="0"/>
                <a:cs typeface="Arial" pitchFamily="34" charset="0"/>
              </a:rPr>
              <a:t> </a:t>
            </a:r>
            <a:r>
              <a:rPr lang="en-US" altLang="zh-CN" sz="1800" b="1" dirty="0">
                <a:solidFill>
                  <a:schemeClr val="bg1"/>
                </a:solidFill>
                <a:latin typeface="Arial" pitchFamily="34" charset="0"/>
                <a:cs typeface="Arial" pitchFamily="34" charset="0"/>
              </a:rPr>
              <a:t>             </a:t>
            </a:r>
            <a:r>
              <a:rPr lang="zh-CN" altLang="en-US" sz="1800" b="1" dirty="0">
                <a:solidFill>
                  <a:schemeClr val="bg1"/>
                </a:solidFill>
                <a:highlight>
                  <a:srgbClr val="0000FF"/>
                </a:highlight>
                <a:latin typeface="Arial" pitchFamily="34" charset="0"/>
                <a:cs typeface="Arial" pitchFamily="34" charset="0"/>
              </a:rPr>
              <a:t>大二上</a:t>
            </a:r>
            <a:endParaRPr lang="en-US" altLang="zh-CN" sz="1800" b="1" dirty="0">
              <a:solidFill>
                <a:schemeClr val="bg1"/>
              </a:solidFill>
              <a:highlight>
                <a:srgbClr val="0000FF"/>
              </a:highlight>
              <a:latin typeface="Arial" pitchFamily="34" charset="0"/>
              <a:cs typeface="Arial" pitchFamily="34" charset="0"/>
            </a:endParaRPr>
          </a:p>
          <a:p>
            <a:r>
              <a:rPr lang="en-US" altLang="zh-CN" sz="1800" dirty="0">
                <a:solidFill>
                  <a:schemeClr val="tx1"/>
                </a:solidFill>
                <a:latin typeface="Arial" pitchFamily="34" charset="0"/>
                <a:cs typeface="Arial" pitchFamily="34" charset="0"/>
              </a:rPr>
              <a:t>Advanced Financial Accounting                  </a:t>
            </a:r>
            <a:r>
              <a:rPr lang="zh-CN" altLang="en-US" sz="1800" dirty="0">
                <a:solidFill>
                  <a:schemeClr val="tx1"/>
                </a:solidFill>
                <a:latin typeface="Arial" pitchFamily="34" charset="0"/>
                <a:cs typeface="Arial" pitchFamily="34" charset="0"/>
              </a:rPr>
              <a:t>高级财务会计</a:t>
            </a:r>
            <a:r>
              <a:rPr lang="en-US" altLang="zh-CN" sz="1800" dirty="0">
                <a:solidFill>
                  <a:schemeClr val="tx1"/>
                </a:solidFill>
                <a:latin typeface="Arial" pitchFamily="34" charset="0"/>
                <a:cs typeface="Arial" pitchFamily="34" charset="0"/>
              </a:rPr>
              <a:t>                   </a:t>
            </a:r>
            <a:r>
              <a:rPr lang="en-US" altLang="zh-CN" sz="1800" dirty="0">
                <a:solidFill>
                  <a:schemeClr val="bg1"/>
                </a:solidFill>
                <a:latin typeface="Arial" pitchFamily="34" charset="0"/>
                <a:cs typeface="Arial" pitchFamily="34" charset="0"/>
              </a:rPr>
              <a:t>3</a:t>
            </a:r>
            <a:r>
              <a:rPr lang="en-US" altLang="zh-CN" sz="1800" baseline="30000" dirty="0">
                <a:solidFill>
                  <a:schemeClr val="bg1"/>
                </a:solidFill>
                <a:latin typeface="Arial" pitchFamily="34" charset="0"/>
                <a:cs typeface="Arial" pitchFamily="34" charset="0"/>
              </a:rPr>
              <a:t>rd</a:t>
            </a:r>
            <a:r>
              <a:rPr lang="en-US" altLang="zh-CN" sz="1800" dirty="0">
                <a:solidFill>
                  <a:schemeClr val="bg1"/>
                </a:solidFill>
                <a:latin typeface="Arial" pitchFamily="34" charset="0"/>
                <a:cs typeface="Arial" pitchFamily="34" charset="0"/>
              </a:rPr>
              <a:t> Y </a:t>
            </a:r>
            <a:r>
              <a:rPr lang="zh-CN" altLang="en-US" sz="1800" b="1" dirty="0">
                <a:solidFill>
                  <a:schemeClr val="bg1"/>
                </a:solidFill>
                <a:highlight>
                  <a:srgbClr val="0000FF"/>
                </a:highlight>
                <a:latin typeface="Arial" pitchFamily="34" charset="0"/>
                <a:cs typeface="Arial" pitchFamily="34" charset="0"/>
              </a:rPr>
              <a:t>大三下</a:t>
            </a:r>
            <a:endParaRPr lang="en-US" sz="1800" b="1" dirty="0">
              <a:solidFill>
                <a:schemeClr val="bg1"/>
              </a:solidFill>
              <a:highlight>
                <a:srgbClr val="0000FF"/>
              </a:highlight>
              <a:latin typeface="Arial" pitchFamily="34" charset="0"/>
              <a:cs typeface="Arial" pitchFamily="34" charset="0"/>
            </a:endParaRPr>
          </a:p>
          <a:p>
            <a:r>
              <a:rPr lang="en-US" sz="1800" dirty="0">
                <a:solidFill>
                  <a:schemeClr val="tx1"/>
                </a:solidFill>
                <a:latin typeface="Arial" pitchFamily="34" charset="0"/>
                <a:cs typeface="Arial" pitchFamily="34" charset="0"/>
              </a:rPr>
              <a:t>P</a:t>
            </a:r>
            <a:r>
              <a:rPr lang="en-US" altLang="zh-CN" sz="1800" dirty="0">
                <a:solidFill>
                  <a:schemeClr val="tx1"/>
                </a:solidFill>
                <a:latin typeface="Arial" pitchFamily="34" charset="0"/>
                <a:cs typeface="Arial" pitchFamily="34" charset="0"/>
              </a:rPr>
              <a:t>erformance Management                          </a:t>
            </a:r>
            <a:r>
              <a:rPr lang="zh-CN" altLang="en-US" sz="1800" dirty="0">
                <a:solidFill>
                  <a:schemeClr val="tx1"/>
                </a:solidFill>
                <a:latin typeface="Arial" pitchFamily="34" charset="0"/>
                <a:cs typeface="Arial" pitchFamily="34" charset="0"/>
              </a:rPr>
              <a:t>绩效管理</a:t>
            </a:r>
            <a:r>
              <a:rPr lang="en-US" sz="1800" dirty="0">
                <a:solidFill>
                  <a:schemeClr val="tx1"/>
                </a:solidFill>
                <a:latin typeface="Arial" pitchFamily="34" charset="0"/>
                <a:cs typeface="Arial" pitchFamily="34" charset="0"/>
              </a:rPr>
              <a:t>			</a:t>
            </a:r>
            <a:r>
              <a:rPr lang="en-US" sz="1800" dirty="0">
                <a:solidFill>
                  <a:schemeClr val="bg1"/>
                </a:solidFill>
                <a:latin typeface="Arial" pitchFamily="34" charset="0"/>
                <a:cs typeface="Arial" pitchFamily="34" charset="0"/>
              </a:rPr>
              <a:t>          </a:t>
            </a:r>
            <a:r>
              <a:rPr lang="en-US" altLang="zh-CN" sz="1800" dirty="0">
                <a:solidFill>
                  <a:schemeClr val="bg1"/>
                </a:solidFill>
                <a:latin typeface="Arial" pitchFamily="34" charset="0"/>
                <a:cs typeface="Arial" pitchFamily="34" charset="0"/>
              </a:rPr>
              <a:t> 3</a:t>
            </a:r>
            <a:r>
              <a:rPr lang="en-US" altLang="zh-CN" sz="1800" baseline="30000" dirty="0">
                <a:solidFill>
                  <a:schemeClr val="bg1"/>
                </a:solidFill>
                <a:latin typeface="Arial" pitchFamily="34" charset="0"/>
                <a:cs typeface="Arial" pitchFamily="34" charset="0"/>
              </a:rPr>
              <a:t>r  </a:t>
            </a:r>
            <a:r>
              <a:rPr lang="zh-CN" altLang="en-US" sz="1800" b="1" dirty="0">
                <a:solidFill>
                  <a:schemeClr val="bg1"/>
                </a:solidFill>
                <a:highlight>
                  <a:srgbClr val="0000FF"/>
                </a:highlight>
                <a:latin typeface="Arial" pitchFamily="34" charset="0"/>
                <a:cs typeface="Arial" pitchFamily="34" charset="0"/>
              </a:rPr>
              <a:t>大三下</a:t>
            </a:r>
            <a:endParaRPr lang="en-US" sz="1800" b="1" dirty="0">
              <a:solidFill>
                <a:schemeClr val="bg1"/>
              </a:solidFill>
              <a:highlight>
                <a:srgbClr val="0000FF"/>
              </a:highlight>
              <a:latin typeface="Arial" pitchFamily="34" charset="0"/>
              <a:cs typeface="Arial" pitchFamily="34" charset="0"/>
            </a:endParaRPr>
          </a:p>
          <a:p>
            <a:r>
              <a:rPr lang="en-US" sz="1800" dirty="0">
                <a:solidFill>
                  <a:schemeClr val="tx1"/>
                </a:solidFill>
                <a:latin typeface="Arial" pitchFamily="34" charset="0"/>
                <a:cs typeface="Arial" pitchFamily="34" charset="0"/>
              </a:rPr>
              <a:t>Economics                                                   </a:t>
            </a:r>
            <a:r>
              <a:rPr lang="zh-CN" altLang="en-US" sz="1800" dirty="0">
                <a:solidFill>
                  <a:schemeClr val="tx1"/>
                </a:solidFill>
                <a:latin typeface="Arial" pitchFamily="34" charset="0"/>
                <a:cs typeface="Arial" pitchFamily="34" charset="0"/>
              </a:rPr>
              <a:t>微观、宏观经济学</a:t>
            </a:r>
            <a:r>
              <a:rPr lang="en-US" sz="1800" dirty="0">
                <a:solidFill>
                  <a:schemeClr val="tx1"/>
                </a:solidFill>
                <a:latin typeface="Arial" pitchFamily="34" charset="0"/>
                <a:cs typeface="Arial" pitchFamily="34" charset="0"/>
              </a:rPr>
              <a:t>		       </a:t>
            </a:r>
            <a:r>
              <a:rPr lang="zh-CN" altLang="en-US" sz="1800" b="1" dirty="0">
                <a:solidFill>
                  <a:schemeClr val="bg1"/>
                </a:solidFill>
                <a:highlight>
                  <a:srgbClr val="0000FF"/>
                </a:highlight>
                <a:latin typeface="Arial" pitchFamily="34" charset="0"/>
                <a:cs typeface="Arial" pitchFamily="34" charset="0"/>
              </a:rPr>
              <a:t>通识</a:t>
            </a:r>
            <a:r>
              <a:rPr lang="en-US" altLang="zh-CN" sz="1800" b="1" dirty="0">
                <a:solidFill>
                  <a:schemeClr val="bg1"/>
                </a:solidFill>
                <a:highlight>
                  <a:srgbClr val="0000FF"/>
                </a:highlight>
                <a:latin typeface="Arial" pitchFamily="34" charset="0"/>
                <a:cs typeface="Arial" pitchFamily="34" charset="0"/>
              </a:rPr>
              <a:t>/</a:t>
            </a:r>
            <a:r>
              <a:rPr lang="zh-CN" altLang="en-US" sz="1800" b="1" dirty="0">
                <a:solidFill>
                  <a:schemeClr val="bg1"/>
                </a:solidFill>
                <a:highlight>
                  <a:srgbClr val="0000FF"/>
                </a:highlight>
                <a:latin typeface="Arial" pitchFamily="34" charset="0"/>
                <a:cs typeface="Arial" pitchFamily="34" charset="0"/>
              </a:rPr>
              <a:t>选修</a:t>
            </a:r>
            <a:endParaRPr lang="en-US" sz="1800" b="1" dirty="0">
              <a:solidFill>
                <a:schemeClr val="bg1"/>
              </a:solidFill>
              <a:highlight>
                <a:srgbClr val="0000FF"/>
              </a:highlight>
              <a:latin typeface="Arial" pitchFamily="34" charset="0"/>
              <a:cs typeface="Arial" pitchFamily="34" charset="0"/>
            </a:endParaRPr>
          </a:p>
          <a:p>
            <a:r>
              <a:rPr lang="en-US" sz="1800" dirty="0">
                <a:solidFill>
                  <a:schemeClr val="tx1"/>
                </a:solidFill>
                <a:latin typeface="Arial" pitchFamily="34" charset="0"/>
                <a:cs typeface="Arial" pitchFamily="34" charset="0"/>
              </a:rPr>
              <a:t>St</a:t>
            </a:r>
            <a:r>
              <a:rPr lang="en-US" altLang="zh-CN" sz="1800" dirty="0">
                <a:solidFill>
                  <a:schemeClr val="tx1"/>
                </a:solidFill>
                <a:latin typeface="Arial" pitchFamily="34" charset="0"/>
                <a:cs typeface="Arial" pitchFamily="34" charset="0"/>
              </a:rPr>
              <a:t>atistics                                                      </a:t>
            </a:r>
            <a:r>
              <a:rPr lang="zh-CN" altLang="en-US" sz="1800" dirty="0">
                <a:solidFill>
                  <a:schemeClr val="tx1"/>
                </a:solidFill>
                <a:latin typeface="Arial" pitchFamily="34" charset="0"/>
                <a:cs typeface="Arial" pitchFamily="34" charset="0"/>
              </a:rPr>
              <a:t>统计学</a:t>
            </a:r>
            <a:r>
              <a:rPr lang="en-US" altLang="zh-CN" sz="1800" dirty="0">
                <a:solidFill>
                  <a:schemeClr val="tx1"/>
                </a:solidFill>
                <a:latin typeface="Arial" pitchFamily="34" charset="0"/>
                <a:cs typeface="Arial" pitchFamily="34" charset="0"/>
              </a:rPr>
              <a:t>/</a:t>
            </a:r>
            <a:r>
              <a:rPr lang="zh-CN" altLang="en-US" sz="1800" dirty="0">
                <a:solidFill>
                  <a:schemeClr val="tx1"/>
                </a:solidFill>
                <a:latin typeface="Arial" pitchFamily="34" charset="0"/>
                <a:cs typeface="Arial" pitchFamily="34" charset="0"/>
              </a:rPr>
              <a:t>数理统计                      </a:t>
            </a:r>
            <a:r>
              <a:rPr lang="zh-CN" altLang="en-US" sz="1800" b="1" dirty="0">
                <a:solidFill>
                  <a:schemeClr val="bg1"/>
                </a:solidFill>
                <a:highlight>
                  <a:srgbClr val="0000FF"/>
                </a:highlight>
                <a:latin typeface="Arial" pitchFamily="34" charset="0"/>
                <a:cs typeface="Arial" pitchFamily="34" charset="0"/>
              </a:rPr>
              <a:t>通识</a:t>
            </a:r>
            <a:r>
              <a:rPr lang="en-US" altLang="zh-CN" sz="1800" b="1" dirty="0">
                <a:solidFill>
                  <a:schemeClr val="bg1"/>
                </a:solidFill>
                <a:highlight>
                  <a:srgbClr val="0000FF"/>
                </a:highlight>
                <a:latin typeface="Arial" pitchFamily="34" charset="0"/>
                <a:cs typeface="Arial" pitchFamily="34" charset="0"/>
              </a:rPr>
              <a:t>/</a:t>
            </a:r>
            <a:r>
              <a:rPr lang="zh-CN" altLang="en-US" sz="1800" b="1" dirty="0">
                <a:solidFill>
                  <a:schemeClr val="bg1"/>
                </a:solidFill>
                <a:highlight>
                  <a:srgbClr val="0000FF"/>
                </a:highlight>
                <a:latin typeface="Arial" pitchFamily="34" charset="0"/>
                <a:cs typeface="Arial" pitchFamily="34" charset="0"/>
              </a:rPr>
              <a:t>选修</a:t>
            </a:r>
            <a:endParaRPr lang="en-US" sz="1800" b="1" dirty="0">
              <a:solidFill>
                <a:schemeClr val="bg1"/>
              </a:solidFill>
              <a:highlight>
                <a:srgbClr val="0000FF"/>
              </a:highlight>
              <a:latin typeface="Arial" pitchFamily="34" charset="0"/>
              <a:cs typeface="Arial" pitchFamily="34" charset="0"/>
            </a:endParaRPr>
          </a:p>
          <a:p>
            <a:r>
              <a:rPr lang="en-US" sz="1800" dirty="0">
                <a:solidFill>
                  <a:schemeClr val="tx1"/>
                </a:solidFill>
                <a:latin typeface="Arial" pitchFamily="34" charset="0"/>
                <a:cs typeface="Arial" pitchFamily="34" charset="0"/>
              </a:rPr>
              <a:t>Information Technology                               </a:t>
            </a:r>
            <a:r>
              <a:rPr lang="zh-CN" altLang="en-US" sz="1800" dirty="0">
                <a:solidFill>
                  <a:schemeClr val="tx1"/>
                </a:solidFill>
                <a:latin typeface="Arial" pitchFamily="34" charset="0"/>
                <a:cs typeface="Arial" pitchFamily="34" charset="0"/>
              </a:rPr>
              <a:t>信息技术</a:t>
            </a:r>
            <a:r>
              <a:rPr lang="en-US" altLang="zh-CN" sz="1800" dirty="0">
                <a:solidFill>
                  <a:schemeClr val="tx1"/>
                </a:solidFill>
                <a:latin typeface="Arial" pitchFamily="34" charset="0"/>
                <a:cs typeface="Arial" pitchFamily="34" charset="0"/>
              </a:rPr>
              <a:t>/</a:t>
            </a:r>
            <a:r>
              <a:rPr lang="zh-CN" altLang="en-US" sz="1800" dirty="0">
                <a:solidFill>
                  <a:schemeClr val="tx1"/>
                </a:solidFill>
                <a:latin typeface="Arial" pitchFamily="34" charset="0"/>
                <a:cs typeface="Arial" pitchFamily="34" charset="0"/>
              </a:rPr>
              <a:t>管理信息系统</a:t>
            </a:r>
            <a:r>
              <a:rPr lang="en-US" sz="1800" dirty="0">
                <a:solidFill>
                  <a:schemeClr val="tx1"/>
                </a:solidFill>
                <a:latin typeface="Arial" pitchFamily="34" charset="0"/>
                <a:cs typeface="Arial" pitchFamily="34" charset="0"/>
              </a:rPr>
              <a:t>	       </a:t>
            </a:r>
            <a:r>
              <a:rPr lang="zh-CN" altLang="en-US" sz="1800" b="1" dirty="0">
                <a:solidFill>
                  <a:schemeClr val="bg1"/>
                </a:solidFill>
                <a:highlight>
                  <a:srgbClr val="0000FF"/>
                </a:highlight>
                <a:latin typeface="Arial" pitchFamily="34" charset="0"/>
                <a:cs typeface="Arial" pitchFamily="34" charset="0"/>
              </a:rPr>
              <a:t>通识</a:t>
            </a:r>
            <a:r>
              <a:rPr lang="en-US" altLang="zh-CN" sz="1800" b="1" dirty="0">
                <a:solidFill>
                  <a:schemeClr val="bg1"/>
                </a:solidFill>
                <a:highlight>
                  <a:srgbClr val="0000FF"/>
                </a:highlight>
                <a:latin typeface="Arial" pitchFamily="34" charset="0"/>
                <a:cs typeface="Arial" pitchFamily="34" charset="0"/>
              </a:rPr>
              <a:t>/</a:t>
            </a:r>
            <a:r>
              <a:rPr lang="zh-CN" altLang="en-US" sz="1800" b="1" dirty="0">
                <a:solidFill>
                  <a:schemeClr val="bg1"/>
                </a:solidFill>
                <a:highlight>
                  <a:srgbClr val="0000FF"/>
                </a:highlight>
                <a:latin typeface="Arial" pitchFamily="34" charset="0"/>
                <a:cs typeface="Arial" pitchFamily="34" charset="0"/>
              </a:rPr>
              <a:t>选修</a:t>
            </a:r>
            <a:endParaRPr lang="en-US" altLang="zh-CN" sz="1800" b="1" dirty="0">
              <a:solidFill>
                <a:schemeClr val="bg1"/>
              </a:solidFill>
              <a:highlight>
                <a:srgbClr val="0000FF"/>
              </a:highlight>
              <a:latin typeface="Arial" pitchFamily="34" charset="0"/>
              <a:cs typeface="Arial" pitchFamily="34" charset="0"/>
            </a:endParaRPr>
          </a:p>
          <a:p>
            <a:pPr marL="0" indent="0">
              <a:buNone/>
            </a:pPr>
            <a:r>
              <a:rPr lang="zh-CN" altLang="en-US" sz="1800" b="1" dirty="0">
                <a:solidFill>
                  <a:schemeClr val="tx1"/>
                </a:solidFill>
                <a:latin typeface="Arial" pitchFamily="34" charset="0"/>
                <a:cs typeface="Arial" pitchFamily="34" charset="0"/>
              </a:rPr>
              <a:t>注：加拿大商法和税法两门课可参加全球考也可以选择加拿大高校线上课程，时间为大三、大四学年期间</a:t>
            </a:r>
            <a:endParaRPr lang="en-US" sz="18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12386255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灯片编号占位符 5"/>
          <p:cNvSpPr>
            <a:spLocks noGrp="1"/>
          </p:cNvSpPr>
          <p:nvPr>
            <p:ph type="sldNum" sz="quarter" idx="12"/>
          </p:nvPr>
        </p:nvSpPr>
        <p:spPr>
          <a:noFill/>
          <a:ln>
            <a:miter lim="800000"/>
            <a:headEnd/>
            <a:tailEnd/>
          </a:ln>
        </p:spPr>
        <p:txBody>
          <a:bodyPr/>
          <a:lstStyle/>
          <a:p>
            <a:fld id="{A64144CD-E8CE-42B8-AA9C-8CC251DD3AA0}" type="slidenum">
              <a:rPr lang="en-US" altLang="zh-CN" smtClean="0"/>
              <a:pPr/>
              <a:t>21</a:t>
            </a:fld>
            <a:endParaRPr lang="en-US" altLang="zh-CN"/>
          </a:p>
        </p:txBody>
      </p:sp>
      <p:sp>
        <p:nvSpPr>
          <p:cNvPr id="120836" name="Text Box 4"/>
          <p:cNvSpPr>
            <a:spLocks noGrp="1" noChangeArrowheads="1"/>
          </p:cNvSpPr>
          <p:nvPr>
            <p:ph type="body" idx="1"/>
          </p:nvPr>
        </p:nvSpPr>
        <p:spPr>
          <a:xfrm>
            <a:off x="467544" y="1772816"/>
            <a:ext cx="2819400" cy="4191000"/>
          </a:xfrm>
          <a:noFill/>
        </p:spPr>
        <p:txBody>
          <a:bodyPr lIns="91436" tIns="45718" rIns="91436" bIns="45718"/>
          <a:lstStyle/>
          <a:p>
            <a:pPr eaLnBrk="1" hangingPunct="1">
              <a:lnSpc>
                <a:spcPct val="140000"/>
              </a:lnSpc>
            </a:pPr>
            <a:r>
              <a:rPr lang="zh-CN" altLang="en-US" sz="2400" dirty="0">
                <a:latin typeface="楷体_GB2312" pitchFamily="49" charset="-122"/>
              </a:rPr>
              <a:t>本专业方向取得的教学成果在</a:t>
            </a:r>
            <a:r>
              <a:rPr lang="en-US" altLang="zh-CN" sz="2400" dirty="0">
                <a:latin typeface="楷体_GB2312" pitchFamily="49" charset="-122"/>
              </a:rPr>
              <a:t>2005</a:t>
            </a:r>
            <a:r>
              <a:rPr lang="zh-CN" altLang="en-US" sz="2400" dirty="0">
                <a:latin typeface="楷体_GB2312" pitchFamily="49" charset="-122"/>
              </a:rPr>
              <a:t>年被评为南开大学优秀教学成果一等奖，天津市优秀教学成果二等奖。</a:t>
            </a:r>
          </a:p>
          <a:p>
            <a:pPr eaLnBrk="1" hangingPunct="1">
              <a:lnSpc>
                <a:spcPct val="140000"/>
              </a:lnSpc>
              <a:buFontTx/>
              <a:buNone/>
            </a:pPr>
            <a:endParaRPr lang="en-US" altLang="zh-CN" sz="1800" b="0" dirty="0">
              <a:latin typeface="Arial" charset="0"/>
              <a:ea typeface="宋体" pitchFamily="2" charset="-122"/>
            </a:endParaRPr>
          </a:p>
        </p:txBody>
      </p:sp>
      <p:sp>
        <p:nvSpPr>
          <p:cNvPr id="120839" name="Rectangle 7"/>
          <p:cNvSpPr>
            <a:spLocks noGrp="1" noChangeArrowheads="1"/>
          </p:cNvSpPr>
          <p:nvPr>
            <p:ph type="title"/>
          </p:nvPr>
        </p:nvSpPr>
        <p:spPr>
          <a:xfrm>
            <a:off x="838200" y="762000"/>
            <a:ext cx="7467600" cy="1143000"/>
          </a:xfrm>
          <a:noFill/>
        </p:spPr>
        <p:txBody>
          <a:bodyPr/>
          <a:lstStyle/>
          <a:p>
            <a:pPr eaLnBrk="1" hangingPunct="1"/>
            <a:r>
              <a:rPr lang="zh-CN" altLang="en-US" sz="4000"/>
              <a:t>国际会计专业方向的教学成果</a:t>
            </a:r>
          </a:p>
        </p:txBody>
      </p:sp>
      <p:pic>
        <p:nvPicPr>
          <p:cNvPr id="23557" name="Picture 11"/>
          <p:cNvPicPr>
            <a:picLocks noChangeAspect="1" noChangeArrowheads="1"/>
          </p:cNvPicPr>
          <p:nvPr/>
        </p:nvPicPr>
        <p:blipFill>
          <a:blip r:embed="rId3" cstate="print"/>
          <a:srcRect/>
          <a:stretch>
            <a:fillRect/>
          </a:stretch>
        </p:blipFill>
        <p:spPr bwMode="auto">
          <a:xfrm>
            <a:off x="3538538" y="1954213"/>
            <a:ext cx="3986212" cy="2987675"/>
          </a:xfrm>
          <a:prstGeom prst="rect">
            <a:avLst/>
          </a:prstGeom>
          <a:noFill/>
          <a:ln w="9525">
            <a:noFill/>
            <a:miter lim="800000"/>
            <a:headEnd/>
            <a:tailEnd/>
          </a:ln>
          <a:effectLst/>
        </p:spPr>
      </p:pic>
      <p:pic>
        <p:nvPicPr>
          <p:cNvPr id="23558" name="Picture 12"/>
          <p:cNvPicPr>
            <a:picLocks noChangeAspect="1" noChangeArrowheads="1"/>
          </p:cNvPicPr>
          <p:nvPr/>
        </p:nvPicPr>
        <p:blipFill>
          <a:blip r:embed="rId4" cstate="print"/>
          <a:srcRect/>
          <a:stretch>
            <a:fillRect/>
          </a:stretch>
        </p:blipFill>
        <p:spPr bwMode="auto">
          <a:xfrm>
            <a:off x="5219700" y="3665538"/>
            <a:ext cx="3810000" cy="2859087"/>
          </a:xfrm>
          <a:prstGeom prst="rect">
            <a:avLst/>
          </a:prstGeom>
          <a:noFill/>
          <a:ln w="9525">
            <a:noFill/>
            <a:miter lim="800000"/>
            <a:headEnd/>
            <a:tailEnd/>
          </a:ln>
          <a:effec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0839"/>
                                        </p:tgtEl>
                                        <p:attrNameLst>
                                          <p:attrName>style.visibility</p:attrName>
                                        </p:attrNameLst>
                                      </p:cBhvr>
                                      <p:to>
                                        <p:strVal val="visible"/>
                                      </p:to>
                                    </p:set>
                                    <p:animEffect transition="in" filter="wipe(left)">
                                      <p:cBhvr>
                                        <p:cTn id="7" dur="500"/>
                                        <p:tgtEl>
                                          <p:spTgt spid="12083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20836">
                                            <p:txEl>
                                              <p:pRg st="0" end="0"/>
                                            </p:txEl>
                                          </p:spTgt>
                                        </p:tgtEl>
                                        <p:attrNameLst>
                                          <p:attrName>style.visibility</p:attrName>
                                        </p:attrNameLst>
                                      </p:cBhvr>
                                      <p:to>
                                        <p:strVal val="visible"/>
                                      </p:to>
                                    </p:set>
                                    <p:anim calcmode="lin" valueType="num">
                                      <p:cBhvr additive="base">
                                        <p:cTn id="12" dur="500" fill="hold"/>
                                        <p:tgtEl>
                                          <p:spTgt spid="120836">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2083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36" grpId="0" build="p" autoUpdateAnimBg="0"/>
      <p:bldP spid="120839"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灯片编号占位符 5"/>
          <p:cNvSpPr>
            <a:spLocks noGrp="1"/>
          </p:cNvSpPr>
          <p:nvPr>
            <p:ph type="sldNum" sz="quarter" idx="12"/>
          </p:nvPr>
        </p:nvSpPr>
        <p:spPr>
          <a:noFill/>
          <a:ln>
            <a:miter lim="800000"/>
            <a:headEnd/>
            <a:tailEnd/>
          </a:ln>
        </p:spPr>
        <p:txBody>
          <a:bodyPr/>
          <a:lstStyle/>
          <a:p>
            <a:fld id="{91336758-F1CE-4D41-843A-7FFEBEC190C1}" type="slidenum">
              <a:rPr lang="en-US" altLang="zh-CN" smtClean="0"/>
              <a:pPr/>
              <a:t>22</a:t>
            </a:fld>
            <a:endParaRPr lang="en-US" altLang="zh-CN"/>
          </a:p>
        </p:txBody>
      </p:sp>
      <p:sp>
        <p:nvSpPr>
          <p:cNvPr id="24579" name="Rectangle 2"/>
          <p:cNvSpPr>
            <a:spLocks noGrp="1" noChangeArrowheads="1"/>
          </p:cNvSpPr>
          <p:nvPr>
            <p:ph type="title"/>
          </p:nvPr>
        </p:nvSpPr>
        <p:spPr/>
        <p:txBody>
          <a:bodyPr/>
          <a:lstStyle/>
          <a:p>
            <a:pPr eaLnBrk="1" hangingPunct="1"/>
            <a:endParaRPr lang="zh-CN" altLang="zh-CN"/>
          </a:p>
        </p:txBody>
      </p:sp>
      <p:sp>
        <p:nvSpPr>
          <p:cNvPr id="24580" name="Rectangle 3"/>
          <p:cNvSpPr>
            <a:spLocks noGrp="1" noChangeArrowheads="1"/>
          </p:cNvSpPr>
          <p:nvPr>
            <p:ph type="body" idx="1"/>
          </p:nvPr>
        </p:nvSpPr>
        <p:spPr/>
        <p:txBody>
          <a:bodyPr/>
          <a:lstStyle/>
          <a:p>
            <a:pPr eaLnBrk="1" hangingPunct="1"/>
            <a:endParaRPr lang="zh-CN" altLang="zh-CN"/>
          </a:p>
        </p:txBody>
      </p:sp>
      <p:pic>
        <p:nvPicPr>
          <p:cNvPr id="24581" name="Picture 4"/>
          <p:cNvPicPr>
            <a:picLocks noChangeAspect="1" noChangeArrowheads="1"/>
          </p:cNvPicPr>
          <p:nvPr/>
        </p:nvPicPr>
        <p:blipFill>
          <a:blip r:embed="rId2" cstate="print"/>
          <a:srcRect/>
          <a:stretch>
            <a:fillRect/>
          </a:stretch>
        </p:blipFill>
        <p:spPr bwMode="auto">
          <a:xfrm>
            <a:off x="163513" y="44450"/>
            <a:ext cx="8818562" cy="6770688"/>
          </a:xfrm>
          <a:prstGeom prst="rect">
            <a:avLst/>
          </a:prstGeom>
          <a:noFill/>
          <a:ln w="9525">
            <a:noFill/>
            <a:miter lim="800000"/>
            <a:headEnd/>
            <a:tailEnd/>
          </a:ln>
        </p:spPr>
      </p:pic>
      <p:sp>
        <p:nvSpPr>
          <p:cNvPr id="24582" name="Text Box 5"/>
          <p:cNvSpPr txBox="1">
            <a:spLocks noChangeArrowheads="1"/>
          </p:cNvSpPr>
          <p:nvPr/>
        </p:nvSpPr>
        <p:spPr bwMode="auto">
          <a:xfrm>
            <a:off x="900113" y="5229225"/>
            <a:ext cx="7993062" cy="1249363"/>
          </a:xfrm>
          <a:prstGeom prst="rect">
            <a:avLst/>
          </a:prstGeom>
          <a:noFill/>
          <a:ln w="9525">
            <a:noFill/>
            <a:miter lim="800000"/>
            <a:headEnd/>
            <a:tailEnd/>
          </a:ln>
          <a:effectLst/>
        </p:spPr>
        <p:txBody>
          <a:bodyPr>
            <a:spAutoFit/>
          </a:bodyPr>
          <a:lstStyle/>
          <a:p>
            <a:pPr>
              <a:spcBef>
                <a:spcPct val="50000"/>
              </a:spcBef>
            </a:pPr>
            <a:r>
              <a:rPr lang="zh-CN" altLang="en-US" sz="4000">
                <a:solidFill>
                  <a:srgbClr val="FFFF00"/>
                </a:solidFill>
                <a:latin typeface="黑体" pitchFamily="2" charset="-122"/>
                <a:ea typeface="黑体" pitchFamily="2" charset="-122"/>
              </a:rPr>
              <a:t>人民大会堂颁奖与毕业典礼合影</a:t>
            </a:r>
          </a:p>
          <a:p>
            <a:pPr algn="ctr">
              <a:spcBef>
                <a:spcPct val="50000"/>
              </a:spcBef>
            </a:pPr>
            <a:r>
              <a:rPr lang="en-US" altLang="zh-CN">
                <a:solidFill>
                  <a:srgbClr val="FFFF00"/>
                </a:solidFill>
              </a:rPr>
              <a:t>2008</a:t>
            </a:r>
            <a:r>
              <a:rPr lang="zh-CN" altLang="en-US">
                <a:solidFill>
                  <a:srgbClr val="FFFF00"/>
                </a:solidFill>
              </a:rPr>
              <a:t>年</a:t>
            </a:r>
            <a:r>
              <a:rPr lang="en-US" altLang="zh-CN">
                <a:solidFill>
                  <a:srgbClr val="FFFF00"/>
                </a:solidFill>
              </a:rPr>
              <a:t>12</a:t>
            </a:r>
            <a:r>
              <a:rPr lang="zh-CN" altLang="en-US">
                <a:solidFill>
                  <a:srgbClr val="FFFF00"/>
                </a:solidFill>
              </a:rPr>
              <a:t>月</a:t>
            </a:r>
          </a:p>
        </p:txBody>
      </p:sp>
    </p:spTree>
  </p:cSld>
  <p:clrMapOvr>
    <a:masterClrMapping/>
  </p:clrMapOvr>
  <p:transition>
    <p:rand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3600" dirty="0"/>
              <a:t>通过加拿大特许专业会计师资格考试</a:t>
            </a:r>
          </a:p>
        </p:txBody>
      </p:sp>
      <p:sp>
        <p:nvSpPr>
          <p:cNvPr id="3" name="内容占位符 2"/>
          <p:cNvSpPr>
            <a:spLocks noGrp="1"/>
          </p:cNvSpPr>
          <p:nvPr>
            <p:ph idx="1"/>
          </p:nvPr>
        </p:nvSpPr>
        <p:spPr>
          <a:xfrm>
            <a:off x="685800" y="1714500"/>
            <a:ext cx="7772400" cy="4724400"/>
          </a:xfrm>
        </p:spPr>
        <p:txBody>
          <a:bodyPr/>
          <a:lstStyle/>
          <a:p>
            <a:r>
              <a:rPr lang="zh-CN" altLang="en-US" sz="2600" dirty="0">
                <a:latin typeface="宋体" panose="02010600030101010101" pitchFamily="2" charset="-122"/>
                <a:ea typeface="宋体" panose="02010600030101010101" pitchFamily="2" charset="-122"/>
              </a:rPr>
              <a:t>途径一</a:t>
            </a:r>
            <a:endParaRPr lang="en-US" altLang="zh-CN" sz="2600" dirty="0">
              <a:latin typeface="宋体" panose="02010600030101010101" pitchFamily="2" charset="-122"/>
              <a:ea typeface="宋体" panose="02010600030101010101" pitchFamily="2" charset="-122"/>
            </a:endParaRPr>
          </a:p>
          <a:p>
            <a:pPr lvl="1">
              <a:buFont typeface="Wingdings" pitchFamily="2" charset="2"/>
              <a:buChar char="ü"/>
            </a:pPr>
            <a:r>
              <a:rPr lang="zh-CN" altLang="en-US" sz="2600" dirty="0">
                <a:latin typeface="宋体" panose="02010600030101010101" pitchFamily="2" charset="-122"/>
                <a:ea typeface="宋体" panose="02010600030101010101" pitchFamily="2" charset="-122"/>
              </a:rPr>
              <a:t>完成后续综合认证阶段的</a:t>
            </a:r>
            <a:r>
              <a:rPr lang="en-US" altLang="zh-CN" sz="2600" dirty="0">
                <a:latin typeface="宋体" panose="02010600030101010101" pitchFamily="2" charset="-122"/>
                <a:ea typeface="宋体" panose="02010600030101010101" pitchFamily="2" charset="-122"/>
              </a:rPr>
              <a:t>6</a:t>
            </a:r>
            <a:r>
              <a:rPr lang="zh-CN" altLang="en-US" sz="2600" dirty="0">
                <a:latin typeface="宋体" panose="02010600030101010101" pitchFamily="2" charset="-122"/>
                <a:ea typeface="宋体" panose="02010600030101010101" pitchFamily="2" charset="-122"/>
              </a:rPr>
              <a:t>门考试</a:t>
            </a:r>
            <a:endParaRPr lang="en-US" altLang="zh-CN" sz="2600" dirty="0">
              <a:latin typeface="宋体" panose="02010600030101010101" pitchFamily="2" charset="-122"/>
              <a:ea typeface="宋体" panose="02010600030101010101" pitchFamily="2" charset="-122"/>
            </a:endParaRPr>
          </a:p>
          <a:p>
            <a:pPr>
              <a:buNone/>
            </a:pPr>
            <a:r>
              <a:rPr lang="zh-CN" altLang="en-US" sz="2600" dirty="0">
                <a:latin typeface="宋体" panose="02010600030101010101" pitchFamily="2" charset="-122"/>
                <a:ea typeface="宋体" panose="02010600030101010101" pitchFamily="2" charset="-122"/>
              </a:rPr>
              <a:t>    </a:t>
            </a:r>
            <a:r>
              <a:rPr lang="zh-CN" altLang="en-US" sz="2600" b="0" dirty="0">
                <a:latin typeface="宋体" panose="02010600030101010101" pitchFamily="2" charset="-122"/>
                <a:ea typeface="宋体" panose="02010600030101010101" pitchFamily="2" charset="-122"/>
              </a:rPr>
              <a:t>其中一门是</a:t>
            </a:r>
            <a:r>
              <a:rPr lang="en-US" altLang="zh-CN" sz="2600" b="0" dirty="0">
                <a:latin typeface="宋体" panose="02010600030101010101" pitchFamily="2" charset="-122"/>
                <a:ea typeface="宋体" panose="02010600030101010101" pitchFamily="2" charset="-122"/>
              </a:rPr>
              <a:t>《</a:t>
            </a:r>
            <a:r>
              <a:rPr lang="zh-CN" altLang="zh-CN" sz="2600" b="0" dirty="0">
                <a:latin typeface="宋体" panose="02010600030101010101" pitchFamily="2" charset="-122"/>
                <a:ea typeface="宋体" panose="02010600030101010101" pitchFamily="2" charset="-122"/>
              </a:rPr>
              <a:t>小组仿真案例</a:t>
            </a:r>
            <a:r>
              <a:rPr lang="en-US" altLang="zh-CN" sz="2600" b="0" dirty="0">
                <a:latin typeface="宋体" panose="02010600030101010101" pitchFamily="2" charset="-122"/>
                <a:ea typeface="宋体" panose="02010600030101010101" pitchFamily="2" charset="-122"/>
              </a:rPr>
              <a:t>》</a:t>
            </a:r>
            <a:r>
              <a:rPr lang="zh-CN" altLang="en-US" sz="2600" b="0" dirty="0">
                <a:latin typeface="宋体" panose="02010600030101010101" pitchFamily="2" charset="-122"/>
                <a:ea typeface="宋体" panose="02010600030101010101" pitchFamily="2" charset="-122"/>
              </a:rPr>
              <a:t>，一门是</a:t>
            </a:r>
            <a:r>
              <a:rPr lang="en-US" altLang="zh-CN" sz="2600" b="0" dirty="0">
                <a:latin typeface="宋体" panose="02010600030101010101" pitchFamily="2" charset="-122"/>
                <a:ea typeface="宋体" panose="02010600030101010101" pitchFamily="2" charset="-122"/>
              </a:rPr>
              <a:t>《</a:t>
            </a:r>
            <a:r>
              <a:rPr lang="zh-CN" altLang="zh-CN" sz="2600" b="0" dirty="0">
                <a:latin typeface="宋体" panose="02010600030101010101" pitchFamily="2" charset="-122"/>
                <a:ea typeface="宋体" panose="02010600030101010101" pitchFamily="2" charset="-122"/>
              </a:rPr>
              <a:t>综合考试准备</a:t>
            </a:r>
            <a:r>
              <a:rPr lang="en-US" altLang="zh-CN" sz="2600" b="0" dirty="0">
                <a:latin typeface="宋体" panose="02010600030101010101" pitchFamily="2" charset="-122"/>
                <a:ea typeface="宋体" panose="02010600030101010101" pitchFamily="2" charset="-122"/>
              </a:rPr>
              <a:t>》</a:t>
            </a:r>
          </a:p>
          <a:p>
            <a:pPr lvl="1">
              <a:buFont typeface="Wingdings" pitchFamily="2" charset="2"/>
              <a:buChar char="ü"/>
            </a:pPr>
            <a:r>
              <a:rPr lang="zh-CN" altLang="en-US" sz="2600" dirty="0">
                <a:latin typeface="宋体" panose="02010600030101010101" pitchFamily="2" charset="-122"/>
                <a:ea typeface="宋体" panose="02010600030101010101" pitchFamily="2" charset="-122"/>
              </a:rPr>
              <a:t>综合考试</a:t>
            </a:r>
            <a:endParaRPr lang="en-US" altLang="zh-CN" sz="2600" dirty="0">
              <a:latin typeface="宋体" panose="02010600030101010101" pitchFamily="2" charset="-122"/>
              <a:ea typeface="宋体" panose="02010600030101010101" pitchFamily="2" charset="-122"/>
            </a:endParaRPr>
          </a:p>
          <a:p>
            <a:r>
              <a:rPr lang="zh-CN" altLang="en-US" sz="2600" dirty="0">
                <a:latin typeface="宋体" panose="02010600030101010101" pitchFamily="2" charset="-122"/>
                <a:ea typeface="宋体" panose="02010600030101010101" pitchFamily="2" charset="-122"/>
              </a:rPr>
              <a:t>途径二</a:t>
            </a:r>
            <a:endParaRPr lang="en-US" altLang="zh-CN" sz="2600" dirty="0">
              <a:latin typeface="宋体" panose="02010600030101010101" pitchFamily="2" charset="-122"/>
              <a:ea typeface="宋体" panose="02010600030101010101" pitchFamily="2" charset="-122"/>
            </a:endParaRPr>
          </a:p>
          <a:p>
            <a:pPr marL="741600">
              <a:buFont typeface="Wingdings" pitchFamily="2" charset="2"/>
              <a:buChar char="ü"/>
            </a:pPr>
            <a:r>
              <a:rPr lang="zh-CN" altLang="en-US" sz="2600" dirty="0">
                <a:latin typeface="宋体" panose="02010600030101010101" pitchFamily="2" charset="-122"/>
                <a:ea typeface="宋体" panose="02010600030101010101" pitchFamily="2" charset="-122"/>
              </a:rPr>
              <a:t>（豁免基础阶段的</a:t>
            </a:r>
            <a:r>
              <a:rPr lang="en-US" altLang="zh-CN" sz="2600" dirty="0">
                <a:latin typeface="宋体" panose="02010600030101010101" pitchFamily="2" charset="-122"/>
                <a:ea typeface="宋体" panose="02010600030101010101" pitchFamily="2" charset="-122"/>
              </a:rPr>
              <a:t>10</a:t>
            </a:r>
            <a:r>
              <a:rPr lang="zh-CN" altLang="en-US" sz="2600" dirty="0">
                <a:latin typeface="宋体" panose="02010600030101010101" pitchFamily="2" charset="-122"/>
                <a:ea typeface="宋体" panose="02010600030101010101" pitchFamily="2" charset="-122"/>
              </a:rPr>
              <a:t>门考试）直接参加香港会计师公会的四门考试：财务报告、公司财务、鉴证（审计）、税务（税法）及最终考试。</a:t>
            </a:r>
            <a:endParaRPr lang="en-US" altLang="zh-CN" sz="2600" dirty="0">
              <a:latin typeface="宋体" panose="02010600030101010101" pitchFamily="2" charset="-122"/>
              <a:ea typeface="宋体" panose="02010600030101010101" pitchFamily="2" charset="-122"/>
            </a:endParaRPr>
          </a:p>
          <a:p>
            <a:pPr marL="741600">
              <a:buFont typeface="Wingdings" pitchFamily="2" charset="2"/>
              <a:buChar char="ü"/>
            </a:pPr>
            <a:r>
              <a:rPr lang="zh-CN" altLang="en-US" sz="2600" dirty="0"/>
              <a:t>香港会计师公会与加拿大特许专业会计师协会专业资格互认</a:t>
            </a:r>
            <a:endParaRPr lang="en-US" altLang="zh-CN" sz="2600" dirty="0">
              <a:latin typeface="宋体" panose="02010600030101010101" pitchFamily="2" charset="-122"/>
              <a:ea typeface="宋体" panose="02010600030101010101" pitchFamily="2" charset="-122"/>
            </a:endParaRPr>
          </a:p>
        </p:txBody>
      </p:sp>
      <p:sp>
        <p:nvSpPr>
          <p:cNvPr id="4" name="灯片编号占位符 3"/>
          <p:cNvSpPr>
            <a:spLocks noGrp="1"/>
          </p:cNvSpPr>
          <p:nvPr>
            <p:ph type="sldNum" sz="quarter" idx="12"/>
          </p:nvPr>
        </p:nvSpPr>
        <p:spPr>
          <a:xfrm>
            <a:off x="7956376" y="6248400"/>
            <a:ext cx="501824" cy="457200"/>
          </a:xfrm>
        </p:spPr>
        <p:txBody>
          <a:bodyPr/>
          <a:lstStyle/>
          <a:p>
            <a:pPr>
              <a:defRPr/>
            </a:pPr>
            <a:r>
              <a:rPr lang="zh-CN" altLang="en-US" dirty="0"/>
              <a:t>。</a:t>
            </a:r>
            <a:fld id="{AB928433-6783-4F3F-8DC0-1F858574F025}" type="slidenum">
              <a:rPr lang="en-US" altLang="zh-CN" smtClean="0"/>
              <a:pPr>
                <a:defRPr/>
              </a:pPr>
              <a:t>23</a:t>
            </a:fld>
            <a:endParaRPr lang="en-US" altLang="zh-CN" dirty="0"/>
          </a:p>
        </p:txBody>
      </p:sp>
    </p:spTree>
  </p:cSld>
  <p:clrMapOvr>
    <a:masterClrMapping/>
  </p:clrMapOvr>
  <p:transition>
    <p:random/>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4DB5AEB-100D-BA2F-A032-072F0786F9FB}"/>
              </a:ext>
            </a:extLst>
          </p:cNvPr>
          <p:cNvSpPr>
            <a:spLocks noGrp="1"/>
          </p:cNvSpPr>
          <p:nvPr>
            <p:ph type="title"/>
          </p:nvPr>
        </p:nvSpPr>
        <p:spPr>
          <a:xfrm>
            <a:off x="827584" y="836712"/>
            <a:ext cx="7772400" cy="1504528"/>
          </a:xfrm>
        </p:spPr>
        <p:txBody>
          <a:bodyPr/>
          <a:lstStyle/>
          <a:p>
            <a:br>
              <a:rPr lang="en-US" altLang="zh-CN" sz="4000" b="0" i="0" dirty="0">
                <a:effectLst/>
                <a:latin typeface="system-ui"/>
              </a:rPr>
            </a:br>
            <a:r>
              <a:rPr lang="zh-CN" altLang="en-US" sz="3600" i="0" dirty="0">
                <a:effectLst/>
                <a:latin typeface="宋体" panose="02010600030101010101" pitchFamily="2" charset="-122"/>
                <a:ea typeface="宋体" panose="02010600030101010101" pitchFamily="2" charset="-122"/>
              </a:rPr>
              <a:t>国际会计本科生荣获</a:t>
            </a:r>
            <a:r>
              <a:rPr lang="en-US" altLang="zh-CN" sz="3600" i="0" dirty="0">
                <a:effectLst/>
                <a:latin typeface="Times New Roman" pitchFamily="18" charset="0"/>
                <a:ea typeface="宋体" panose="02010600030101010101" pitchFamily="2" charset="-122"/>
                <a:cs typeface="Times New Roman" pitchFamily="18" charset="0"/>
              </a:rPr>
              <a:t>2023</a:t>
            </a:r>
            <a:r>
              <a:rPr lang="zh-CN" altLang="en-US" sz="3600" i="0" dirty="0">
                <a:effectLst/>
                <a:latin typeface="宋体" panose="02010600030101010101" pitchFamily="2" charset="-122"/>
                <a:ea typeface="宋体" panose="02010600030101010101" pitchFamily="2" charset="-122"/>
              </a:rPr>
              <a:t>年毕马威创享汇全国峰会第一名</a:t>
            </a:r>
            <a:br>
              <a:rPr lang="zh-CN" altLang="en-US" b="0" i="0" dirty="0">
                <a:effectLst/>
                <a:latin typeface="宋体" panose="02010600030101010101" pitchFamily="2" charset="-122"/>
                <a:ea typeface="宋体" panose="02010600030101010101" pitchFamily="2" charset="-122"/>
              </a:rPr>
            </a:br>
            <a:endParaRPr lang="zh-CN" altLang="en-US" dirty="0">
              <a:latin typeface="宋体" panose="02010600030101010101" pitchFamily="2" charset="-122"/>
              <a:ea typeface="宋体" panose="02010600030101010101" pitchFamily="2" charset="-122"/>
            </a:endParaRPr>
          </a:p>
        </p:txBody>
      </p:sp>
      <p:sp>
        <p:nvSpPr>
          <p:cNvPr id="3" name="内容占位符 2">
            <a:extLst>
              <a:ext uri="{FF2B5EF4-FFF2-40B4-BE49-F238E27FC236}">
                <a16:creationId xmlns:a16="http://schemas.microsoft.com/office/drawing/2014/main" id="{DEA7880F-09F8-31DD-34F1-BCEA1C92E1EF}"/>
              </a:ext>
            </a:extLst>
          </p:cNvPr>
          <p:cNvSpPr>
            <a:spLocks noGrp="1"/>
          </p:cNvSpPr>
          <p:nvPr>
            <p:ph idx="1"/>
          </p:nvPr>
        </p:nvSpPr>
        <p:spPr>
          <a:xfrm>
            <a:off x="685800" y="2204864"/>
            <a:ext cx="7772400" cy="4220344"/>
          </a:xfrm>
        </p:spPr>
        <p:txBody>
          <a:bodyPr/>
          <a:lstStyle/>
          <a:p>
            <a:pPr>
              <a:lnSpc>
                <a:spcPct val="100000"/>
              </a:lnSpc>
            </a:pPr>
            <a:r>
              <a:rPr lang="en-US" altLang="zh-CN" sz="2200" b="0" i="0" dirty="0">
                <a:effectLst/>
                <a:latin typeface="Times New Roman" pitchFamily="18" charset="0"/>
                <a:ea typeface="宋体" panose="02010600030101010101" pitchFamily="2" charset="-122"/>
                <a:cs typeface="Times New Roman" pitchFamily="18" charset="0"/>
              </a:rPr>
              <a:t>5</a:t>
            </a:r>
            <a:r>
              <a:rPr lang="zh-CN" altLang="en-US" sz="2200" b="0" i="0" dirty="0">
                <a:effectLst/>
                <a:latin typeface="Times New Roman" pitchFamily="18" charset="0"/>
                <a:ea typeface="宋体" panose="02010600030101010101" pitchFamily="2" charset="-122"/>
                <a:cs typeface="Times New Roman" pitchFamily="18" charset="0"/>
              </a:rPr>
              <a:t>月</a:t>
            </a:r>
            <a:r>
              <a:rPr lang="en-US" altLang="zh-CN" sz="2200" b="0" i="0" dirty="0">
                <a:effectLst/>
                <a:latin typeface="Times New Roman" pitchFamily="18" charset="0"/>
                <a:ea typeface="宋体" panose="02010600030101010101" pitchFamily="2" charset="-122"/>
                <a:cs typeface="Times New Roman" pitchFamily="18" charset="0"/>
              </a:rPr>
              <a:t>28</a:t>
            </a:r>
            <a:r>
              <a:rPr lang="zh-CN" altLang="en-US" sz="2200" b="0" i="0" dirty="0">
                <a:effectLst/>
                <a:latin typeface="Times New Roman" pitchFamily="18" charset="0"/>
                <a:ea typeface="宋体" panose="02010600030101010101" pitchFamily="2" charset="-122"/>
                <a:cs typeface="Times New Roman" pitchFamily="18" charset="0"/>
              </a:rPr>
              <a:t>日，</a:t>
            </a:r>
            <a:r>
              <a:rPr lang="en-US" altLang="zh-CN" sz="2200" b="0" i="0" dirty="0">
                <a:effectLst/>
                <a:latin typeface="Times New Roman" pitchFamily="18" charset="0"/>
                <a:ea typeface="宋体" panose="02010600030101010101" pitchFamily="2" charset="-122"/>
                <a:cs typeface="Times New Roman" pitchFamily="18" charset="0"/>
              </a:rPr>
              <a:t>2023</a:t>
            </a:r>
            <a:r>
              <a:rPr lang="zh-CN" altLang="en-US" sz="2200" b="0" i="0" dirty="0">
                <a:effectLst/>
                <a:latin typeface="Times New Roman" pitchFamily="18" charset="0"/>
                <a:ea typeface="宋体" panose="02010600030101010101" pitchFamily="2" charset="-122"/>
                <a:cs typeface="Times New Roman" pitchFamily="18" charset="0"/>
              </a:rPr>
              <a:t>毕马威创享汇全国峰会（</a:t>
            </a:r>
            <a:r>
              <a:rPr lang="en-US" altLang="zh-CN" sz="2200" b="0" i="0" dirty="0">
                <a:effectLst/>
                <a:latin typeface="Times New Roman" pitchFamily="18" charset="0"/>
                <a:ea typeface="宋体" panose="02010600030101010101" pitchFamily="2" charset="-122"/>
                <a:cs typeface="Times New Roman" pitchFamily="18" charset="0"/>
              </a:rPr>
              <a:t>KPMG Innovation Sharing</a:t>
            </a:r>
            <a:r>
              <a:rPr lang="zh-CN" altLang="en-US" sz="2200" b="0" i="0" dirty="0">
                <a:effectLst/>
                <a:latin typeface="Times New Roman" pitchFamily="18" charset="0"/>
                <a:ea typeface="宋体" panose="02010600030101010101" pitchFamily="2" charset="-122"/>
                <a:cs typeface="Times New Roman" pitchFamily="18" charset="0"/>
              </a:rPr>
              <a:t>）在厦门大学落幕。商学院国际会计专业本科生为主的“勇敢牛牛队”，在本次案例分析大赛中</a:t>
            </a:r>
            <a:r>
              <a:rPr lang="zh-CN" altLang="en-US" sz="2200" i="0" dirty="0">
                <a:effectLst/>
                <a:latin typeface="Times New Roman" pitchFamily="18" charset="0"/>
                <a:ea typeface="宋体" panose="02010600030101010101" pitchFamily="2" charset="-122"/>
                <a:cs typeface="Times New Roman" pitchFamily="18" charset="0"/>
              </a:rPr>
              <a:t>摘得全国第一名</a:t>
            </a:r>
            <a:r>
              <a:rPr lang="zh-CN" altLang="en-US" sz="2200" b="0" i="0" dirty="0">
                <a:effectLst/>
                <a:latin typeface="Times New Roman" pitchFamily="18" charset="0"/>
                <a:ea typeface="宋体" panose="02010600030101010101" pitchFamily="2" charset="-122"/>
                <a:cs typeface="Times New Roman" pitchFamily="18" charset="0"/>
              </a:rPr>
              <a:t>，荣获毕马威创享汇案例分析大赛</a:t>
            </a:r>
            <a:r>
              <a:rPr lang="zh-CN" altLang="en-US" sz="2200" i="0" dirty="0">
                <a:effectLst/>
                <a:latin typeface="Times New Roman" pitchFamily="18" charset="0"/>
                <a:ea typeface="宋体" panose="02010600030101010101" pitchFamily="2" charset="-122"/>
                <a:cs typeface="Times New Roman" pitchFamily="18" charset="0"/>
              </a:rPr>
              <a:t>“优胜团队”</a:t>
            </a:r>
            <a:r>
              <a:rPr lang="zh-CN" altLang="en-US" sz="2200" b="0" i="0" dirty="0">
                <a:effectLst/>
                <a:latin typeface="Times New Roman" pitchFamily="18" charset="0"/>
                <a:ea typeface="宋体" panose="02010600030101010101" pitchFamily="2" charset="-122"/>
                <a:cs typeface="Times New Roman" pitchFamily="18" charset="0"/>
              </a:rPr>
              <a:t>，并有机会参与</a:t>
            </a:r>
            <a:r>
              <a:rPr lang="en-US" altLang="zh-CN" sz="2200" b="0" i="0" dirty="0">
                <a:effectLst/>
                <a:latin typeface="Times New Roman" pitchFamily="18" charset="0"/>
                <a:ea typeface="宋体" panose="02010600030101010101" pitchFamily="2" charset="-122"/>
                <a:cs typeface="Times New Roman" pitchFamily="18" charset="0"/>
              </a:rPr>
              <a:t>2024</a:t>
            </a:r>
            <a:r>
              <a:rPr lang="zh-CN" altLang="en-US" sz="2200" b="0" i="0" dirty="0">
                <a:effectLst/>
                <a:latin typeface="Times New Roman" pitchFamily="18" charset="0"/>
                <a:ea typeface="宋体" panose="02010600030101010101" pitchFamily="2" charset="-122"/>
                <a:cs typeface="Times New Roman" pitchFamily="18" charset="0"/>
              </a:rPr>
              <a:t>年全球进阶培训项目。该队成员包括：商学院国际会计专业的张宇昕、李卓承、李佳凝、闫丽娜同学，统计学院的童鹏宇同学。</a:t>
            </a:r>
            <a:endParaRPr lang="en-US" altLang="zh-CN" sz="2200" b="0" i="0" dirty="0">
              <a:effectLst/>
              <a:latin typeface="Times New Roman" pitchFamily="18" charset="0"/>
              <a:ea typeface="宋体" panose="02010600030101010101" pitchFamily="2" charset="-122"/>
              <a:cs typeface="Times New Roman" pitchFamily="18" charset="0"/>
            </a:endParaRPr>
          </a:p>
          <a:p>
            <a:pPr>
              <a:lnSpc>
                <a:spcPct val="100000"/>
              </a:lnSpc>
            </a:pPr>
            <a:r>
              <a:rPr lang="zh-CN" altLang="en-US" sz="2200" b="0" i="0" dirty="0">
                <a:effectLst/>
                <a:latin typeface="Times New Roman" pitchFamily="18" charset="0"/>
                <a:ea typeface="宋体" panose="02010600030101010101" pitchFamily="2" charset="-122"/>
                <a:cs typeface="Times New Roman" pitchFamily="18" charset="0"/>
              </a:rPr>
              <a:t>同时，由商学院国际会计专业、会计学专业为主组成的“蓝翔南开分校”队，在本次案例分析大赛中荣获毕马威创享汇</a:t>
            </a:r>
            <a:r>
              <a:rPr lang="zh-CN" altLang="en-US" sz="2200" i="0" dirty="0">
                <a:effectLst/>
                <a:latin typeface="Times New Roman" pitchFamily="18" charset="0"/>
                <a:ea typeface="宋体" panose="02010600030101010101" pitchFamily="2" charset="-122"/>
                <a:cs typeface="Times New Roman" pitchFamily="18" charset="0"/>
              </a:rPr>
              <a:t>“优秀团队”</a:t>
            </a:r>
            <a:r>
              <a:rPr lang="zh-CN" altLang="en-US" sz="2200" b="0" i="0" dirty="0">
                <a:effectLst/>
                <a:latin typeface="Times New Roman" pitchFamily="18" charset="0"/>
                <a:ea typeface="宋体" panose="02010600030101010101" pitchFamily="2" charset="-122"/>
                <a:cs typeface="Times New Roman" pitchFamily="18" charset="0"/>
              </a:rPr>
              <a:t>。</a:t>
            </a:r>
            <a:endParaRPr lang="zh-CN" altLang="en-US" sz="2200" dirty="0">
              <a:latin typeface="Times New Roman" pitchFamily="18" charset="0"/>
              <a:ea typeface="宋体" panose="02010600030101010101" pitchFamily="2" charset="-122"/>
              <a:cs typeface="Times New Roman" pitchFamily="18" charset="0"/>
            </a:endParaRPr>
          </a:p>
        </p:txBody>
      </p:sp>
      <p:sp>
        <p:nvSpPr>
          <p:cNvPr id="4" name="灯片编号占位符 3">
            <a:extLst>
              <a:ext uri="{FF2B5EF4-FFF2-40B4-BE49-F238E27FC236}">
                <a16:creationId xmlns:a16="http://schemas.microsoft.com/office/drawing/2014/main" id="{3C7AD199-EB16-7A7F-E2AF-F90951845D5A}"/>
              </a:ext>
            </a:extLst>
          </p:cNvPr>
          <p:cNvSpPr>
            <a:spLocks noGrp="1"/>
          </p:cNvSpPr>
          <p:nvPr>
            <p:ph type="sldNum" sz="quarter" idx="12"/>
          </p:nvPr>
        </p:nvSpPr>
        <p:spPr/>
        <p:txBody>
          <a:bodyPr/>
          <a:lstStyle/>
          <a:p>
            <a:pPr>
              <a:defRPr/>
            </a:pPr>
            <a:fld id="{AB928433-6783-4F3F-8DC0-1F858574F025}" type="slidenum">
              <a:rPr lang="en-US" altLang="zh-CN" smtClean="0"/>
              <a:pPr>
                <a:defRPr/>
              </a:pPr>
              <a:t>24</a:t>
            </a:fld>
            <a:endParaRPr lang="en-US" altLang="zh-CN" dirty="0"/>
          </a:p>
        </p:txBody>
      </p:sp>
    </p:spTree>
    <p:extLst>
      <p:ext uri="{BB962C8B-B14F-4D97-AF65-F5344CB8AC3E}">
        <p14:creationId xmlns:p14="http://schemas.microsoft.com/office/powerpoint/2010/main" val="639520216"/>
      </p:ext>
    </p:extLst>
  </p:cSld>
  <p:clrMapOvr>
    <a:masterClrMapping/>
  </p:clrMapOvr>
  <p:transition>
    <p:rand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CDB96A-97C1-E9EC-6419-7A45E06B999E}"/>
              </a:ext>
            </a:extLst>
          </p:cNvPr>
          <p:cNvSpPr>
            <a:spLocks noGrp="1"/>
          </p:cNvSpPr>
          <p:nvPr>
            <p:ph type="title"/>
          </p:nvPr>
        </p:nvSpPr>
        <p:spPr/>
        <p:txBody>
          <a:bodyPr/>
          <a:lstStyle/>
          <a:p>
            <a:endParaRPr lang="zh-CN" altLang="en-US"/>
          </a:p>
        </p:txBody>
      </p:sp>
      <p:sp>
        <p:nvSpPr>
          <p:cNvPr id="4" name="灯片编号占位符 3">
            <a:extLst>
              <a:ext uri="{FF2B5EF4-FFF2-40B4-BE49-F238E27FC236}">
                <a16:creationId xmlns:a16="http://schemas.microsoft.com/office/drawing/2014/main" id="{55FB2ECB-2764-6304-69D4-05CB12028B0E}"/>
              </a:ext>
            </a:extLst>
          </p:cNvPr>
          <p:cNvSpPr>
            <a:spLocks noGrp="1"/>
          </p:cNvSpPr>
          <p:nvPr>
            <p:ph type="sldNum" sz="quarter" idx="12"/>
          </p:nvPr>
        </p:nvSpPr>
        <p:spPr/>
        <p:txBody>
          <a:bodyPr/>
          <a:lstStyle/>
          <a:p>
            <a:pPr>
              <a:defRPr/>
            </a:pPr>
            <a:fld id="{AB928433-6783-4F3F-8DC0-1F858574F025}" type="slidenum">
              <a:rPr lang="en-US" altLang="zh-CN" smtClean="0"/>
              <a:pPr>
                <a:defRPr/>
              </a:pPr>
              <a:t>25</a:t>
            </a:fld>
            <a:endParaRPr lang="en-US" altLang="zh-CN"/>
          </a:p>
        </p:txBody>
      </p:sp>
      <p:pic>
        <p:nvPicPr>
          <p:cNvPr id="1026" name="Picture 2">
            <a:extLst>
              <a:ext uri="{FF2B5EF4-FFF2-40B4-BE49-F238E27FC236}">
                <a16:creationId xmlns:a16="http://schemas.microsoft.com/office/drawing/2014/main" id="{F05D3F17-B8B0-BEB6-B2D2-C0DA058D253E}"/>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908720"/>
            <a:ext cx="8352928" cy="56090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7460932"/>
      </p:ext>
    </p:extLst>
  </p:cSld>
  <p:clrMapOvr>
    <a:masterClrMapping/>
  </p:clrMapOvr>
  <p:transition>
    <p:rand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2ABB1E-EEEF-5B51-B1DF-CF5FD9B988C6}"/>
              </a:ext>
            </a:extLst>
          </p:cNvPr>
          <p:cNvSpPr>
            <a:spLocks noGrp="1"/>
          </p:cNvSpPr>
          <p:nvPr>
            <p:ph type="title"/>
          </p:nvPr>
        </p:nvSpPr>
        <p:spPr/>
        <p:txBody>
          <a:bodyPr/>
          <a:lstStyle/>
          <a:p>
            <a:endParaRPr lang="zh-CN" altLang="en-US"/>
          </a:p>
        </p:txBody>
      </p:sp>
      <p:sp>
        <p:nvSpPr>
          <p:cNvPr id="4" name="灯片编号占位符 3">
            <a:extLst>
              <a:ext uri="{FF2B5EF4-FFF2-40B4-BE49-F238E27FC236}">
                <a16:creationId xmlns:a16="http://schemas.microsoft.com/office/drawing/2014/main" id="{BA22D1AC-659A-D053-8C2B-B25DB8973479}"/>
              </a:ext>
            </a:extLst>
          </p:cNvPr>
          <p:cNvSpPr>
            <a:spLocks noGrp="1"/>
          </p:cNvSpPr>
          <p:nvPr>
            <p:ph type="sldNum" sz="quarter" idx="12"/>
          </p:nvPr>
        </p:nvSpPr>
        <p:spPr/>
        <p:txBody>
          <a:bodyPr/>
          <a:lstStyle/>
          <a:p>
            <a:pPr>
              <a:defRPr/>
            </a:pPr>
            <a:fld id="{AB928433-6783-4F3F-8DC0-1F858574F025}" type="slidenum">
              <a:rPr lang="en-US" altLang="zh-CN" smtClean="0"/>
              <a:pPr>
                <a:defRPr/>
              </a:pPr>
              <a:t>26</a:t>
            </a:fld>
            <a:endParaRPr lang="en-US" altLang="zh-CN"/>
          </a:p>
        </p:txBody>
      </p:sp>
      <p:pic>
        <p:nvPicPr>
          <p:cNvPr id="2050" name="Picture 2">
            <a:extLst>
              <a:ext uri="{FF2B5EF4-FFF2-40B4-BE49-F238E27FC236}">
                <a16:creationId xmlns:a16="http://schemas.microsoft.com/office/drawing/2014/main" id="{B0C02101-BD92-E491-C28D-7A2129A02079}"/>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85800" y="762000"/>
            <a:ext cx="7772400" cy="533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837903"/>
      </p:ext>
    </p:extLst>
  </p:cSld>
  <p:clrMapOvr>
    <a:masterClrMapping/>
  </p:clrMapOvr>
  <p:transition>
    <p:random/>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BE350AF-4D27-A4C6-8F48-FA3405F3E3E2}"/>
              </a:ext>
            </a:extLst>
          </p:cNvPr>
          <p:cNvSpPr>
            <a:spLocks noGrp="1"/>
          </p:cNvSpPr>
          <p:nvPr>
            <p:ph type="title"/>
          </p:nvPr>
        </p:nvSpPr>
        <p:spPr/>
        <p:txBody>
          <a:bodyPr/>
          <a:lstStyle/>
          <a:p>
            <a:r>
              <a:rPr lang="zh-CN" altLang="en-US" sz="3200" dirty="0">
                <a:effectLst/>
                <a:latin typeface="Calibri" panose="020F0502020204030204" pitchFamily="34" charset="0"/>
                <a:ea typeface="宋体" panose="02010600030101010101" pitchFamily="2" charset="-122"/>
                <a:cs typeface="Times New Roman" panose="02020603050405020304" pitchFamily="18" charset="0"/>
              </a:rPr>
              <a:t>商学院国际会计专业学生团队荣获</a:t>
            </a:r>
            <a:r>
              <a:rPr lang="en-US" altLang="zh-CN" sz="3200" dirty="0">
                <a:effectLst/>
                <a:latin typeface="Times New Roman" pitchFamily="18" charset="0"/>
                <a:ea typeface="宋体" panose="02010600030101010101" pitchFamily="2" charset="-122"/>
                <a:cs typeface="Times New Roman" pitchFamily="18" charset="0"/>
              </a:rPr>
              <a:t>2024</a:t>
            </a:r>
            <a:r>
              <a:rPr lang="zh-CN" altLang="en-US" sz="3200" dirty="0">
                <a:effectLst/>
                <a:latin typeface="Calibri" panose="020F0502020204030204" pitchFamily="34" charset="0"/>
                <a:ea typeface="宋体" panose="02010600030101010101" pitchFamily="2" charset="-122"/>
                <a:cs typeface="Times New Roman" panose="02020603050405020304" pitchFamily="18" charset="0"/>
              </a:rPr>
              <a:t>毕马威创享汇数智审计全国比赛第一名</a:t>
            </a:r>
            <a:endParaRPr lang="zh-CN" altLang="en-US" sz="3200" dirty="0"/>
          </a:p>
        </p:txBody>
      </p:sp>
      <p:sp>
        <p:nvSpPr>
          <p:cNvPr id="3" name="内容占位符 2">
            <a:extLst>
              <a:ext uri="{FF2B5EF4-FFF2-40B4-BE49-F238E27FC236}">
                <a16:creationId xmlns:a16="http://schemas.microsoft.com/office/drawing/2014/main" id="{76DCBD6C-BD97-4BD1-8CC3-D749084E3456}"/>
              </a:ext>
            </a:extLst>
          </p:cNvPr>
          <p:cNvSpPr>
            <a:spLocks noGrp="1"/>
          </p:cNvSpPr>
          <p:nvPr>
            <p:ph idx="1"/>
          </p:nvPr>
        </p:nvSpPr>
        <p:spPr>
          <a:xfrm>
            <a:off x="685800" y="1981200"/>
            <a:ext cx="7772400" cy="4400128"/>
          </a:xfrm>
        </p:spPr>
        <p:txBody>
          <a:bodyPr/>
          <a:lstStyle/>
          <a:p>
            <a:pPr>
              <a:lnSpc>
                <a:spcPct val="100000"/>
              </a:lnSpc>
            </a:pPr>
            <a:r>
              <a:rPr lang="en-US" altLang="zh-CN" sz="2000" b="0" dirty="0">
                <a:effectLst/>
                <a:latin typeface="Times New Roman" pitchFamily="18" charset="0"/>
                <a:ea typeface="宋体" panose="02010600030101010101" pitchFamily="2" charset="-122"/>
                <a:cs typeface="Times New Roman" pitchFamily="18" charset="0"/>
              </a:rPr>
              <a:t>6</a:t>
            </a:r>
            <a:r>
              <a:rPr lang="zh-CN" altLang="zh-CN" sz="2000" b="0" dirty="0">
                <a:effectLst/>
                <a:latin typeface="Times New Roman" pitchFamily="18" charset="0"/>
                <a:ea typeface="宋体" panose="02010600030101010101" pitchFamily="2" charset="-122"/>
                <a:cs typeface="Times New Roman" pitchFamily="18" charset="0"/>
              </a:rPr>
              <a:t>月</a:t>
            </a:r>
            <a:r>
              <a:rPr lang="en-US" altLang="zh-CN" sz="2000" b="0" dirty="0">
                <a:effectLst/>
                <a:latin typeface="Times New Roman" pitchFamily="18" charset="0"/>
                <a:ea typeface="宋体" panose="02010600030101010101" pitchFamily="2" charset="-122"/>
                <a:cs typeface="Times New Roman" pitchFamily="18" charset="0"/>
              </a:rPr>
              <a:t>1</a:t>
            </a:r>
            <a:r>
              <a:rPr lang="zh-CN" altLang="zh-CN" sz="2000" b="0" dirty="0">
                <a:effectLst/>
                <a:latin typeface="Times New Roman" pitchFamily="18" charset="0"/>
                <a:ea typeface="宋体" panose="02010600030101010101" pitchFamily="2" charset="-122"/>
                <a:cs typeface="Times New Roman" pitchFamily="18" charset="0"/>
              </a:rPr>
              <a:t>日，</a:t>
            </a:r>
            <a:r>
              <a:rPr lang="en-US" altLang="zh-CN" sz="2000" b="0" dirty="0">
                <a:effectLst/>
                <a:latin typeface="Times New Roman" pitchFamily="18" charset="0"/>
                <a:ea typeface="宋体" panose="02010600030101010101" pitchFamily="2" charset="-122"/>
                <a:cs typeface="Times New Roman" pitchFamily="18" charset="0"/>
              </a:rPr>
              <a:t>2024</a:t>
            </a:r>
            <a:r>
              <a:rPr lang="zh-CN" altLang="zh-CN" sz="2000" b="0" dirty="0">
                <a:effectLst/>
                <a:latin typeface="Times New Roman" pitchFamily="18" charset="0"/>
                <a:ea typeface="宋体" panose="02010600030101010101" pitchFamily="2" charset="-122"/>
                <a:cs typeface="Times New Roman" pitchFamily="18" charset="0"/>
              </a:rPr>
              <a:t>毕马威创享汇（</a:t>
            </a:r>
            <a:r>
              <a:rPr lang="en-US" altLang="zh-CN" sz="2000" b="0" dirty="0">
                <a:effectLst/>
                <a:latin typeface="Times New Roman" pitchFamily="18" charset="0"/>
                <a:ea typeface="宋体" panose="02010600030101010101" pitchFamily="2" charset="-122"/>
                <a:cs typeface="Times New Roman" pitchFamily="18" charset="0"/>
              </a:rPr>
              <a:t>KPMG Innovation Sharing</a:t>
            </a:r>
            <a:r>
              <a:rPr lang="zh-CN" altLang="zh-CN" sz="2000" b="0" dirty="0">
                <a:effectLst/>
                <a:latin typeface="Times New Roman" pitchFamily="18" charset="0"/>
                <a:ea typeface="宋体" panose="02010600030101010101" pitchFamily="2" charset="-122"/>
                <a:cs typeface="Times New Roman" pitchFamily="18" charset="0"/>
              </a:rPr>
              <a:t>）决赛在上海虹桥毕马威</a:t>
            </a:r>
            <a:r>
              <a:rPr lang="en-US" altLang="zh-CN" sz="2000" b="0" dirty="0">
                <a:effectLst/>
                <a:latin typeface="Times New Roman" pitchFamily="18" charset="0"/>
                <a:ea typeface="宋体" panose="02010600030101010101" pitchFamily="2" charset="-122"/>
                <a:cs typeface="Times New Roman" pitchFamily="18" charset="0"/>
              </a:rPr>
              <a:t>KAMPUS</a:t>
            </a:r>
            <a:r>
              <a:rPr lang="zh-CN" altLang="zh-CN" sz="2000" b="0" dirty="0">
                <a:effectLst/>
                <a:latin typeface="Times New Roman" pitchFamily="18" charset="0"/>
                <a:ea typeface="宋体" panose="02010600030101010101" pitchFamily="2" charset="-122"/>
                <a:cs typeface="Times New Roman" pitchFamily="18" charset="0"/>
              </a:rPr>
              <a:t>举行。南开大学商学院“我说对就队”代表队获得全国第一名。</a:t>
            </a:r>
          </a:p>
          <a:p>
            <a:pPr>
              <a:lnSpc>
                <a:spcPct val="100000"/>
              </a:lnSpc>
            </a:pPr>
            <a:r>
              <a:rPr lang="zh-CN" altLang="zh-CN" sz="2000" b="0" dirty="0">
                <a:effectLst/>
                <a:latin typeface="Times New Roman" pitchFamily="18" charset="0"/>
                <a:ea typeface="宋体" panose="02010600030101010101" pitchFamily="2" charset="-122"/>
                <a:cs typeface="Times New Roman" pitchFamily="18" charset="0"/>
              </a:rPr>
              <a:t>本次比赛分为两个赛道：数智审计赛道和智领金融赛道。经过作品初筛、线上争霸赛，数智审计赛道和智领金融赛道分别有</a:t>
            </a:r>
            <a:r>
              <a:rPr lang="en-US" altLang="zh-CN" sz="2000" b="0" dirty="0">
                <a:effectLst/>
                <a:latin typeface="Times New Roman" pitchFamily="18" charset="0"/>
                <a:ea typeface="宋体" panose="02010600030101010101" pitchFamily="2" charset="-122"/>
                <a:cs typeface="Times New Roman" pitchFamily="18" charset="0"/>
              </a:rPr>
              <a:t>6</a:t>
            </a:r>
            <a:r>
              <a:rPr lang="zh-CN" altLang="zh-CN" sz="2000" b="0" dirty="0">
                <a:effectLst/>
                <a:latin typeface="Times New Roman" pitchFamily="18" charset="0"/>
                <a:ea typeface="宋体" panose="02010600030101010101" pitchFamily="2" charset="-122"/>
                <a:cs typeface="Times New Roman" pitchFamily="18" charset="0"/>
              </a:rPr>
              <a:t>支战队获得线下决赛的参赛资格。由商学院国际会计学专业四名本科生组成学生团队“我说对就队”，在本次产品创新大赛中摘得数智审计全国第一名，荣获毕马威创享汇产品创新大赛“数智审计冠军”，获得</a:t>
            </a:r>
            <a:r>
              <a:rPr lang="en-US" altLang="zh-CN" sz="2000" b="0" dirty="0">
                <a:effectLst/>
                <a:latin typeface="Times New Roman" pitchFamily="18" charset="0"/>
                <a:ea typeface="宋体" panose="02010600030101010101" pitchFamily="2" charset="-122"/>
                <a:cs typeface="Times New Roman" pitchFamily="18" charset="0"/>
              </a:rPr>
              <a:t>10,000</a:t>
            </a:r>
            <a:r>
              <a:rPr lang="zh-CN" altLang="zh-CN" sz="2000" b="0" dirty="0">
                <a:effectLst/>
                <a:latin typeface="Times New Roman" pitchFamily="18" charset="0"/>
                <a:ea typeface="宋体" panose="02010600030101010101" pitchFamily="2" charset="-122"/>
                <a:cs typeface="Times New Roman" pitchFamily="18" charset="0"/>
              </a:rPr>
              <a:t>元奖金。</a:t>
            </a:r>
            <a:endParaRPr lang="en-US" altLang="zh-CN" sz="2000" b="0" dirty="0">
              <a:effectLst/>
              <a:latin typeface="Times New Roman" pitchFamily="18" charset="0"/>
              <a:ea typeface="宋体" panose="02010600030101010101" pitchFamily="2" charset="-122"/>
              <a:cs typeface="Times New Roman" pitchFamily="18" charset="0"/>
            </a:endParaRPr>
          </a:p>
          <a:p>
            <a:pPr>
              <a:lnSpc>
                <a:spcPct val="100000"/>
              </a:lnSpc>
            </a:pPr>
            <a:r>
              <a:rPr lang="zh-CN" altLang="zh-CN" sz="2000" b="0" dirty="0">
                <a:effectLst/>
                <a:latin typeface="Times New Roman" pitchFamily="18" charset="0"/>
                <a:ea typeface="宋体" panose="02010600030101010101" pitchFamily="2" charset="-122"/>
                <a:cs typeface="Times New Roman" pitchFamily="18" charset="0"/>
              </a:rPr>
              <a:t>同时，由商学院国际会计专业刘思宇等组成的参赛队获得本次决赛数智审计赛道二等奖</a:t>
            </a:r>
            <a:r>
              <a:rPr lang="zh-CN" altLang="en-US" sz="2000" b="0" dirty="0">
                <a:effectLst/>
                <a:latin typeface="Times New Roman" pitchFamily="18" charset="0"/>
                <a:ea typeface="宋体" panose="02010600030101010101" pitchFamily="2" charset="-122"/>
                <a:cs typeface="Times New Roman" pitchFamily="18" charset="0"/>
              </a:rPr>
              <a:t>；</a:t>
            </a:r>
            <a:r>
              <a:rPr lang="zh-CN" altLang="zh-CN" sz="2000" b="0" dirty="0">
                <a:effectLst/>
                <a:latin typeface="Times New Roman" pitchFamily="18" charset="0"/>
                <a:ea typeface="宋体" panose="02010600030101010101" pitchFamily="2" charset="-122"/>
                <a:cs typeface="Times New Roman" pitchFamily="18" charset="0"/>
              </a:rPr>
              <a:t>由国际会计专业孙宇霏等组成的参赛队、张宇等组成的参赛队获得本次决赛数智审计赛道三等奖</a:t>
            </a:r>
            <a:r>
              <a:rPr lang="zh-CN" altLang="en-US" sz="2000" b="0" dirty="0">
                <a:effectLst/>
                <a:latin typeface="Times New Roman" pitchFamily="18" charset="0"/>
                <a:ea typeface="宋体" panose="02010600030101010101" pitchFamily="2" charset="-122"/>
                <a:cs typeface="Times New Roman" pitchFamily="18" charset="0"/>
              </a:rPr>
              <a:t>。</a:t>
            </a:r>
            <a:endParaRPr lang="en-US" altLang="zh-CN" sz="2000" b="0" dirty="0">
              <a:effectLst/>
              <a:latin typeface="Times New Roman" pitchFamily="18" charset="0"/>
              <a:ea typeface="宋体" panose="02010600030101010101" pitchFamily="2" charset="-122"/>
              <a:cs typeface="Times New Roman" pitchFamily="18" charset="0"/>
            </a:endParaRPr>
          </a:p>
          <a:p>
            <a:endParaRPr lang="zh-CN" altLang="en-US" dirty="0"/>
          </a:p>
        </p:txBody>
      </p:sp>
      <p:sp>
        <p:nvSpPr>
          <p:cNvPr id="4" name="灯片编号占位符 3">
            <a:extLst>
              <a:ext uri="{FF2B5EF4-FFF2-40B4-BE49-F238E27FC236}">
                <a16:creationId xmlns:a16="http://schemas.microsoft.com/office/drawing/2014/main" id="{37CC4A6E-ADF3-78C8-400B-DD99E77C4572}"/>
              </a:ext>
            </a:extLst>
          </p:cNvPr>
          <p:cNvSpPr>
            <a:spLocks noGrp="1"/>
          </p:cNvSpPr>
          <p:nvPr>
            <p:ph type="sldNum" sz="quarter" idx="12"/>
          </p:nvPr>
        </p:nvSpPr>
        <p:spPr/>
        <p:txBody>
          <a:bodyPr/>
          <a:lstStyle/>
          <a:p>
            <a:pPr>
              <a:defRPr/>
            </a:pPr>
            <a:fld id="{AB928433-6783-4F3F-8DC0-1F858574F025}" type="slidenum">
              <a:rPr lang="en-US" altLang="zh-CN" smtClean="0"/>
              <a:pPr>
                <a:defRPr/>
              </a:pPr>
              <a:t>27</a:t>
            </a:fld>
            <a:endParaRPr lang="en-US" altLang="zh-CN"/>
          </a:p>
        </p:txBody>
      </p:sp>
    </p:spTree>
    <p:extLst>
      <p:ext uri="{BB962C8B-B14F-4D97-AF65-F5344CB8AC3E}">
        <p14:creationId xmlns:p14="http://schemas.microsoft.com/office/powerpoint/2010/main" val="3488165538"/>
      </p:ext>
    </p:extLst>
  </p:cSld>
  <p:clrMapOvr>
    <a:masterClrMapping/>
  </p:clrMapOvr>
  <p:transition>
    <p:random/>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7E9E130-5469-EB70-BE4E-0EA878BD6E67}"/>
              </a:ext>
            </a:extLst>
          </p:cNvPr>
          <p:cNvSpPr>
            <a:spLocks noGrp="1"/>
          </p:cNvSpPr>
          <p:nvPr>
            <p:ph type="title"/>
          </p:nvPr>
        </p:nvSpPr>
        <p:spPr/>
        <p:txBody>
          <a:bodyPr/>
          <a:lstStyle/>
          <a:p>
            <a:endParaRPr lang="zh-CN" altLang="en-US"/>
          </a:p>
        </p:txBody>
      </p:sp>
      <p:sp>
        <p:nvSpPr>
          <p:cNvPr id="4" name="灯片编号占位符 3">
            <a:extLst>
              <a:ext uri="{FF2B5EF4-FFF2-40B4-BE49-F238E27FC236}">
                <a16:creationId xmlns:a16="http://schemas.microsoft.com/office/drawing/2014/main" id="{0ADB672E-337D-75B0-1BDC-762C84FBDD10}"/>
              </a:ext>
            </a:extLst>
          </p:cNvPr>
          <p:cNvSpPr>
            <a:spLocks noGrp="1"/>
          </p:cNvSpPr>
          <p:nvPr>
            <p:ph type="sldNum" sz="quarter" idx="12"/>
          </p:nvPr>
        </p:nvSpPr>
        <p:spPr/>
        <p:txBody>
          <a:bodyPr/>
          <a:lstStyle/>
          <a:p>
            <a:pPr>
              <a:defRPr/>
            </a:pPr>
            <a:fld id="{AB928433-6783-4F3F-8DC0-1F858574F025}" type="slidenum">
              <a:rPr lang="en-US" altLang="zh-CN" smtClean="0"/>
              <a:pPr>
                <a:defRPr/>
              </a:pPr>
              <a:t>28</a:t>
            </a:fld>
            <a:endParaRPr lang="en-US" altLang="zh-CN"/>
          </a:p>
        </p:txBody>
      </p:sp>
      <p:pic>
        <p:nvPicPr>
          <p:cNvPr id="5" name="内容占位符 4" descr="IMG_256">
            <a:extLst>
              <a:ext uri="{FF2B5EF4-FFF2-40B4-BE49-F238E27FC236}">
                <a16:creationId xmlns:a16="http://schemas.microsoft.com/office/drawing/2014/main" id="{3214B863-591F-FA79-7EAE-54D42C45680E}"/>
              </a:ext>
            </a:extLst>
          </p:cNvPr>
          <p:cNvPicPr>
            <a:picLocks noGrp="1" noChangeAspect="1"/>
          </p:cNvPicPr>
          <p:nvPr>
            <p:ph idx="1"/>
          </p:nvPr>
        </p:nvPicPr>
        <p:blipFill>
          <a:blip r:embed="rId2" cstate="print"/>
          <a:stretch>
            <a:fillRect/>
          </a:stretch>
        </p:blipFill>
        <p:spPr>
          <a:xfrm>
            <a:off x="685800" y="836712"/>
            <a:ext cx="7918647" cy="5328592"/>
          </a:xfrm>
          <a:prstGeom prst="rect">
            <a:avLst/>
          </a:prstGeom>
          <a:noFill/>
          <a:ln w="9525">
            <a:noFill/>
          </a:ln>
        </p:spPr>
      </p:pic>
    </p:spTree>
    <p:extLst>
      <p:ext uri="{BB962C8B-B14F-4D97-AF65-F5344CB8AC3E}">
        <p14:creationId xmlns:p14="http://schemas.microsoft.com/office/powerpoint/2010/main" val="1906355371"/>
      </p:ext>
    </p:extLst>
  </p:cSld>
  <p:clrMapOvr>
    <a:masterClrMapping/>
  </p:clrMapOvr>
  <p:transition>
    <p:random/>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CDDFBAB-70DE-4073-B3E3-11F54D7CADE6}"/>
              </a:ext>
            </a:extLst>
          </p:cNvPr>
          <p:cNvSpPr>
            <a:spLocks noGrp="1"/>
          </p:cNvSpPr>
          <p:nvPr>
            <p:ph type="title"/>
          </p:nvPr>
        </p:nvSpPr>
        <p:spPr>
          <a:xfrm>
            <a:off x="685800" y="908720"/>
            <a:ext cx="7772400" cy="936104"/>
          </a:xfrm>
        </p:spPr>
        <p:txBody>
          <a:bodyPr/>
          <a:lstStyle/>
          <a:p>
            <a:br>
              <a:rPr lang="en-US" altLang="zh-CN" sz="2800" dirty="0"/>
            </a:br>
            <a:br>
              <a:rPr lang="en-US" altLang="zh-CN" sz="2800" dirty="0"/>
            </a:br>
            <a:r>
              <a:rPr lang="zh-CN" altLang="en-US" sz="2800" dirty="0"/>
              <a:t>国际会计专业学生获</a:t>
            </a:r>
            <a:r>
              <a:rPr lang="en-US" altLang="zh-CN" sz="2800" dirty="0"/>
              <a:t>IMA</a:t>
            </a:r>
            <a:r>
              <a:rPr lang="zh-CN" altLang="en-US" sz="2800" dirty="0"/>
              <a:t>案例大赛全国总冠军</a:t>
            </a:r>
            <a:br>
              <a:rPr lang="en-US" altLang="zh-CN" dirty="0"/>
            </a:br>
            <a:endParaRPr lang="zh-CN" altLang="en-US" dirty="0"/>
          </a:p>
        </p:txBody>
      </p:sp>
      <p:sp>
        <p:nvSpPr>
          <p:cNvPr id="3" name="内容占位符 2">
            <a:extLst>
              <a:ext uri="{FF2B5EF4-FFF2-40B4-BE49-F238E27FC236}">
                <a16:creationId xmlns:a16="http://schemas.microsoft.com/office/drawing/2014/main" id="{90FD4649-E51D-4347-BF50-C634A934B3EB}"/>
              </a:ext>
            </a:extLst>
          </p:cNvPr>
          <p:cNvSpPr>
            <a:spLocks noGrp="1"/>
          </p:cNvSpPr>
          <p:nvPr>
            <p:ph idx="1"/>
          </p:nvPr>
        </p:nvSpPr>
        <p:spPr>
          <a:xfrm>
            <a:off x="251520" y="1844824"/>
            <a:ext cx="7992888" cy="4267200"/>
          </a:xfrm>
        </p:spPr>
        <p:txBody>
          <a:bodyPr/>
          <a:lstStyle/>
          <a:p>
            <a:pPr indent="356616" algn="just">
              <a:lnSpc>
                <a:spcPct val="100000"/>
              </a:lnSpc>
              <a:spcAft>
                <a:spcPts val="0"/>
              </a:spcAft>
            </a:pPr>
            <a:r>
              <a:rPr lang="en-US" altLang="zh-CN" sz="2400" b="0" dirty="0">
                <a:effectLst/>
                <a:latin typeface="Times New Roman" pitchFamily="18" charset="0"/>
                <a:ea typeface="宋体" panose="02010600030101010101" pitchFamily="2" charset="-122"/>
                <a:cs typeface="Times New Roman" pitchFamily="18" charset="0"/>
              </a:rPr>
              <a:t>2020</a:t>
            </a:r>
            <a:r>
              <a:rPr lang="zh-CN" altLang="en-US" sz="2400" b="0" dirty="0">
                <a:effectLst/>
                <a:latin typeface="Times New Roman" pitchFamily="18" charset="0"/>
                <a:ea typeface="宋体" panose="02010600030101010101" pitchFamily="2" charset="-122"/>
                <a:cs typeface="Times New Roman" pitchFamily="18" charset="0"/>
              </a:rPr>
              <a:t>年</a:t>
            </a:r>
            <a:r>
              <a:rPr lang="en-US" altLang="zh-CN" sz="2400" b="0" dirty="0">
                <a:effectLst/>
                <a:latin typeface="Times New Roman" pitchFamily="18" charset="0"/>
                <a:ea typeface="宋体" panose="02010600030101010101" pitchFamily="2" charset="-122"/>
                <a:cs typeface="Times New Roman" pitchFamily="18" charset="0"/>
              </a:rPr>
              <a:t>5</a:t>
            </a:r>
            <a:r>
              <a:rPr lang="zh-CN" altLang="en-US" sz="2400" b="0" dirty="0">
                <a:effectLst/>
                <a:latin typeface="Times New Roman" pitchFamily="18" charset="0"/>
                <a:ea typeface="宋体" panose="02010600030101010101" pitchFamily="2" charset="-122"/>
                <a:cs typeface="Times New Roman" pitchFamily="18" charset="0"/>
              </a:rPr>
              <a:t>月</a:t>
            </a:r>
            <a:r>
              <a:rPr lang="en-US" altLang="zh-CN" sz="2400" b="0" dirty="0">
                <a:effectLst/>
                <a:latin typeface="Times New Roman" pitchFamily="18" charset="0"/>
                <a:ea typeface="宋体" panose="02010600030101010101" pitchFamily="2" charset="-122"/>
                <a:cs typeface="Times New Roman" pitchFamily="18" charset="0"/>
              </a:rPr>
              <a:t>23</a:t>
            </a:r>
            <a:r>
              <a:rPr lang="zh-CN" altLang="en-US" sz="2400" b="0" dirty="0">
                <a:effectLst/>
                <a:latin typeface="Times New Roman" pitchFamily="18" charset="0"/>
                <a:ea typeface="宋体" panose="02010600030101010101" pitchFamily="2" charset="-122"/>
                <a:cs typeface="Times New Roman" pitchFamily="18" charset="0"/>
              </a:rPr>
              <a:t>日，</a:t>
            </a:r>
            <a:r>
              <a:rPr lang="en-US" altLang="zh-CN" sz="2400" b="0" dirty="0">
                <a:effectLst/>
                <a:latin typeface="Times New Roman" pitchFamily="18" charset="0"/>
                <a:ea typeface="宋体" panose="02010600030101010101" pitchFamily="2" charset="-122"/>
                <a:cs typeface="Times New Roman" pitchFamily="18" charset="0"/>
              </a:rPr>
              <a:t>2020</a:t>
            </a:r>
            <a:r>
              <a:rPr lang="zh-CN" altLang="en-US" sz="2400" b="0" dirty="0">
                <a:effectLst/>
                <a:latin typeface="Times New Roman" pitchFamily="18" charset="0"/>
                <a:ea typeface="宋体" panose="02010600030101010101" pitchFamily="2" charset="-122"/>
                <a:cs typeface="Times New Roman" pitchFamily="18" charset="0"/>
              </a:rPr>
              <a:t>年</a:t>
            </a:r>
            <a:r>
              <a:rPr lang="en-US" altLang="zh-CN" sz="2400" b="0" dirty="0">
                <a:effectLst/>
                <a:latin typeface="Times New Roman" pitchFamily="18" charset="0"/>
                <a:ea typeface="宋体" panose="02010600030101010101" pitchFamily="2" charset="-122"/>
                <a:cs typeface="Times New Roman" pitchFamily="18" charset="0"/>
              </a:rPr>
              <a:t>IMA-</a:t>
            </a:r>
            <a:r>
              <a:rPr lang="zh-CN" altLang="en-US" sz="2400" b="0" dirty="0">
                <a:effectLst/>
                <a:latin typeface="Times New Roman" pitchFamily="18" charset="0"/>
                <a:ea typeface="宋体" panose="02010600030101010101" pitchFamily="2" charset="-122"/>
                <a:cs typeface="Times New Roman" pitchFamily="18" charset="0"/>
              </a:rPr>
              <a:t>复旦大学（第十届）全国校园管理会计案例大赛在复旦大学管理学院举行。</a:t>
            </a:r>
            <a:endParaRPr lang="en-US" altLang="zh-CN" sz="2400" b="0" dirty="0">
              <a:effectLst/>
              <a:latin typeface="Times New Roman" pitchFamily="18" charset="0"/>
              <a:ea typeface="宋体" panose="02010600030101010101" pitchFamily="2" charset="-122"/>
              <a:cs typeface="Times New Roman" pitchFamily="18" charset="0"/>
            </a:endParaRPr>
          </a:p>
          <a:p>
            <a:pPr indent="356616" algn="just">
              <a:lnSpc>
                <a:spcPct val="100000"/>
              </a:lnSpc>
              <a:spcAft>
                <a:spcPts val="0"/>
              </a:spcAft>
            </a:pPr>
            <a:r>
              <a:rPr lang="zh-CN" altLang="en-US" sz="2400" b="0" dirty="0">
                <a:effectLst/>
                <a:latin typeface="Times New Roman" pitchFamily="18" charset="0"/>
                <a:ea typeface="宋体" panose="02010600030101010101" pitchFamily="2" charset="-122"/>
                <a:cs typeface="Times New Roman" pitchFamily="18" charset="0"/>
              </a:rPr>
              <a:t>南开大学商学院代表队表现优异，在来自全国</a:t>
            </a:r>
            <a:r>
              <a:rPr lang="en-US" altLang="zh-CN" sz="2400" b="0" dirty="0">
                <a:effectLst/>
                <a:latin typeface="Times New Roman" pitchFamily="18" charset="0"/>
                <a:ea typeface="宋体" panose="02010600030101010101" pitchFamily="2" charset="-122"/>
                <a:cs typeface="Times New Roman" pitchFamily="18" charset="0"/>
              </a:rPr>
              <a:t>100</a:t>
            </a:r>
            <a:r>
              <a:rPr lang="zh-CN" altLang="en-US" sz="2400" b="0" dirty="0">
                <a:effectLst/>
                <a:latin typeface="Times New Roman" pitchFamily="18" charset="0"/>
                <a:ea typeface="宋体" panose="02010600030101010101" pitchFamily="2" charset="-122"/>
                <a:cs typeface="Times New Roman" pitchFamily="18" charset="0"/>
              </a:rPr>
              <a:t>多所院校的</a:t>
            </a:r>
            <a:r>
              <a:rPr lang="en-US" altLang="zh-CN" sz="2400" b="0" dirty="0">
                <a:effectLst/>
                <a:latin typeface="Times New Roman" pitchFamily="18" charset="0"/>
                <a:ea typeface="宋体" panose="02010600030101010101" pitchFamily="2" charset="-122"/>
                <a:cs typeface="Times New Roman" pitchFamily="18" charset="0"/>
              </a:rPr>
              <a:t>779</a:t>
            </a:r>
            <a:r>
              <a:rPr lang="zh-CN" altLang="en-US" sz="2400" b="0" dirty="0">
                <a:effectLst/>
                <a:latin typeface="Times New Roman" pitchFamily="18" charset="0"/>
                <a:ea typeface="宋体" panose="02010600030101010101" pitchFamily="2" charset="-122"/>
                <a:cs typeface="Times New Roman" pitchFamily="18" charset="0"/>
              </a:rPr>
              <a:t>支参赛队伍中脱颖而出，荣获大赛全国总冠军。</a:t>
            </a:r>
          </a:p>
          <a:p>
            <a:pPr indent="356616" algn="just">
              <a:lnSpc>
                <a:spcPct val="100000"/>
              </a:lnSpc>
              <a:spcAft>
                <a:spcPts val="0"/>
              </a:spcAft>
            </a:pPr>
            <a:r>
              <a:rPr lang="zh-CN" altLang="en-US" sz="2400" b="0" dirty="0">
                <a:effectLst/>
                <a:latin typeface="Times New Roman" pitchFamily="18" charset="0"/>
                <a:ea typeface="宋体" panose="02010600030101010101" pitchFamily="2" charset="-122"/>
                <a:cs typeface="Times New Roman" pitchFamily="18" charset="0"/>
              </a:rPr>
              <a:t>南开大学代表队由</a:t>
            </a:r>
            <a:r>
              <a:rPr lang="en-US" altLang="zh-CN" sz="2400" b="0" dirty="0">
                <a:effectLst/>
                <a:latin typeface="Times New Roman" pitchFamily="18" charset="0"/>
                <a:ea typeface="宋体" panose="02010600030101010101" pitchFamily="2" charset="-122"/>
                <a:cs typeface="Times New Roman" pitchFamily="18" charset="0"/>
              </a:rPr>
              <a:t>2018</a:t>
            </a:r>
            <a:r>
              <a:rPr lang="zh-CN" altLang="en-US" sz="2400" b="0" dirty="0">
                <a:effectLst/>
                <a:latin typeface="Times New Roman" pitchFamily="18" charset="0"/>
                <a:ea typeface="宋体" panose="02010600030101010101" pitchFamily="2" charset="-122"/>
                <a:cs typeface="Times New Roman" pitchFamily="18" charset="0"/>
              </a:rPr>
              <a:t>级国际会计专业本科生刘颖、胡书玉、徐诺、杜一泓和</a:t>
            </a:r>
            <a:r>
              <a:rPr lang="en-US" altLang="zh-CN" sz="2400" b="0" dirty="0">
                <a:effectLst/>
                <a:latin typeface="Times New Roman" pitchFamily="18" charset="0"/>
                <a:ea typeface="宋体" panose="02010600030101010101" pitchFamily="2" charset="-122"/>
                <a:cs typeface="Times New Roman" pitchFamily="18" charset="0"/>
              </a:rPr>
              <a:t>2018</a:t>
            </a:r>
            <a:r>
              <a:rPr lang="zh-CN" altLang="en-US" sz="2400" b="0" dirty="0">
                <a:effectLst/>
                <a:latin typeface="Times New Roman" pitchFamily="18" charset="0"/>
                <a:ea typeface="宋体" panose="02010600030101010101" pitchFamily="2" charset="-122"/>
                <a:cs typeface="Times New Roman" pitchFamily="18" charset="0"/>
              </a:rPr>
              <a:t>级工商管理专业本科生刘笑瑄组成。</a:t>
            </a:r>
          </a:p>
          <a:p>
            <a:endParaRPr lang="zh-CN" altLang="en-US" dirty="0"/>
          </a:p>
        </p:txBody>
      </p:sp>
      <p:sp>
        <p:nvSpPr>
          <p:cNvPr id="4" name="灯片编号占位符 3">
            <a:extLst>
              <a:ext uri="{FF2B5EF4-FFF2-40B4-BE49-F238E27FC236}">
                <a16:creationId xmlns:a16="http://schemas.microsoft.com/office/drawing/2014/main" id="{57F3BE40-553F-43CF-940F-3F0384AA5E4F}"/>
              </a:ext>
            </a:extLst>
          </p:cNvPr>
          <p:cNvSpPr>
            <a:spLocks noGrp="1"/>
          </p:cNvSpPr>
          <p:nvPr>
            <p:ph type="sldNum" sz="quarter" idx="12"/>
          </p:nvPr>
        </p:nvSpPr>
        <p:spPr/>
        <p:txBody>
          <a:bodyPr/>
          <a:lstStyle/>
          <a:p>
            <a:pPr>
              <a:defRPr/>
            </a:pPr>
            <a:fld id="{AB928433-6783-4F3F-8DC0-1F858574F025}" type="slidenum">
              <a:rPr lang="en-US" altLang="zh-CN" smtClean="0"/>
              <a:pPr>
                <a:defRPr/>
              </a:pPr>
              <a:t>29</a:t>
            </a:fld>
            <a:endParaRPr lang="en-US" altLang="zh-CN"/>
          </a:p>
        </p:txBody>
      </p:sp>
    </p:spTree>
    <p:extLst>
      <p:ext uri="{BB962C8B-B14F-4D97-AF65-F5344CB8AC3E}">
        <p14:creationId xmlns:p14="http://schemas.microsoft.com/office/powerpoint/2010/main" val="958232770"/>
      </p:ext>
    </p:extLst>
  </p:cSld>
  <p:clrMapOvr>
    <a:masterClrMapping/>
  </p:clrMapOvr>
  <p:transition>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E212AD2-80C7-4550-B980-945F6AC17C8D}"/>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39F55FEB-5F4E-4CDF-B754-07D9F1C98470}"/>
              </a:ext>
            </a:extLst>
          </p:cNvPr>
          <p:cNvSpPr>
            <a:spLocks noGrp="1"/>
          </p:cNvSpPr>
          <p:nvPr>
            <p:ph idx="1"/>
          </p:nvPr>
        </p:nvSpPr>
        <p:spPr>
          <a:xfrm>
            <a:off x="685800" y="1981200"/>
            <a:ext cx="7772400" cy="4544144"/>
          </a:xfrm>
        </p:spPr>
        <p:txBody>
          <a:bodyPr/>
          <a:lstStyle/>
          <a:p>
            <a:r>
              <a:rPr lang="zh-CN" altLang="en-US" dirty="0"/>
              <a:t>培养目标：</a:t>
            </a:r>
            <a:endParaRPr lang="en-US" altLang="zh-CN" dirty="0"/>
          </a:p>
          <a:p>
            <a:pPr>
              <a:lnSpc>
                <a:spcPct val="100000"/>
              </a:lnSpc>
            </a:pPr>
            <a:r>
              <a:rPr lang="zh-CN" altLang="zh-CN" sz="2400" b="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致力于培养具备爱国爱群之公德，服务社会之能力、胸怀宽广、底蕴深厚、勤勉务实，掌握会计、经济和管理知识，能够在企业、事业单位及政府部门从事会计及相关工作，具有</a:t>
            </a:r>
            <a:r>
              <a:rPr lang="zh-CN"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国际化视野</a:t>
            </a:r>
            <a:r>
              <a:rPr lang="zh-CN" altLang="zh-CN" sz="2400" b="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、追求卓越的</a:t>
            </a:r>
            <a:r>
              <a:rPr lang="zh-CN"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高素质复合型</a:t>
            </a:r>
            <a:r>
              <a:rPr lang="zh-CN" altLang="zh-CN" sz="2400" b="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a:t>
            </a:r>
            <a:r>
              <a:rPr lang="zh-CN"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创新型</a:t>
            </a:r>
            <a:r>
              <a:rPr lang="zh-CN" altLang="zh-CN" sz="2400" b="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专门人才。</a:t>
            </a:r>
            <a:endParaRPr lang="en-US" altLang="zh-CN" sz="2400" b="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p>
            <a:pPr>
              <a:lnSpc>
                <a:spcPct val="100000"/>
              </a:lnSpc>
            </a:pPr>
            <a:r>
              <a:rPr lang="zh-CN" altLang="en-US" sz="2400" b="0" kern="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具体包括：</a:t>
            </a:r>
            <a:r>
              <a:rPr lang="zh-CN" altLang="zh-CN" sz="2400" b="0" kern="0" dirty="0">
                <a:effectLst/>
                <a:ea typeface="宋体" panose="02010600030101010101" pitchFamily="2" charset="-122"/>
                <a:cs typeface="AdobeSongStd-Light"/>
              </a:rPr>
              <a:t>跨国公司和外商独资企业财务负责人、上市公司财务总监</a:t>
            </a:r>
            <a:r>
              <a:rPr lang="zh-CN" altLang="en-US" sz="2400" b="0" kern="0" dirty="0">
                <a:effectLst/>
                <a:ea typeface="宋体" panose="02010600030101010101" pitchFamily="2" charset="-122"/>
                <a:cs typeface="AdobeSongStd-Light"/>
              </a:rPr>
              <a:t>（</a:t>
            </a:r>
            <a:r>
              <a:rPr lang="en-US" altLang="zh-CN" sz="2400" b="0" kern="0" dirty="0">
                <a:effectLst/>
                <a:ea typeface="宋体" panose="02010600030101010101" pitchFamily="2" charset="-122"/>
                <a:cs typeface="AdobeSongStd-Light"/>
              </a:rPr>
              <a:t>CFO</a:t>
            </a:r>
            <a:r>
              <a:rPr lang="zh-CN" altLang="en-US" sz="2400" b="0" kern="0" dirty="0">
                <a:effectLst/>
                <a:ea typeface="宋体" panose="02010600030101010101" pitchFamily="2" charset="-122"/>
                <a:cs typeface="AdobeSongStd-Light"/>
              </a:rPr>
              <a:t>）</a:t>
            </a:r>
            <a:r>
              <a:rPr lang="zh-CN" altLang="zh-CN" sz="2400" b="0" kern="0" dirty="0">
                <a:effectLst/>
                <a:ea typeface="宋体" panose="02010600030101010101" pitchFamily="2" charset="-122"/>
                <a:cs typeface="AdobeSongStd-Light"/>
              </a:rPr>
              <a:t>、会计师事务所的合伙人、银行等企事业单位的财务负责人等</a:t>
            </a:r>
            <a:r>
              <a:rPr lang="zh-CN" altLang="zh-CN" sz="2400" kern="0" dirty="0">
                <a:effectLst/>
                <a:ea typeface="宋体" panose="02010600030101010101" pitchFamily="2" charset="-122"/>
                <a:cs typeface="AdobeSongStd-Light"/>
              </a:rPr>
              <a:t>。</a:t>
            </a:r>
            <a:endParaRPr lang="zh-CN" altLang="zh-CN" sz="2400" b="0" kern="100" dirty="0">
              <a:effectLst/>
              <a:latin typeface="宋体" panose="02010600030101010101" pitchFamily="2" charset="-122"/>
              <a:ea typeface="宋体" panose="02010600030101010101" pitchFamily="2" charset="-122"/>
              <a:cs typeface="Times New Roman" panose="02020603050405020304" pitchFamily="18" charset="0"/>
            </a:endParaRPr>
          </a:p>
          <a:p>
            <a:endParaRPr lang="zh-CN" altLang="en-US" dirty="0"/>
          </a:p>
        </p:txBody>
      </p:sp>
      <p:sp>
        <p:nvSpPr>
          <p:cNvPr id="4" name="灯片编号占位符 3">
            <a:extLst>
              <a:ext uri="{FF2B5EF4-FFF2-40B4-BE49-F238E27FC236}">
                <a16:creationId xmlns:a16="http://schemas.microsoft.com/office/drawing/2014/main" id="{3AEABA30-A074-41FF-A1B0-2DE40B893C6D}"/>
              </a:ext>
            </a:extLst>
          </p:cNvPr>
          <p:cNvSpPr>
            <a:spLocks noGrp="1"/>
          </p:cNvSpPr>
          <p:nvPr>
            <p:ph type="sldNum" sz="quarter" idx="12"/>
          </p:nvPr>
        </p:nvSpPr>
        <p:spPr/>
        <p:txBody>
          <a:bodyPr/>
          <a:lstStyle/>
          <a:p>
            <a:pPr>
              <a:defRPr/>
            </a:pPr>
            <a:fld id="{AB928433-6783-4F3F-8DC0-1F858574F025}" type="slidenum">
              <a:rPr lang="en-US" altLang="zh-CN" smtClean="0"/>
              <a:pPr>
                <a:defRPr/>
              </a:pPr>
              <a:t>3</a:t>
            </a:fld>
            <a:endParaRPr lang="en-US" altLang="zh-CN"/>
          </a:p>
        </p:txBody>
      </p:sp>
    </p:spTree>
    <p:extLst>
      <p:ext uri="{BB962C8B-B14F-4D97-AF65-F5344CB8AC3E}">
        <p14:creationId xmlns:p14="http://schemas.microsoft.com/office/powerpoint/2010/main" val="1175926472"/>
      </p:ext>
    </p:extLst>
  </p:cSld>
  <p:clrMapOvr>
    <a:masterClrMapping/>
  </p:clrMapOvr>
  <p:transition>
    <p:random/>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78259F1-7D58-46F1-9D80-008CEE7F23F2}"/>
              </a:ext>
            </a:extLst>
          </p:cNvPr>
          <p:cNvSpPr>
            <a:spLocks noGrp="1"/>
          </p:cNvSpPr>
          <p:nvPr>
            <p:ph type="title"/>
          </p:nvPr>
        </p:nvSpPr>
        <p:spPr/>
        <p:txBody>
          <a:bodyPr/>
          <a:lstStyle/>
          <a:p>
            <a:endParaRPr lang="zh-CN" altLang="en-US"/>
          </a:p>
        </p:txBody>
      </p:sp>
      <p:pic>
        <p:nvPicPr>
          <p:cNvPr id="6" name="内容占位符 5">
            <a:extLst>
              <a:ext uri="{FF2B5EF4-FFF2-40B4-BE49-F238E27FC236}">
                <a16:creationId xmlns:a16="http://schemas.microsoft.com/office/drawing/2014/main" id="{CF771DE7-B6AA-4625-9ADD-91DCE163E6E0}"/>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27584" y="762000"/>
            <a:ext cx="7920880" cy="5486400"/>
          </a:xfrm>
        </p:spPr>
      </p:pic>
      <p:sp>
        <p:nvSpPr>
          <p:cNvPr id="4" name="灯片编号占位符 3">
            <a:extLst>
              <a:ext uri="{FF2B5EF4-FFF2-40B4-BE49-F238E27FC236}">
                <a16:creationId xmlns:a16="http://schemas.microsoft.com/office/drawing/2014/main" id="{DC84EDDF-E908-44F4-A967-AE6A623D2AC2}"/>
              </a:ext>
            </a:extLst>
          </p:cNvPr>
          <p:cNvSpPr>
            <a:spLocks noGrp="1"/>
          </p:cNvSpPr>
          <p:nvPr>
            <p:ph type="sldNum" sz="quarter" idx="12"/>
          </p:nvPr>
        </p:nvSpPr>
        <p:spPr/>
        <p:txBody>
          <a:bodyPr/>
          <a:lstStyle/>
          <a:p>
            <a:pPr>
              <a:defRPr/>
            </a:pPr>
            <a:fld id="{AB928433-6783-4F3F-8DC0-1F858574F025}" type="slidenum">
              <a:rPr lang="en-US" altLang="zh-CN" smtClean="0"/>
              <a:pPr>
                <a:defRPr/>
              </a:pPr>
              <a:t>30</a:t>
            </a:fld>
            <a:endParaRPr lang="en-US" altLang="zh-CN"/>
          </a:p>
        </p:txBody>
      </p:sp>
    </p:spTree>
    <p:extLst>
      <p:ext uri="{BB962C8B-B14F-4D97-AF65-F5344CB8AC3E}">
        <p14:creationId xmlns:p14="http://schemas.microsoft.com/office/powerpoint/2010/main" val="2617362744"/>
      </p:ext>
    </p:extLst>
  </p:cSld>
  <p:clrMapOvr>
    <a:masterClrMapping/>
  </p:clrMapOvr>
  <p:transition>
    <p:random/>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0F82994-55E7-747F-DDB6-58F6091DF9F4}"/>
              </a:ext>
            </a:extLst>
          </p:cNvPr>
          <p:cNvSpPr>
            <a:spLocks noGrp="1"/>
          </p:cNvSpPr>
          <p:nvPr>
            <p:ph type="title"/>
          </p:nvPr>
        </p:nvSpPr>
        <p:spPr/>
        <p:txBody>
          <a:bodyPr/>
          <a:lstStyle/>
          <a:p>
            <a:r>
              <a:rPr lang="en-US" altLang="zh-CN" sz="3200" b="1" i="0" dirty="0">
                <a:solidFill>
                  <a:srgbClr val="222222"/>
                </a:solidFill>
                <a:effectLst/>
                <a:latin typeface="system-ui"/>
              </a:rPr>
              <a:t>2017</a:t>
            </a:r>
            <a:r>
              <a:rPr lang="zh-CN" altLang="en-US" sz="3200" b="1" i="0" dirty="0">
                <a:solidFill>
                  <a:srgbClr val="222222"/>
                </a:solidFill>
                <a:effectLst/>
                <a:latin typeface="system-ui"/>
              </a:rPr>
              <a:t>级国会班荣获本科生班集体最高荣誉</a:t>
            </a:r>
            <a:r>
              <a:rPr lang="en-US" altLang="zh-CN" sz="3200" b="1" i="0" dirty="0">
                <a:solidFill>
                  <a:srgbClr val="222222"/>
                </a:solidFill>
                <a:effectLst/>
                <a:latin typeface="system-ui"/>
              </a:rPr>
              <a:t>——“</a:t>
            </a:r>
            <a:r>
              <a:rPr lang="zh-CN" altLang="en-US" sz="3200" b="1" i="0" dirty="0">
                <a:solidFill>
                  <a:srgbClr val="222222"/>
                </a:solidFill>
                <a:effectLst/>
                <a:latin typeface="system-ui"/>
              </a:rPr>
              <a:t>周恩来班”</a:t>
            </a:r>
            <a:endParaRPr lang="zh-CN" altLang="en-US" sz="3200" dirty="0"/>
          </a:p>
        </p:txBody>
      </p:sp>
      <p:pic>
        <p:nvPicPr>
          <p:cNvPr id="6" name="内容占位符 5">
            <a:extLst>
              <a:ext uri="{FF2B5EF4-FFF2-40B4-BE49-F238E27FC236}">
                <a16:creationId xmlns:a16="http://schemas.microsoft.com/office/drawing/2014/main" id="{6C061E21-A204-7FDE-1360-5AB47C4ED09F}"/>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71600" y="1844452"/>
            <a:ext cx="7416824" cy="4464496"/>
          </a:xfrm>
        </p:spPr>
      </p:pic>
      <p:sp>
        <p:nvSpPr>
          <p:cNvPr id="4" name="灯片编号占位符 3">
            <a:extLst>
              <a:ext uri="{FF2B5EF4-FFF2-40B4-BE49-F238E27FC236}">
                <a16:creationId xmlns:a16="http://schemas.microsoft.com/office/drawing/2014/main" id="{321B15C5-D10C-8253-79ED-04CBAC1B7102}"/>
              </a:ext>
            </a:extLst>
          </p:cNvPr>
          <p:cNvSpPr>
            <a:spLocks noGrp="1"/>
          </p:cNvSpPr>
          <p:nvPr>
            <p:ph type="sldNum" sz="quarter" idx="12"/>
          </p:nvPr>
        </p:nvSpPr>
        <p:spPr/>
        <p:txBody>
          <a:bodyPr/>
          <a:lstStyle/>
          <a:p>
            <a:pPr>
              <a:defRPr/>
            </a:pPr>
            <a:fld id="{AB928433-6783-4F3F-8DC0-1F858574F025}" type="slidenum">
              <a:rPr lang="en-US" altLang="zh-CN" smtClean="0"/>
              <a:pPr>
                <a:defRPr/>
              </a:pPr>
              <a:t>31</a:t>
            </a:fld>
            <a:endParaRPr lang="en-US" altLang="zh-CN"/>
          </a:p>
        </p:txBody>
      </p:sp>
    </p:spTree>
    <p:extLst>
      <p:ext uri="{BB962C8B-B14F-4D97-AF65-F5344CB8AC3E}">
        <p14:creationId xmlns:p14="http://schemas.microsoft.com/office/powerpoint/2010/main" val="696342605"/>
      </p:ext>
    </p:extLst>
  </p:cSld>
  <p:clrMapOvr>
    <a:masterClrMapping/>
  </p:clrMapOvr>
  <p:transition>
    <p:random/>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a:extLst>
              <a:ext uri="{FF2B5EF4-FFF2-40B4-BE49-F238E27FC236}">
                <a16:creationId xmlns:a16="http://schemas.microsoft.com/office/drawing/2014/main" id="{9644E07D-477E-3176-92FC-DF98400DD2AE}"/>
              </a:ext>
            </a:extLst>
          </p:cNvPr>
          <p:cNvSpPr/>
          <p:nvPr/>
        </p:nvSpPr>
        <p:spPr>
          <a:xfrm>
            <a:off x="6257856" y="0"/>
            <a:ext cx="2897544" cy="1326898"/>
          </a:xfrm>
          <a:prstGeom prst="rect">
            <a:avLst/>
          </a:prstGeom>
          <a:gradFill flip="none" rotWithShape="1">
            <a:gsLst>
              <a:gs pos="0">
                <a:srgbClr val="ED7E37"/>
              </a:gs>
              <a:gs pos="0">
                <a:schemeClr val="accent1">
                  <a:tint val="66000"/>
                  <a:satMod val="160000"/>
                  <a:alpha val="73000"/>
                </a:schemeClr>
              </a:gs>
              <a:gs pos="50000">
                <a:schemeClr val="accent1">
                  <a:tint val="44500"/>
                  <a:satMod val="160000"/>
                </a:schemeClr>
              </a:gs>
              <a:gs pos="100000">
                <a:srgbClr val="8EBAE3">
                  <a:alpha val="70000"/>
                </a:srgbClr>
              </a:gs>
            </a:gsLst>
            <a:lin ang="81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a:extLst>
              <a:ext uri="{FF2B5EF4-FFF2-40B4-BE49-F238E27FC236}">
                <a16:creationId xmlns:a16="http://schemas.microsoft.com/office/drawing/2014/main" id="{32D9AB34-AEA3-58EC-6F55-532FEDB9DA41}"/>
              </a:ext>
            </a:extLst>
          </p:cNvPr>
          <p:cNvSpPr txBox="1"/>
          <p:nvPr/>
        </p:nvSpPr>
        <p:spPr>
          <a:xfrm>
            <a:off x="489693" y="5559897"/>
            <a:ext cx="8439150" cy="804161"/>
          </a:xfrm>
          <a:prstGeom prst="rect">
            <a:avLst/>
          </a:prstGeom>
        </p:spPr>
        <p:txBody>
          <a:bodyPr vert="horz" lIns="91440" tIns="45720" rIns="91440" bIns="45720" rtlCol="0" anchor="ctr">
            <a:noAutofit/>
          </a:bodyPr>
          <a:lstStyle/>
          <a:p>
            <a:pPr defTabSz="914400">
              <a:lnSpc>
                <a:spcPct val="90000"/>
              </a:lnSpc>
              <a:spcBef>
                <a:spcPct val="0"/>
              </a:spcBef>
              <a:spcAft>
                <a:spcPts val="600"/>
              </a:spcAft>
            </a:pPr>
            <a:r>
              <a:rPr lang="en-US" altLang="zh-CN" sz="2200" b="1" dirty="0">
                <a:solidFill>
                  <a:srgbClr val="006FBA"/>
                </a:solidFill>
                <a:latin typeface="Arial" pitchFamily="34" charset="0"/>
                <a:ea typeface="+mj-ea"/>
                <a:cs typeface="Arial" pitchFamily="34" charset="0"/>
              </a:rPr>
              <a:t>2019</a:t>
            </a:r>
            <a:r>
              <a:rPr lang="zh-CN" altLang="en-US" sz="2200" b="1" dirty="0">
                <a:solidFill>
                  <a:srgbClr val="006FBA"/>
                </a:solidFill>
                <a:latin typeface="Arial" pitchFamily="34" charset="0"/>
                <a:ea typeface="+mj-ea"/>
                <a:cs typeface="Arial" pitchFamily="34" charset="0"/>
              </a:rPr>
              <a:t>级国会班被授予南开大学本科生班集体最高荣誉“周恩来班”</a:t>
            </a:r>
            <a:endParaRPr lang="en-US" altLang="zh-CN" sz="2200" b="1" dirty="0">
              <a:solidFill>
                <a:srgbClr val="006FBA"/>
              </a:solidFill>
              <a:latin typeface="Arial" pitchFamily="34" charset="0"/>
              <a:ea typeface="+mj-ea"/>
              <a:cs typeface="Arial" pitchFamily="34" charset="0"/>
            </a:endParaRPr>
          </a:p>
        </p:txBody>
      </p:sp>
      <p:pic>
        <p:nvPicPr>
          <p:cNvPr id="5" name="图片 4" descr="一群人站在台上&#10;&#10;描述已自动生成">
            <a:extLst>
              <a:ext uri="{FF2B5EF4-FFF2-40B4-BE49-F238E27FC236}">
                <a16:creationId xmlns:a16="http://schemas.microsoft.com/office/drawing/2014/main" id="{9A6CDDA9-9089-433C-94C5-57CD25172C8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7689" r="17835" b="1"/>
          <a:stretch/>
        </p:blipFill>
        <p:spPr>
          <a:xfrm>
            <a:off x="-3" y="10"/>
            <a:ext cx="6246459" cy="5279933"/>
          </a:xfrm>
          <a:prstGeom prst="rect">
            <a:avLst/>
          </a:prstGeom>
        </p:spPr>
      </p:pic>
      <p:pic>
        <p:nvPicPr>
          <p:cNvPr id="12" name="图片 11" descr="穿着白色衣服的人&#10;&#10;描述已自动生成">
            <a:extLst>
              <a:ext uri="{FF2B5EF4-FFF2-40B4-BE49-F238E27FC236}">
                <a16:creationId xmlns:a16="http://schemas.microsoft.com/office/drawing/2014/main" id="{A7ACA5DA-744D-2D3E-1775-4062E6262E7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560" r="14557" b="-3"/>
          <a:stretch/>
        </p:blipFill>
        <p:spPr>
          <a:xfrm>
            <a:off x="6257856" y="1336045"/>
            <a:ext cx="2897544" cy="2653792"/>
          </a:xfrm>
          <a:prstGeom prst="rect">
            <a:avLst/>
          </a:prstGeom>
        </p:spPr>
      </p:pic>
      <p:pic>
        <p:nvPicPr>
          <p:cNvPr id="10" name="图片 9" descr="穿红色衣服的人&#10;&#10;中度可信度描述已自动生成">
            <a:extLst>
              <a:ext uri="{FF2B5EF4-FFF2-40B4-BE49-F238E27FC236}">
                <a16:creationId xmlns:a16="http://schemas.microsoft.com/office/drawing/2014/main" id="{A31FB91A-A34A-EC16-44FD-79B1027B999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755" r="15362" b="-3"/>
          <a:stretch/>
        </p:blipFill>
        <p:spPr>
          <a:xfrm>
            <a:off x="6246457" y="2653793"/>
            <a:ext cx="2897544" cy="2653792"/>
          </a:xfrm>
          <a:prstGeom prst="rect">
            <a:avLst/>
          </a:prstGeom>
        </p:spPr>
      </p:pic>
      <p:sp>
        <p:nvSpPr>
          <p:cNvPr id="13" name="文本框 12">
            <a:extLst>
              <a:ext uri="{FF2B5EF4-FFF2-40B4-BE49-F238E27FC236}">
                <a16:creationId xmlns:a16="http://schemas.microsoft.com/office/drawing/2014/main" id="{AEDE986B-156F-600B-BEC6-4D030FCA8185}"/>
              </a:ext>
            </a:extLst>
          </p:cNvPr>
          <p:cNvSpPr txBox="1"/>
          <p:nvPr/>
        </p:nvSpPr>
        <p:spPr>
          <a:xfrm>
            <a:off x="4572001" y="972509"/>
            <a:ext cx="2774272" cy="2246769"/>
          </a:xfrm>
          <a:prstGeom prst="rect">
            <a:avLst/>
          </a:prstGeom>
          <a:noFill/>
        </p:spPr>
        <p:txBody>
          <a:bodyPr wrap="square" rtlCol="0">
            <a:spAutoFit/>
          </a:bodyPr>
          <a:lstStyle/>
          <a:p>
            <a:r>
              <a:rPr lang="zh-CN" altLang="en-US" sz="1400" b="1" dirty="0">
                <a:solidFill>
                  <a:schemeClr val="bg1"/>
                </a:solidFill>
              </a:rPr>
              <a:t>陈渔同学保研清华大学经管学院，在校期间学分绩专业排名</a:t>
            </a:r>
            <a:r>
              <a:rPr lang="en-US" altLang="zh-CN" sz="1400" b="1" dirty="0">
                <a:solidFill>
                  <a:schemeClr val="bg1"/>
                </a:solidFill>
              </a:rPr>
              <a:t>1/50</a:t>
            </a:r>
            <a:r>
              <a:rPr lang="zh-CN" altLang="en-US" sz="1400" b="1" dirty="0">
                <a:solidFill>
                  <a:schemeClr val="bg1"/>
                </a:solidFill>
              </a:rPr>
              <a:t>，连续三年获得国家奖学金，担任国创项目负责人并获得优秀结项。大三下学期赴美国宾夕法尼亚大学进行学期交换</a:t>
            </a:r>
            <a:r>
              <a:rPr lang="zh-CN" altLang="en-US" sz="1400" b="1" i="0" dirty="0">
                <a:solidFill>
                  <a:schemeClr val="bg1"/>
                </a:solidFill>
                <a:effectLst/>
                <a:latin typeface="Georgia" panose="02040502050405020303" pitchFamily="18" charset="0"/>
              </a:rPr>
              <a:t>，并曾参加过哈佛中美学生峰会、联合国青年领袖培训计划等多项大型国际交流活动，在世界舞台上发出中国青年的时代之声。</a:t>
            </a:r>
            <a:endParaRPr lang="zh-CN" altLang="en-US" sz="1400" b="1" dirty="0">
              <a:solidFill>
                <a:schemeClr val="bg1"/>
              </a:solidFill>
            </a:endParaRPr>
          </a:p>
        </p:txBody>
      </p:sp>
      <p:sp>
        <p:nvSpPr>
          <p:cNvPr id="14" name="文本框 13">
            <a:extLst>
              <a:ext uri="{FF2B5EF4-FFF2-40B4-BE49-F238E27FC236}">
                <a16:creationId xmlns:a16="http://schemas.microsoft.com/office/drawing/2014/main" id="{05E5100B-818D-3892-9F86-6C0B8F0F726A}"/>
              </a:ext>
            </a:extLst>
          </p:cNvPr>
          <p:cNvSpPr txBox="1"/>
          <p:nvPr/>
        </p:nvSpPr>
        <p:spPr>
          <a:xfrm>
            <a:off x="4483224" y="65266"/>
            <a:ext cx="2507942" cy="1815882"/>
          </a:xfrm>
          <a:prstGeom prst="rect">
            <a:avLst/>
          </a:prstGeom>
          <a:noFill/>
        </p:spPr>
        <p:txBody>
          <a:bodyPr wrap="square" rtlCol="0">
            <a:spAutoFit/>
          </a:bodyPr>
          <a:lstStyle/>
          <a:p>
            <a:r>
              <a:rPr lang="zh-CN" altLang="en-US" sz="1400" b="1" dirty="0"/>
              <a:t>张蔚欣同学</a:t>
            </a:r>
            <a:r>
              <a:rPr lang="zh-CN" altLang="en-US" sz="1400" b="1" i="0" dirty="0">
                <a:effectLst/>
                <a:latin typeface="system-ui"/>
              </a:rPr>
              <a:t>获哥大、宾大、康奈尔等多所世界名校</a:t>
            </a:r>
            <a:r>
              <a:rPr lang="en-US" altLang="zh-CN" sz="1400" b="1" i="0" dirty="0">
                <a:effectLst/>
                <a:latin typeface="system-ui"/>
              </a:rPr>
              <a:t>offer</a:t>
            </a:r>
            <a:r>
              <a:rPr lang="zh-CN" altLang="en-US" sz="1400" b="1" i="0" dirty="0">
                <a:effectLst/>
                <a:latin typeface="system-ui"/>
              </a:rPr>
              <a:t>。在校期间担任校职协、商职协高层，多个创业项目获中国国际“互联网</a:t>
            </a:r>
            <a:r>
              <a:rPr lang="en-US" altLang="zh-CN" sz="1400" b="1" i="0" dirty="0">
                <a:effectLst/>
                <a:latin typeface="system-ui"/>
              </a:rPr>
              <a:t>+”</a:t>
            </a:r>
            <a:r>
              <a:rPr lang="zh-CN" altLang="en-US" sz="1400" b="1" i="0" dirty="0">
                <a:effectLst/>
                <a:latin typeface="system-ui"/>
              </a:rPr>
              <a:t>大学生创新创业大赛金奖、银奖。</a:t>
            </a:r>
            <a:r>
              <a:rPr lang="zh-CN" altLang="en-US" sz="1400" b="1" dirty="0"/>
              <a:t>参与发表的三篇论文已顺利登刊并在年底登录知网</a:t>
            </a:r>
            <a:r>
              <a:rPr lang="en-US" altLang="zh-CN" sz="1400" b="1" dirty="0"/>
              <a:t>.</a:t>
            </a:r>
            <a:endParaRPr lang="zh-CN" altLang="en-US" sz="1400" b="1" dirty="0"/>
          </a:p>
        </p:txBody>
      </p:sp>
      <p:pic>
        <p:nvPicPr>
          <p:cNvPr id="15" name="图片 14">
            <a:extLst>
              <a:ext uri="{FF2B5EF4-FFF2-40B4-BE49-F238E27FC236}">
                <a16:creationId xmlns:a16="http://schemas.microsoft.com/office/drawing/2014/main" id="{C358CEFA-0B04-9993-80A7-C95D73CDB00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0996" y="972509"/>
            <a:ext cx="7904355" cy="5274335"/>
          </a:xfrm>
          <a:prstGeom prst="rect">
            <a:avLst/>
          </a:prstGeom>
        </p:spPr>
      </p:pic>
      <p:sp>
        <p:nvSpPr>
          <p:cNvPr id="20" name="文本框 19">
            <a:extLst>
              <a:ext uri="{FF2B5EF4-FFF2-40B4-BE49-F238E27FC236}">
                <a16:creationId xmlns:a16="http://schemas.microsoft.com/office/drawing/2014/main" id="{42D1DA1C-8708-9B23-A179-A293438F9FC1}"/>
              </a:ext>
            </a:extLst>
          </p:cNvPr>
          <p:cNvSpPr txBox="1"/>
          <p:nvPr/>
        </p:nvSpPr>
        <p:spPr>
          <a:xfrm>
            <a:off x="2194927" y="5115150"/>
            <a:ext cx="4576594" cy="646331"/>
          </a:xfrm>
          <a:prstGeom prst="rect">
            <a:avLst/>
          </a:prstGeom>
          <a:noFill/>
        </p:spPr>
        <p:txBody>
          <a:bodyPr wrap="square">
            <a:spAutoFit/>
          </a:bodyPr>
          <a:lstStyle/>
          <a:p>
            <a:pPr algn="ctr"/>
            <a:r>
              <a:rPr lang="en-US" altLang="zh-CN" b="1" dirty="0">
                <a:solidFill>
                  <a:schemeClr val="bg1"/>
                </a:solidFill>
              </a:rPr>
              <a:t>2020</a:t>
            </a:r>
            <a:r>
              <a:rPr lang="zh-CN" altLang="en-US" b="1" dirty="0">
                <a:solidFill>
                  <a:schemeClr val="bg1"/>
                </a:solidFill>
              </a:rPr>
              <a:t>级国会同学在</a:t>
            </a:r>
            <a:r>
              <a:rPr lang="en-US" altLang="zh-CN" b="1" dirty="0">
                <a:solidFill>
                  <a:schemeClr val="bg1"/>
                </a:solidFill>
              </a:rPr>
              <a:t>2023</a:t>
            </a:r>
            <a:r>
              <a:rPr lang="zh-CN" altLang="en-US" b="1" dirty="0">
                <a:solidFill>
                  <a:schemeClr val="bg1"/>
                </a:solidFill>
              </a:rPr>
              <a:t>毕马威创享汇全国峰会案例分析大赛中摘得全国第一名</a:t>
            </a:r>
          </a:p>
        </p:txBody>
      </p:sp>
      <p:pic>
        <p:nvPicPr>
          <p:cNvPr id="34" name="图片 33" descr="一群人站在桌子边&#10;&#10;描述已自动生成">
            <a:extLst>
              <a:ext uri="{FF2B5EF4-FFF2-40B4-BE49-F238E27FC236}">
                <a16:creationId xmlns:a16="http://schemas.microsoft.com/office/drawing/2014/main" id="{5CB43AED-C730-78FC-D5D1-2A4CB8C7B65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4233"/>
            <a:ext cx="9144000" cy="6849533"/>
          </a:xfrm>
          <a:prstGeom prst="rect">
            <a:avLst/>
          </a:prstGeom>
        </p:spPr>
      </p:pic>
      <p:pic>
        <p:nvPicPr>
          <p:cNvPr id="38" name="图片 37" descr="图片包含 窗户, 建筑, 装满, 站&#10;&#10;描述已自动生成">
            <a:extLst>
              <a:ext uri="{FF2B5EF4-FFF2-40B4-BE49-F238E27FC236}">
                <a16:creationId xmlns:a16="http://schemas.microsoft.com/office/drawing/2014/main" id="{CD4323D6-8CE9-EA01-C09E-757E601D96A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896620">
            <a:off x="5489628" y="269249"/>
            <a:ext cx="4189362" cy="2358456"/>
          </a:xfrm>
          <a:prstGeom prst="rect">
            <a:avLst/>
          </a:prstGeom>
        </p:spPr>
      </p:pic>
      <p:pic>
        <p:nvPicPr>
          <p:cNvPr id="40" name="图片 39" descr="图片包含 桌子, 室内, 食物, 蛋糕&#10;&#10;描述已自动生成">
            <a:extLst>
              <a:ext uri="{FF2B5EF4-FFF2-40B4-BE49-F238E27FC236}">
                <a16:creationId xmlns:a16="http://schemas.microsoft.com/office/drawing/2014/main" id="{2AAFF535-6097-BD33-04C3-277CE911B1A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050691">
            <a:off x="-1205972" y="133275"/>
            <a:ext cx="3749241" cy="2110684"/>
          </a:xfrm>
          <a:prstGeom prst="rect">
            <a:avLst/>
          </a:prstGeom>
        </p:spPr>
      </p:pic>
      <p:pic>
        <p:nvPicPr>
          <p:cNvPr id="41" name="图片 40" descr="小孩们在房间里玩体感游戏&#10;&#10;描述已自动生成">
            <a:extLst>
              <a:ext uri="{FF2B5EF4-FFF2-40B4-BE49-F238E27FC236}">
                <a16:creationId xmlns:a16="http://schemas.microsoft.com/office/drawing/2014/main" id="{DB658072-1D63-6EA4-D428-E1396942C05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358081" y="153882"/>
            <a:ext cx="4459371" cy="2510461"/>
          </a:xfrm>
          <a:prstGeom prst="rect">
            <a:avLst/>
          </a:prstGeom>
        </p:spPr>
      </p:pic>
      <p:sp>
        <p:nvSpPr>
          <p:cNvPr id="46" name="文本框 45">
            <a:extLst>
              <a:ext uri="{FF2B5EF4-FFF2-40B4-BE49-F238E27FC236}">
                <a16:creationId xmlns:a16="http://schemas.microsoft.com/office/drawing/2014/main" id="{E8494BE8-0529-F2CE-4108-EA954F21754F}"/>
              </a:ext>
            </a:extLst>
          </p:cNvPr>
          <p:cNvSpPr txBox="1"/>
          <p:nvPr/>
        </p:nvSpPr>
        <p:spPr>
          <a:xfrm>
            <a:off x="570996" y="5961977"/>
            <a:ext cx="4375654" cy="369332"/>
          </a:xfrm>
          <a:prstGeom prst="rect">
            <a:avLst/>
          </a:prstGeom>
          <a:noFill/>
        </p:spPr>
        <p:txBody>
          <a:bodyPr wrap="square" rtlCol="0">
            <a:spAutoFit/>
          </a:bodyPr>
          <a:lstStyle/>
          <a:p>
            <a:r>
              <a:rPr lang="en-US" altLang="zh-CN" dirty="0"/>
              <a:t>2021</a:t>
            </a:r>
            <a:r>
              <a:rPr lang="zh-CN" altLang="en-US" dirty="0"/>
              <a:t>级国会班级团建</a:t>
            </a:r>
            <a:r>
              <a:rPr lang="en-US" altLang="zh-CN" dirty="0"/>
              <a:t>——</a:t>
            </a:r>
            <a:r>
              <a:rPr lang="zh-CN" altLang="en-US" dirty="0"/>
              <a:t>走进</a:t>
            </a:r>
            <a:r>
              <a:rPr lang="en-US" altLang="zh-CN" dirty="0"/>
              <a:t>TPEI</a:t>
            </a:r>
            <a:r>
              <a:rPr lang="zh-CN" altLang="en-US" dirty="0"/>
              <a:t>天津办</a:t>
            </a:r>
          </a:p>
        </p:txBody>
      </p:sp>
      <p:pic>
        <p:nvPicPr>
          <p:cNvPr id="7" name="图片 6" descr="2021级国会同学参赛作品：“Orla智能审计工具”，在2024毕马威创享汇产品创新大赛中摘得“数智审计”冠军">
            <a:extLst>
              <a:ext uri="{FF2B5EF4-FFF2-40B4-BE49-F238E27FC236}">
                <a16:creationId xmlns:a16="http://schemas.microsoft.com/office/drawing/2014/main" id="{1C65C979-9C61-2AD3-E4DA-99ADB06C1C24}"/>
              </a:ext>
              <a:ext uri="{C183D7F6-B498-43B3-948B-1728B52AA6E4}">
                <adec:decorative xmlns:adec="http://schemas.microsoft.com/office/drawing/2017/decorative" val="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45751" y="-4234"/>
            <a:ext cx="8852497" cy="6858000"/>
          </a:xfrm>
          <a:prstGeom prst="rect">
            <a:avLst/>
          </a:prstGeom>
        </p:spPr>
      </p:pic>
      <p:sp>
        <p:nvSpPr>
          <p:cNvPr id="9" name="文本框 8">
            <a:extLst>
              <a:ext uri="{FF2B5EF4-FFF2-40B4-BE49-F238E27FC236}">
                <a16:creationId xmlns:a16="http://schemas.microsoft.com/office/drawing/2014/main" id="{BA2F0B90-0FDF-048F-F727-F8DE6EC9C9D9}"/>
              </a:ext>
            </a:extLst>
          </p:cNvPr>
          <p:cNvSpPr txBox="1"/>
          <p:nvPr/>
        </p:nvSpPr>
        <p:spPr>
          <a:xfrm>
            <a:off x="2768606" y="957221"/>
            <a:ext cx="4920616" cy="523220"/>
          </a:xfrm>
          <a:prstGeom prst="rect">
            <a:avLst/>
          </a:prstGeom>
          <a:solidFill>
            <a:schemeClr val="bg1"/>
          </a:solidFill>
          <a:ln>
            <a:solidFill>
              <a:schemeClr val="bg1"/>
            </a:solidFill>
          </a:ln>
        </p:spPr>
        <p:txBody>
          <a:bodyPr wrap="square" rtlCol="0">
            <a:spAutoFit/>
          </a:bodyPr>
          <a:lstStyle/>
          <a:p>
            <a:pPr algn="ctr"/>
            <a:r>
              <a:rPr lang="en-US" altLang="zh-CN" sz="1400" dirty="0"/>
              <a:t>2021</a:t>
            </a:r>
            <a:r>
              <a:rPr lang="zh-CN" altLang="en-US" sz="1400" dirty="0"/>
              <a:t>级国会同学参赛作品“</a:t>
            </a:r>
            <a:r>
              <a:rPr lang="en-US" altLang="zh-CN" sz="1400" dirty="0"/>
              <a:t>Orla</a:t>
            </a:r>
            <a:r>
              <a:rPr lang="zh-CN" altLang="en-US" sz="1400" dirty="0"/>
              <a:t>智能审计工具”</a:t>
            </a:r>
          </a:p>
          <a:p>
            <a:pPr algn="ctr"/>
            <a:r>
              <a:rPr lang="zh-CN" altLang="en-US" sz="1400" dirty="0"/>
              <a:t>在</a:t>
            </a:r>
            <a:r>
              <a:rPr lang="en-US" altLang="zh-CN" sz="1400" dirty="0"/>
              <a:t>2024</a:t>
            </a:r>
            <a:r>
              <a:rPr lang="zh-CN" altLang="en-US" sz="1400" dirty="0"/>
              <a:t>毕马威创享汇产品创新大赛中摘得“数智审计”冠军</a:t>
            </a:r>
          </a:p>
        </p:txBody>
      </p:sp>
      <p:pic>
        <p:nvPicPr>
          <p:cNvPr id="16" name="图片 15" descr="一群人站在桌子边&#10;&#10;中度可信度描述已自动生成">
            <a:extLst>
              <a:ext uri="{FF2B5EF4-FFF2-40B4-BE49-F238E27FC236}">
                <a16:creationId xmlns:a16="http://schemas.microsoft.com/office/drawing/2014/main" id="{269356E8-BC45-E0D5-20F6-0D44C5A1CD5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39054" y="9177"/>
            <a:ext cx="9140428" cy="6858000"/>
          </a:xfrm>
          <a:prstGeom prst="rect">
            <a:avLst/>
          </a:prstGeom>
        </p:spPr>
      </p:pic>
      <p:sp>
        <p:nvSpPr>
          <p:cNvPr id="22" name="文本框 21">
            <a:extLst>
              <a:ext uri="{FF2B5EF4-FFF2-40B4-BE49-F238E27FC236}">
                <a16:creationId xmlns:a16="http://schemas.microsoft.com/office/drawing/2014/main" id="{E6A1FA82-CDCC-C3C6-3649-15359AFCD056}"/>
              </a:ext>
            </a:extLst>
          </p:cNvPr>
          <p:cNvSpPr txBox="1"/>
          <p:nvPr/>
        </p:nvSpPr>
        <p:spPr>
          <a:xfrm>
            <a:off x="2123728" y="5517232"/>
            <a:ext cx="5544616" cy="1200329"/>
          </a:xfrm>
          <a:prstGeom prst="rect">
            <a:avLst/>
          </a:prstGeom>
          <a:noFill/>
        </p:spPr>
        <p:txBody>
          <a:bodyPr wrap="square" rtlCol="0">
            <a:spAutoFit/>
          </a:bodyPr>
          <a:lstStyle/>
          <a:p>
            <a:pPr algn="ctr"/>
            <a:r>
              <a:rPr lang="en-US" altLang="zh-CN" dirty="0"/>
              <a:t>2022</a:t>
            </a:r>
            <a:r>
              <a:rPr lang="zh-CN" altLang="en-US" dirty="0"/>
              <a:t>级国际会计班集体被评为</a:t>
            </a:r>
            <a:r>
              <a:rPr lang="en-US" altLang="zh-CN" dirty="0"/>
              <a:t>2023-2024</a:t>
            </a:r>
          </a:p>
          <a:p>
            <a:pPr algn="ctr"/>
            <a:r>
              <a:rPr lang="zh-CN" altLang="en-US" dirty="0"/>
              <a:t>南开大学商学院</a:t>
            </a:r>
            <a:r>
              <a:rPr lang="zh-CN" altLang="en-US" dirty="0">
                <a:effectLst/>
              </a:rPr>
              <a:t>“陈炳富班”</a:t>
            </a:r>
          </a:p>
          <a:p>
            <a:endParaRPr lang="zh-CN" altLang="en-US" dirty="0"/>
          </a:p>
        </p:txBody>
      </p:sp>
    </p:spTree>
    <p:extLst>
      <p:ext uri="{BB962C8B-B14F-4D97-AF65-F5344CB8AC3E}">
        <p14:creationId xmlns:p14="http://schemas.microsoft.com/office/powerpoint/2010/main" val="897951773"/>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0"/>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10"/>
                                        </p:tgtEl>
                                      </p:cBhvr>
                                      <p:by x="150000" y="150000"/>
                                    </p:animScale>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13"/>
                                        </p:tgtEl>
                                        <p:attrNameLst>
                                          <p:attrName>style.visibility</p:attrName>
                                        </p:attrNameLst>
                                      </p:cBhvr>
                                      <p:to>
                                        <p:strVal val="hidden"/>
                                      </p:to>
                                    </p:set>
                                  </p:childTnLst>
                                </p:cTn>
                              </p:par>
                              <p:par>
                                <p:cTn id="17" presetID="53" presetClass="exit" presetSubtype="32" fill="hold" nodeType="withEffect">
                                  <p:stCondLst>
                                    <p:cond delay="0"/>
                                  </p:stCondLst>
                                  <p:childTnLst>
                                    <p:anim calcmode="lin" valueType="num">
                                      <p:cBhvr>
                                        <p:cTn id="18" dur="500"/>
                                        <p:tgtEl>
                                          <p:spTgt spid="10"/>
                                        </p:tgtEl>
                                        <p:attrNameLst>
                                          <p:attrName>ppt_w</p:attrName>
                                        </p:attrNameLst>
                                      </p:cBhvr>
                                      <p:tavLst>
                                        <p:tav tm="0">
                                          <p:val>
                                            <p:strVal val="ppt_w"/>
                                          </p:val>
                                        </p:tav>
                                        <p:tav tm="100000">
                                          <p:val>
                                            <p:fltVal val="0"/>
                                          </p:val>
                                        </p:tav>
                                      </p:tavLst>
                                    </p:anim>
                                    <p:anim calcmode="lin" valueType="num">
                                      <p:cBhvr>
                                        <p:cTn id="19" dur="500"/>
                                        <p:tgtEl>
                                          <p:spTgt spid="10"/>
                                        </p:tgtEl>
                                        <p:attrNameLst>
                                          <p:attrName>ppt_h</p:attrName>
                                        </p:attrNameLst>
                                      </p:cBhvr>
                                      <p:tavLst>
                                        <p:tav tm="0">
                                          <p:val>
                                            <p:strVal val="ppt_h"/>
                                          </p:val>
                                        </p:tav>
                                        <p:tav tm="100000">
                                          <p:val>
                                            <p:fltVal val="0"/>
                                          </p:val>
                                        </p:tav>
                                      </p:tavLst>
                                    </p:anim>
                                    <p:animEffect transition="out" filter="fade">
                                      <p:cBhvr>
                                        <p:cTn id="20" dur="500"/>
                                        <p:tgtEl>
                                          <p:spTgt spid="10"/>
                                        </p:tgtEl>
                                      </p:cBhvr>
                                    </p:animEffect>
                                    <p:set>
                                      <p:cBhvr>
                                        <p:cTn id="21" dur="1" fill="hold">
                                          <p:stCondLst>
                                            <p:cond delay="499"/>
                                          </p:stCondLst>
                                        </p:cTn>
                                        <p:tgtEl>
                                          <p:spTgt spid="10"/>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6" presetClass="emph" presetSubtype="0" fill="hold" nodeType="clickEffect">
                                  <p:stCondLst>
                                    <p:cond delay="0"/>
                                  </p:stCondLst>
                                  <p:childTnLst>
                                    <p:animScale>
                                      <p:cBhvr>
                                        <p:cTn id="25" dur="2000" fill="hold"/>
                                        <p:tgtEl>
                                          <p:spTgt spid="12"/>
                                        </p:tgtEl>
                                      </p:cBhvr>
                                      <p:by x="150000" y="150000"/>
                                    </p:animScale>
                                  </p:childTnLst>
                                </p:cTn>
                              </p:par>
                            </p:childTnLst>
                          </p:cTn>
                        </p:par>
                      </p:childTnLst>
                    </p:cTn>
                  </p:par>
                  <p:par>
                    <p:cTn id="26" fill="hold">
                      <p:stCondLst>
                        <p:cond delay="indefinite"/>
                      </p:stCondLst>
                      <p:childTnLst>
                        <p:par>
                          <p:cTn id="27" fill="hold">
                            <p:stCondLst>
                              <p:cond delay="0"/>
                            </p:stCondLst>
                            <p:childTnLst>
                              <p:par>
                                <p:cTn id="28" presetID="6" presetClass="emph" presetSubtype="0" fill="hold" nodeType="clickEffect">
                                  <p:stCondLst>
                                    <p:cond delay="0"/>
                                  </p:stCondLst>
                                  <p:childTnLst>
                                    <p:animScale>
                                      <p:cBhvr>
                                        <p:cTn id="29" dur="2000" fill="hold"/>
                                        <p:tgtEl>
                                          <p:spTgt spid="12"/>
                                        </p:tgtEl>
                                      </p:cBhvr>
                                      <p:by x="150000" y="150000"/>
                                    </p:animScale>
                                  </p:childTnLst>
                                </p:cTn>
                              </p:par>
                              <p:par>
                                <p:cTn id="30" presetID="1" presetClass="entr" presetSubtype="0"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20"/>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childTnLst>
                                </p:cTn>
                              </p:par>
                              <p:par>
                                <p:cTn id="38" presetID="1" presetClass="exit" presetSubtype="0" fill="hold" nodeType="withEffect">
                                  <p:stCondLst>
                                    <p:cond delay="0"/>
                                  </p:stCondLst>
                                  <p:childTnLst>
                                    <p:set>
                                      <p:cBhvr>
                                        <p:cTn id="39" dur="1" fill="hold">
                                          <p:stCondLst>
                                            <p:cond delay="0"/>
                                          </p:stCondLst>
                                        </p:cTn>
                                        <p:tgtEl>
                                          <p:spTgt spid="12"/>
                                        </p:tgtEl>
                                        <p:attrNameLst>
                                          <p:attrName>style.visibility</p:attrName>
                                        </p:attrNameLst>
                                      </p:cBhvr>
                                      <p:to>
                                        <p:strVal val="hidden"/>
                                      </p:to>
                                    </p:set>
                                  </p:childTnLst>
                                </p:cTn>
                              </p:par>
                              <p:par>
                                <p:cTn id="40" presetID="1" presetClass="exit" presetSubtype="0" fill="hold" grpId="1" nodeType="withEffect">
                                  <p:stCondLst>
                                    <p:cond delay="0"/>
                                  </p:stCondLst>
                                  <p:childTnLst>
                                    <p:set>
                                      <p:cBhvr>
                                        <p:cTn id="41" dur="1" fill="hold">
                                          <p:stCondLst>
                                            <p:cond delay="0"/>
                                          </p:stCondLst>
                                        </p:cTn>
                                        <p:tgtEl>
                                          <p:spTgt spid="14"/>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40"/>
                                        </p:tgtEl>
                                        <p:attrNameLst>
                                          <p:attrName>style.visibility</p:attrName>
                                        </p:attrNameLst>
                                      </p:cBhvr>
                                      <p:to>
                                        <p:strVal val="visible"/>
                                      </p:to>
                                    </p:set>
                                    <p:anim calcmode="lin" valueType="num">
                                      <p:cBhvr additive="base">
                                        <p:cTn id="46" dur="500" fill="hold"/>
                                        <p:tgtEl>
                                          <p:spTgt spid="40"/>
                                        </p:tgtEl>
                                        <p:attrNameLst>
                                          <p:attrName>ppt_x</p:attrName>
                                        </p:attrNameLst>
                                      </p:cBhvr>
                                      <p:tavLst>
                                        <p:tav tm="0">
                                          <p:val>
                                            <p:strVal val="#ppt_x"/>
                                          </p:val>
                                        </p:tav>
                                        <p:tav tm="100000">
                                          <p:val>
                                            <p:strVal val="#ppt_x"/>
                                          </p:val>
                                        </p:tav>
                                      </p:tavLst>
                                    </p:anim>
                                    <p:anim calcmode="lin" valueType="num">
                                      <p:cBhvr additive="base">
                                        <p:cTn id="47" dur="500" fill="hold"/>
                                        <p:tgtEl>
                                          <p:spTgt spid="40"/>
                                        </p:tgtEl>
                                        <p:attrNameLst>
                                          <p:attrName>ppt_y</p:attrName>
                                        </p:attrNameLst>
                                      </p:cBhvr>
                                      <p:tavLst>
                                        <p:tav tm="0">
                                          <p:val>
                                            <p:strVal val="1+#ppt_h/2"/>
                                          </p:val>
                                        </p:tav>
                                        <p:tav tm="100000">
                                          <p:val>
                                            <p:strVal val="#ppt_y"/>
                                          </p:val>
                                        </p:tav>
                                      </p:tavLst>
                                    </p:anim>
                                  </p:childTnLst>
                                </p:cTn>
                              </p:par>
                              <p:par>
                                <p:cTn id="48" presetID="2" presetClass="entr" presetSubtype="4" fill="hold" nodeType="withEffect">
                                  <p:stCondLst>
                                    <p:cond delay="0"/>
                                  </p:stCondLst>
                                  <p:childTnLst>
                                    <p:set>
                                      <p:cBhvr>
                                        <p:cTn id="49" dur="1" fill="hold">
                                          <p:stCondLst>
                                            <p:cond delay="0"/>
                                          </p:stCondLst>
                                        </p:cTn>
                                        <p:tgtEl>
                                          <p:spTgt spid="34"/>
                                        </p:tgtEl>
                                        <p:attrNameLst>
                                          <p:attrName>style.visibility</p:attrName>
                                        </p:attrNameLst>
                                      </p:cBhvr>
                                      <p:to>
                                        <p:strVal val="visible"/>
                                      </p:to>
                                    </p:set>
                                    <p:anim calcmode="lin" valueType="num">
                                      <p:cBhvr additive="base">
                                        <p:cTn id="50" dur="500" fill="hold"/>
                                        <p:tgtEl>
                                          <p:spTgt spid="34"/>
                                        </p:tgtEl>
                                        <p:attrNameLst>
                                          <p:attrName>ppt_x</p:attrName>
                                        </p:attrNameLst>
                                      </p:cBhvr>
                                      <p:tavLst>
                                        <p:tav tm="0">
                                          <p:val>
                                            <p:strVal val="#ppt_x"/>
                                          </p:val>
                                        </p:tav>
                                        <p:tav tm="100000">
                                          <p:val>
                                            <p:strVal val="#ppt_x"/>
                                          </p:val>
                                        </p:tav>
                                      </p:tavLst>
                                    </p:anim>
                                    <p:anim calcmode="lin" valueType="num">
                                      <p:cBhvr additive="base">
                                        <p:cTn id="51" dur="500" fill="hold"/>
                                        <p:tgtEl>
                                          <p:spTgt spid="34"/>
                                        </p:tgtEl>
                                        <p:attrNameLst>
                                          <p:attrName>ppt_y</p:attrName>
                                        </p:attrNameLst>
                                      </p:cBhvr>
                                      <p:tavLst>
                                        <p:tav tm="0">
                                          <p:val>
                                            <p:strVal val="1+#ppt_h/2"/>
                                          </p:val>
                                        </p:tav>
                                        <p:tav tm="100000">
                                          <p:val>
                                            <p:strVal val="#ppt_y"/>
                                          </p:val>
                                        </p:tav>
                                      </p:tavLst>
                                    </p:anim>
                                  </p:childTnLst>
                                </p:cTn>
                              </p:par>
                              <p:par>
                                <p:cTn id="52" presetID="2" presetClass="entr" presetSubtype="4" fill="hold" nodeType="withEffect">
                                  <p:stCondLst>
                                    <p:cond delay="0"/>
                                  </p:stCondLst>
                                  <p:childTnLst>
                                    <p:set>
                                      <p:cBhvr>
                                        <p:cTn id="53" dur="1" fill="hold">
                                          <p:stCondLst>
                                            <p:cond delay="0"/>
                                          </p:stCondLst>
                                        </p:cTn>
                                        <p:tgtEl>
                                          <p:spTgt spid="41"/>
                                        </p:tgtEl>
                                        <p:attrNameLst>
                                          <p:attrName>style.visibility</p:attrName>
                                        </p:attrNameLst>
                                      </p:cBhvr>
                                      <p:to>
                                        <p:strVal val="visible"/>
                                      </p:to>
                                    </p:set>
                                    <p:anim calcmode="lin" valueType="num">
                                      <p:cBhvr additive="base">
                                        <p:cTn id="54" dur="500" fill="hold"/>
                                        <p:tgtEl>
                                          <p:spTgt spid="41"/>
                                        </p:tgtEl>
                                        <p:attrNameLst>
                                          <p:attrName>ppt_x</p:attrName>
                                        </p:attrNameLst>
                                      </p:cBhvr>
                                      <p:tavLst>
                                        <p:tav tm="0">
                                          <p:val>
                                            <p:strVal val="#ppt_x"/>
                                          </p:val>
                                        </p:tav>
                                        <p:tav tm="100000">
                                          <p:val>
                                            <p:strVal val="#ppt_x"/>
                                          </p:val>
                                        </p:tav>
                                      </p:tavLst>
                                    </p:anim>
                                    <p:anim calcmode="lin" valueType="num">
                                      <p:cBhvr additive="base">
                                        <p:cTn id="55" dur="500" fill="hold"/>
                                        <p:tgtEl>
                                          <p:spTgt spid="41"/>
                                        </p:tgtEl>
                                        <p:attrNameLst>
                                          <p:attrName>ppt_y</p:attrName>
                                        </p:attrNameLst>
                                      </p:cBhvr>
                                      <p:tavLst>
                                        <p:tav tm="0">
                                          <p:val>
                                            <p:strVal val="1+#ppt_h/2"/>
                                          </p:val>
                                        </p:tav>
                                        <p:tav tm="100000">
                                          <p:val>
                                            <p:strVal val="#ppt_y"/>
                                          </p:val>
                                        </p:tav>
                                      </p:tavLst>
                                    </p:anim>
                                  </p:childTnLst>
                                </p:cTn>
                              </p:par>
                              <p:par>
                                <p:cTn id="56" presetID="2" presetClass="entr" presetSubtype="4" fill="hold" nodeType="withEffect">
                                  <p:stCondLst>
                                    <p:cond delay="0"/>
                                  </p:stCondLst>
                                  <p:childTnLst>
                                    <p:set>
                                      <p:cBhvr>
                                        <p:cTn id="57" dur="1" fill="hold">
                                          <p:stCondLst>
                                            <p:cond delay="0"/>
                                          </p:stCondLst>
                                        </p:cTn>
                                        <p:tgtEl>
                                          <p:spTgt spid="38"/>
                                        </p:tgtEl>
                                        <p:attrNameLst>
                                          <p:attrName>style.visibility</p:attrName>
                                        </p:attrNameLst>
                                      </p:cBhvr>
                                      <p:to>
                                        <p:strVal val="visible"/>
                                      </p:to>
                                    </p:set>
                                    <p:anim calcmode="lin" valueType="num">
                                      <p:cBhvr additive="base">
                                        <p:cTn id="58" dur="500" fill="hold"/>
                                        <p:tgtEl>
                                          <p:spTgt spid="38"/>
                                        </p:tgtEl>
                                        <p:attrNameLst>
                                          <p:attrName>ppt_x</p:attrName>
                                        </p:attrNameLst>
                                      </p:cBhvr>
                                      <p:tavLst>
                                        <p:tav tm="0">
                                          <p:val>
                                            <p:strVal val="#ppt_x"/>
                                          </p:val>
                                        </p:tav>
                                        <p:tav tm="100000">
                                          <p:val>
                                            <p:strVal val="#ppt_x"/>
                                          </p:val>
                                        </p:tav>
                                      </p:tavLst>
                                    </p:anim>
                                    <p:anim calcmode="lin" valueType="num">
                                      <p:cBhvr additive="base">
                                        <p:cTn id="59" dur="500" fill="hold"/>
                                        <p:tgtEl>
                                          <p:spTgt spid="38"/>
                                        </p:tgtEl>
                                        <p:attrNameLst>
                                          <p:attrName>ppt_y</p:attrName>
                                        </p:attrNameLst>
                                      </p:cBhvr>
                                      <p:tavLst>
                                        <p:tav tm="0">
                                          <p:val>
                                            <p:strVal val="1+#ppt_h/2"/>
                                          </p:val>
                                        </p:tav>
                                        <p:tav tm="100000">
                                          <p:val>
                                            <p:strVal val="#ppt_y"/>
                                          </p:val>
                                        </p:tav>
                                      </p:tavLst>
                                    </p:anim>
                                  </p:childTnLst>
                                </p:cTn>
                              </p:par>
                              <p:par>
                                <p:cTn id="60" presetID="2" presetClass="entr" presetSubtype="4" fill="hold" grpId="0" nodeType="withEffect">
                                  <p:stCondLst>
                                    <p:cond delay="0"/>
                                  </p:stCondLst>
                                  <p:childTnLst>
                                    <p:set>
                                      <p:cBhvr>
                                        <p:cTn id="61" dur="1" fill="hold">
                                          <p:stCondLst>
                                            <p:cond delay="0"/>
                                          </p:stCondLst>
                                        </p:cTn>
                                        <p:tgtEl>
                                          <p:spTgt spid="46"/>
                                        </p:tgtEl>
                                        <p:attrNameLst>
                                          <p:attrName>style.visibility</p:attrName>
                                        </p:attrNameLst>
                                      </p:cBhvr>
                                      <p:to>
                                        <p:strVal val="visible"/>
                                      </p:to>
                                    </p:set>
                                    <p:anim calcmode="lin" valueType="num">
                                      <p:cBhvr additive="base">
                                        <p:cTn id="62" dur="500" fill="hold"/>
                                        <p:tgtEl>
                                          <p:spTgt spid="46"/>
                                        </p:tgtEl>
                                        <p:attrNameLst>
                                          <p:attrName>ppt_x</p:attrName>
                                        </p:attrNameLst>
                                      </p:cBhvr>
                                      <p:tavLst>
                                        <p:tav tm="0">
                                          <p:val>
                                            <p:strVal val="#ppt_x"/>
                                          </p:val>
                                        </p:tav>
                                        <p:tav tm="100000">
                                          <p:val>
                                            <p:strVal val="#ppt_x"/>
                                          </p:val>
                                        </p:tav>
                                      </p:tavLst>
                                    </p:anim>
                                    <p:anim calcmode="lin" valueType="num">
                                      <p:cBhvr additive="base">
                                        <p:cTn id="63"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nodeType="clickEffect">
                                  <p:stCondLst>
                                    <p:cond delay="0"/>
                                  </p:stCondLst>
                                  <p:childTnLst>
                                    <p:set>
                                      <p:cBhvr>
                                        <p:cTn id="67" dur="1" fill="hold">
                                          <p:stCondLst>
                                            <p:cond delay="0"/>
                                          </p:stCondLst>
                                        </p:cTn>
                                        <p:tgtEl>
                                          <p:spTgt spid="7"/>
                                        </p:tgtEl>
                                        <p:attrNameLst>
                                          <p:attrName>style.visibility</p:attrName>
                                        </p:attrNameLst>
                                      </p:cBhvr>
                                      <p:to>
                                        <p:strVal val="visible"/>
                                      </p:to>
                                    </p:set>
                                  </p:childTnLst>
                                </p:cTn>
                              </p:par>
                              <p:par>
                                <p:cTn id="68" presetID="1" presetClass="entr" presetSubtype="0" fill="hold" grpId="0" nodeType="withEffect">
                                  <p:stCondLst>
                                    <p:cond delay="0"/>
                                  </p:stCondLst>
                                  <p:childTnLst>
                                    <p:set>
                                      <p:cBhvr>
                                        <p:cTn id="69" dur="1" fill="hold">
                                          <p:stCondLst>
                                            <p:cond delay="0"/>
                                          </p:stCondLst>
                                        </p:cTn>
                                        <p:tgtEl>
                                          <p:spTgt spid="9"/>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nodeType="clickEffect">
                                  <p:stCondLst>
                                    <p:cond delay="0"/>
                                  </p:stCondLst>
                                  <p:childTnLst>
                                    <p:set>
                                      <p:cBhvr>
                                        <p:cTn id="73" dur="1" fill="hold">
                                          <p:stCondLst>
                                            <p:cond delay="0"/>
                                          </p:stCondLst>
                                        </p:cTn>
                                        <p:tgtEl>
                                          <p:spTgt spid="16"/>
                                        </p:tgtEl>
                                        <p:attrNameLst>
                                          <p:attrName>style.visibility</p:attrName>
                                        </p:attrNameLst>
                                      </p:cBhvr>
                                      <p:to>
                                        <p:strVal val="visible"/>
                                      </p:to>
                                    </p:set>
                                  </p:childTnLst>
                                </p:cTn>
                              </p:par>
                              <p:par>
                                <p:cTn id="74" presetID="1" presetClass="entr" presetSubtype="0" fill="hold" grpId="0" nodeType="withEffect">
                                  <p:stCondLst>
                                    <p:cond delay="0"/>
                                  </p:stCondLst>
                                  <p:childTnLst>
                                    <p:set>
                                      <p:cBhvr>
                                        <p:cTn id="75"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P spid="14" grpId="0"/>
      <p:bldP spid="14" grpId="1"/>
      <p:bldP spid="20" grpId="0"/>
      <p:bldP spid="46" grpId="0"/>
      <p:bldP spid="9" grpId="0" animBg="1"/>
      <p:bldP spid="2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8772330-FE16-41A1-86D5-2A2C462F08E7}"/>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76CD060B-953D-404E-895E-28F325FE695F}"/>
              </a:ext>
            </a:extLst>
          </p:cNvPr>
          <p:cNvSpPr>
            <a:spLocks noGrp="1"/>
          </p:cNvSpPr>
          <p:nvPr>
            <p:ph idx="1"/>
          </p:nvPr>
        </p:nvSpPr>
        <p:spPr/>
        <p:txBody>
          <a:bodyPr/>
          <a:lstStyle/>
          <a:p>
            <a:r>
              <a:rPr lang="zh-CN" altLang="zh-CN" sz="3200" kern="100" dirty="0">
                <a:effectLst/>
                <a:ea typeface="宋体" panose="02010600030101010101" pitchFamily="2" charset="-122"/>
                <a:cs typeface="宋体" panose="02010600030101010101" pitchFamily="2" charset="-122"/>
              </a:rPr>
              <a:t>国际会计专业学生吕昱禅</a:t>
            </a:r>
            <a:r>
              <a:rPr lang="zh-CN" altLang="en-US" sz="3200" kern="100" dirty="0">
                <a:effectLst/>
                <a:ea typeface="宋体" panose="02010600030101010101" pitchFamily="2" charset="-122"/>
                <a:cs typeface="宋体" panose="02010600030101010101" pitchFamily="2" charset="-122"/>
              </a:rPr>
              <a:t>（</a:t>
            </a:r>
            <a:r>
              <a:rPr lang="en-US" altLang="zh-CN" sz="3200" kern="100" dirty="0">
                <a:ea typeface="宋体" panose="02010600030101010101" pitchFamily="2" charset="-122"/>
                <a:cs typeface="宋体" panose="02010600030101010101" pitchFamily="2" charset="-122"/>
              </a:rPr>
              <a:t>2018</a:t>
            </a:r>
            <a:r>
              <a:rPr lang="zh-CN" altLang="en-US" sz="3200" kern="100" dirty="0">
                <a:ea typeface="宋体" panose="02010600030101010101" pitchFamily="2" charset="-122"/>
                <a:cs typeface="宋体" panose="02010600030101010101" pitchFamily="2" charset="-122"/>
              </a:rPr>
              <a:t>级</a:t>
            </a:r>
            <a:r>
              <a:rPr lang="zh-CN" altLang="en-US" sz="3200" kern="100" dirty="0">
                <a:effectLst/>
                <a:ea typeface="宋体" panose="02010600030101010101" pitchFamily="2" charset="-122"/>
                <a:cs typeface="宋体" panose="02010600030101010101" pitchFamily="2" charset="-122"/>
              </a:rPr>
              <a:t>）</a:t>
            </a:r>
            <a:r>
              <a:rPr lang="zh-CN" altLang="zh-CN" sz="3200" kern="100" dirty="0">
                <a:effectLst/>
                <a:ea typeface="宋体" panose="02010600030101010101" pitchFamily="2" charset="-122"/>
                <a:cs typeface="宋体" panose="02010600030101010101" pitchFamily="2" charset="-122"/>
              </a:rPr>
              <a:t>、陈渔</a:t>
            </a:r>
            <a:r>
              <a:rPr lang="zh-CN" altLang="en-US" sz="3200" kern="100" dirty="0">
                <a:effectLst/>
                <a:ea typeface="宋体" panose="02010600030101010101" pitchFamily="2" charset="-122"/>
                <a:cs typeface="宋体" panose="02010600030101010101" pitchFamily="2" charset="-122"/>
              </a:rPr>
              <a:t>（</a:t>
            </a:r>
            <a:r>
              <a:rPr lang="en-US" altLang="zh-CN" sz="3200" kern="100" dirty="0">
                <a:effectLst/>
                <a:ea typeface="宋体" panose="02010600030101010101" pitchFamily="2" charset="-122"/>
                <a:cs typeface="宋体" panose="02010600030101010101" pitchFamily="2" charset="-122"/>
              </a:rPr>
              <a:t>2019</a:t>
            </a:r>
            <a:r>
              <a:rPr lang="zh-CN" altLang="en-US" sz="3200" kern="100" dirty="0">
                <a:effectLst/>
                <a:ea typeface="宋体" panose="02010600030101010101" pitchFamily="2" charset="-122"/>
                <a:cs typeface="宋体" panose="02010600030101010101" pitchFamily="2" charset="-122"/>
              </a:rPr>
              <a:t>级）</a:t>
            </a:r>
            <a:r>
              <a:rPr lang="zh-CN" altLang="zh-CN" sz="3200" kern="100" dirty="0">
                <a:effectLst/>
                <a:ea typeface="宋体" panose="02010600030101010101" pitchFamily="2" charset="-122"/>
                <a:cs typeface="宋体" panose="02010600030101010101" pitchFamily="2" charset="-122"/>
              </a:rPr>
              <a:t>、王乙婷</a:t>
            </a:r>
            <a:r>
              <a:rPr lang="zh-CN" altLang="en-US" sz="3200" kern="100" dirty="0">
                <a:effectLst/>
                <a:ea typeface="宋体" panose="02010600030101010101" pitchFamily="2" charset="-122"/>
                <a:cs typeface="宋体" panose="02010600030101010101" pitchFamily="2" charset="-122"/>
              </a:rPr>
              <a:t>（</a:t>
            </a:r>
            <a:r>
              <a:rPr lang="en-US" altLang="zh-CN" sz="3200" kern="100" dirty="0">
                <a:effectLst/>
                <a:ea typeface="宋体" panose="02010600030101010101" pitchFamily="2" charset="-122"/>
                <a:cs typeface="宋体" panose="02010600030101010101" pitchFamily="2" charset="-122"/>
              </a:rPr>
              <a:t>2021</a:t>
            </a:r>
            <a:r>
              <a:rPr lang="zh-CN" altLang="en-US" sz="3200" kern="100" dirty="0">
                <a:effectLst/>
                <a:ea typeface="宋体" panose="02010600030101010101" pitchFamily="2" charset="-122"/>
                <a:cs typeface="宋体" panose="02010600030101010101" pitchFamily="2" charset="-122"/>
              </a:rPr>
              <a:t>级）</a:t>
            </a:r>
            <a:r>
              <a:rPr lang="zh-CN" altLang="zh-CN" sz="3200" kern="100" dirty="0">
                <a:effectLst/>
                <a:ea typeface="宋体" panose="02010600030101010101" pitchFamily="2" charset="-122"/>
                <a:cs typeface="宋体" panose="02010600030101010101" pitchFamily="2" charset="-122"/>
              </a:rPr>
              <a:t>、孙云飞</a:t>
            </a:r>
            <a:r>
              <a:rPr lang="zh-CN" altLang="en-US" sz="3200" kern="100" dirty="0">
                <a:effectLst/>
                <a:ea typeface="宋体" panose="02010600030101010101" pitchFamily="2" charset="-122"/>
                <a:cs typeface="宋体" panose="02010600030101010101" pitchFamily="2" charset="-122"/>
              </a:rPr>
              <a:t>（</a:t>
            </a:r>
            <a:r>
              <a:rPr lang="en-US" altLang="zh-CN" sz="3200" kern="100" dirty="0">
                <a:effectLst/>
                <a:ea typeface="宋体" panose="02010600030101010101" pitchFamily="2" charset="-122"/>
                <a:cs typeface="宋体" panose="02010600030101010101" pitchFamily="2" charset="-122"/>
              </a:rPr>
              <a:t>2022</a:t>
            </a:r>
            <a:r>
              <a:rPr lang="zh-CN" altLang="en-US" sz="3200" kern="100" dirty="0">
                <a:effectLst/>
                <a:ea typeface="宋体" panose="02010600030101010101" pitchFamily="2" charset="-122"/>
                <a:cs typeface="宋体" panose="02010600030101010101" pitchFamily="2" charset="-122"/>
              </a:rPr>
              <a:t>级）</a:t>
            </a:r>
            <a:r>
              <a:rPr lang="zh-CN" altLang="zh-CN" sz="3200" kern="100" dirty="0">
                <a:effectLst/>
                <a:ea typeface="宋体" panose="02010600030101010101" pitchFamily="2" charset="-122"/>
                <a:cs typeface="宋体" panose="02010600030101010101" pitchFamily="2" charset="-122"/>
              </a:rPr>
              <a:t>分别于</a:t>
            </a:r>
            <a:r>
              <a:rPr lang="en-US" altLang="zh-CN" sz="3200" kern="100" dirty="0">
                <a:effectLst/>
                <a:ea typeface="宋体" panose="02010600030101010101" pitchFamily="2" charset="-122"/>
                <a:cs typeface="宋体" panose="02010600030101010101" pitchFamily="2" charset="-122"/>
              </a:rPr>
              <a:t>2022</a:t>
            </a:r>
            <a:r>
              <a:rPr lang="zh-CN" altLang="zh-CN" sz="3200" kern="100" dirty="0">
                <a:effectLst/>
                <a:ea typeface="宋体" panose="02010600030101010101" pitchFamily="2" charset="-122"/>
                <a:cs typeface="宋体" panose="02010600030101010101" pitchFamily="2" charset="-122"/>
              </a:rPr>
              <a:t>、</a:t>
            </a:r>
            <a:r>
              <a:rPr lang="en-US" altLang="zh-CN" sz="3200" kern="100" dirty="0">
                <a:effectLst/>
                <a:ea typeface="宋体" panose="02010600030101010101" pitchFamily="2" charset="-122"/>
                <a:cs typeface="宋体" panose="02010600030101010101" pitchFamily="2" charset="-122"/>
              </a:rPr>
              <a:t>2023</a:t>
            </a:r>
            <a:r>
              <a:rPr lang="zh-CN" altLang="zh-CN" sz="3200" kern="100" dirty="0">
                <a:effectLst/>
                <a:ea typeface="宋体" panose="02010600030101010101" pitchFamily="2" charset="-122"/>
                <a:cs typeface="宋体" panose="02010600030101010101" pitchFamily="2" charset="-122"/>
              </a:rPr>
              <a:t>、</a:t>
            </a:r>
            <a:r>
              <a:rPr lang="en-US" altLang="zh-CN" sz="3200" kern="100" dirty="0">
                <a:effectLst/>
                <a:ea typeface="宋体" panose="02010600030101010101" pitchFamily="2" charset="-122"/>
                <a:cs typeface="宋体" panose="02010600030101010101" pitchFamily="2" charset="-122"/>
              </a:rPr>
              <a:t>2025</a:t>
            </a:r>
            <a:r>
              <a:rPr lang="zh-CN" altLang="zh-CN" sz="3200" kern="100" dirty="0">
                <a:effectLst/>
                <a:ea typeface="宋体" panose="02010600030101010101" pitchFamily="2" charset="-122"/>
                <a:cs typeface="宋体" panose="02010600030101010101" pitchFamily="2" charset="-122"/>
              </a:rPr>
              <a:t>、</a:t>
            </a:r>
            <a:r>
              <a:rPr lang="en-US" altLang="zh-CN" sz="3200" kern="100" dirty="0">
                <a:effectLst/>
                <a:ea typeface="宋体" panose="02010600030101010101" pitchFamily="2" charset="-122"/>
                <a:cs typeface="宋体" panose="02010600030101010101" pitchFamily="2" charset="-122"/>
              </a:rPr>
              <a:t>2026</a:t>
            </a:r>
            <a:r>
              <a:rPr lang="zh-CN" altLang="en-US" sz="3200" kern="100" dirty="0">
                <a:effectLst/>
                <a:ea typeface="宋体" panose="02010600030101010101" pitchFamily="2" charset="-122"/>
                <a:cs typeface="宋体" panose="02010600030101010101" pitchFamily="2" charset="-122"/>
              </a:rPr>
              <a:t>年</a:t>
            </a:r>
            <a:r>
              <a:rPr lang="zh-CN" altLang="zh-CN" sz="3200" kern="100" dirty="0">
                <a:effectLst/>
                <a:ea typeface="宋体" panose="02010600030101010101" pitchFamily="2" charset="-122"/>
                <a:cs typeface="宋体" panose="02010600030101010101" pitchFamily="2" charset="-122"/>
              </a:rPr>
              <a:t>获南开大学学生最高荣誉“南开大学周恩来奖学金”</a:t>
            </a:r>
            <a:r>
              <a:rPr lang="zh-CN" altLang="en-US" sz="3200" kern="100" dirty="0">
                <a:effectLst/>
                <a:ea typeface="宋体" panose="02010600030101010101" pitchFamily="2" charset="-122"/>
                <a:cs typeface="宋体" panose="02010600030101010101" pitchFamily="2" charset="-122"/>
              </a:rPr>
              <a:t>。</a:t>
            </a:r>
            <a:endParaRPr lang="zh-CN" altLang="en-US" sz="3200" dirty="0"/>
          </a:p>
        </p:txBody>
      </p:sp>
      <p:sp>
        <p:nvSpPr>
          <p:cNvPr id="4" name="灯片编号占位符 3">
            <a:extLst>
              <a:ext uri="{FF2B5EF4-FFF2-40B4-BE49-F238E27FC236}">
                <a16:creationId xmlns:a16="http://schemas.microsoft.com/office/drawing/2014/main" id="{ED800606-B4E3-4FF1-9DB8-A00E259BE663}"/>
              </a:ext>
            </a:extLst>
          </p:cNvPr>
          <p:cNvSpPr>
            <a:spLocks noGrp="1"/>
          </p:cNvSpPr>
          <p:nvPr>
            <p:ph type="sldNum" sz="quarter" idx="12"/>
          </p:nvPr>
        </p:nvSpPr>
        <p:spPr/>
        <p:txBody>
          <a:bodyPr/>
          <a:lstStyle/>
          <a:p>
            <a:pPr>
              <a:defRPr/>
            </a:pPr>
            <a:fld id="{AB928433-6783-4F3F-8DC0-1F858574F025}" type="slidenum">
              <a:rPr lang="en-US" altLang="zh-CN" smtClean="0"/>
              <a:pPr>
                <a:defRPr/>
              </a:pPr>
              <a:t>33</a:t>
            </a:fld>
            <a:endParaRPr lang="en-US" altLang="zh-CN"/>
          </a:p>
        </p:txBody>
      </p:sp>
    </p:spTree>
    <p:extLst>
      <p:ext uri="{BB962C8B-B14F-4D97-AF65-F5344CB8AC3E}">
        <p14:creationId xmlns:p14="http://schemas.microsoft.com/office/powerpoint/2010/main" val="2981638676"/>
      </p:ext>
    </p:extLst>
  </p:cSld>
  <p:clrMapOvr>
    <a:masterClrMapping/>
  </p:clrMapOvr>
  <p:transition>
    <p:random/>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67544" y="863600"/>
            <a:ext cx="7732486" cy="5994400"/>
          </a:xfrm>
        </p:spPr>
        <p:txBody>
          <a:bodyPr/>
          <a:lstStyle/>
          <a:p>
            <a:r>
              <a:rPr lang="en-US" altLang="zh-CN" sz="2600" dirty="0"/>
              <a:t>21</a:t>
            </a:r>
            <a:r>
              <a:rPr lang="zh-CN" altLang="en-US" sz="2600" dirty="0"/>
              <a:t>级国际会计专业本科生王乙婷获</a:t>
            </a:r>
            <a:r>
              <a:rPr lang="zh-CN" altLang="zh-CN" sz="2600" dirty="0"/>
              <a:t>南开学生最高荣誉的奖学金“南开大学周恩来奖学金”</a:t>
            </a:r>
          </a:p>
        </p:txBody>
      </p:sp>
      <p:sp>
        <p:nvSpPr>
          <p:cNvPr id="4" name="灯片编号占位符 3"/>
          <p:cNvSpPr>
            <a:spLocks noGrp="1"/>
          </p:cNvSpPr>
          <p:nvPr>
            <p:ph type="sldNum" sz="quarter" idx="12"/>
          </p:nvPr>
        </p:nvSpPr>
        <p:spPr/>
        <p:txBody>
          <a:bodyPr/>
          <a:lstStyle/>
          <a:p>
            <a:pPr>
              <a:defRPr/>
            </a:pPr>
            <a:fld id="{AB928433-6783-4F3F-8DC0-1F858574F025}" type="slidenum">
              <a:rPr lang="en-US" altLang="zh-CN" smtClean="0"/>
              <a:pPr>
                <a:defRPr/>
              </a:pPr>
              <a:t>34</a:t>
            </a:fld>
            <a:endParaRPr lang="en-US" altLang="zh-CN"/>
          </a:p>
        </p:txBody>
      </p:sp>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15816" y="2060848"/>
            <a:ext cx="3744416" cy="4334814"/>
          </a:xfrm>
          <a:prstGeom prst="rect">
            <a:avLst/>
          </a:prstGeom>
        </p:spPr>
      </p:pic>
    </p:spTree>
    <p:extLst>
      <p:ext uri="{BB962C8B-B14F-4D97-AF65-F5344CB8AC3E}">
        <p14:creationId xmlns:p14="http://schemas.microsoft.com/office/powerpoint/2010/main" val="4145826965"/>
      </p:ext>
    </p:extLst>
  </p:cSld>
  <p:clrMapOvr>
    <a:masterClrMapping/>
  </p:clrMapOvr>
  <p:transition>
    <p:random/>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11560" y="836712"/>
            <a:ext cx="7732486" cy="5943600"/>
          </a:xfrm>
        </p:spPr>
        <p:txBody>
          <a:bodyPr/>
          <a:lstStyle/>
          <a:p>
            <a:r>
              <a:rPr lang="en-US" altLang="zh-CN" sz="2600" dirty="0"/>
              <a:t>22</a:t>
            </a:r>
            <a:r>
              <a:rPr lang="zh-CN" altLang="en-US" sz="2600" dirty="0"/>
              <a:t>级国际会计专业本科生孙云飞获</a:t>
            </a:r>
            <a:r>
              <a:rPr lang="zh-CN" altLang="zh-CN" sz="2600" dirty="0"/>
              <a:t>南开学生最高荣誉的奖学金“南开大学周恩来奖学金”</a:t>
            </a:r>
          </a:p>
        </p:txBody>
      </p:sp>
      <p:sp>
        <p:nvSpPr>
          <p:cNvPr id="4" name="灯片编号占位符 3"/>
          <p:cNvSpPr>
            <a:spLocks noGrp="1"/>
          </p:cNvSpPr>
          <p:nvPr>
            <p:ph type="sldNum" sz="quarter" idx="12"/>
          </p:nvPr>
        </p:nvSpPr>
        <p:spPr/>
        <p:txBody>
          <a:bodyPr/>
          <a:lstStyle/>
          <a:p>
            <a:pPr>
              <a:defRPr/>
            </a:pPr>
            <a:fld id="{AB928433-6783-4F3F-8DC0-1F858574F025}" type="slidenum">
              <a:rPr lang="en-US" altLang="zh-CN" smtClean="0"/>
              <a:pPr>
                <a:defRPr/>
              </a:pPr>
              <a:t>35</a:t>
            </a:fld>
            <a:endParaRPr lang="en-US" altLang="zh-CN"/>
          </a:p>
        </p:txBody>
      </p:sp>
      <p:pic>
        <p:nvPicPr>
          <p:cNvPr id="7" name="图片 6">
            <a:extLst>
              <a:ext uri="{FF2B5EF4-FFF2-40B4-BE49-F238E27FC236}">
                <a16:creationId xmlns:a16="http://schemas.microsoft.com/office/drawing/2014/main" id="{32D3B0E3-6C18-47A2-A757-BB31F07F80C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71799" y="2132856"/>
            <a:ext cx="4104457" cy="4572744"/>
          </a:xfrm>
          <a:prstGeom prst="rect">
            <a:avLst/>
          </a:prstGeom>
        </p:spPr>
      </p:pic>
    </p:spTree>
    <p:extLst>
      <p:ext uri="{BB962C8B-B14F-4D97-AF65-F5344CB8AC3E}">
        <p14:creationId xmlns:p14="http://schemas.microsoft.com/office/powerpoint/2010/main" val="1648955983"/>
      </p:ext>
    </p:extLst>
  </p:cSld>
  <p:clrMapOvr>
    <a:masterClrMapping/>
  </p:clrMapOvr>
  <p:transition>
    <p:random/>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B57E5B5-19BE-7CC8-AF95-5876B4A0598C}"/>
              </a:ext>
            </a:extLst>
          </p:cNvPr>
          <p:cNvSpPr>
            <a:spLocks noGrp="1"/>
          </p:cNvSpPr>
          <p:nvPr>
            <p:ph type="title"/>
          </p:nvPr>
        </p:nvSpPr>
        <p:spPr/>
        <p:txBody>
          <a:bodyPr/>
          <a:lstStyle/>
          <a:p>
            <a:r>
              <a:rPr lang="zh-CN" altLang="en-US" dirty="0"/>
              <a:t>师资队伍</a:t>
            </a:r>
          </a:p>
        </p:txBody>
      </p:sp>
      <p:sp>
        <p:nvSpPr>
          <p:cNvPr id="3" name="内容占位符 2">
            <a:extLst>
              <a:ext uri="{FF2B5EF4-FFF2-40B4-BE49-F238E27FC236}">
                <a16:creationId xmlns:a16="http://schemas.microsoft.com/office/drawing/2014/main" id="{99D4998D-3A73-A47C-0331-A9985B145375}"/>
              </a:ext>
            </a:extLst>
          </p:cNvPr>
          <p:cNvSpPr>
            <a:spLocks noGrp="1"/>
          </p:cNvSpPr>
          <p:nvPr>
            <p:ph idx="1"/>
          </p:nvPr>
        </p:nvSpPr>
        <p:spPr>
          <a:xfrm>
            <a:off x="685800" y="1772816"/>
            <a:ext cx="7772400" cy="4475584"/>
          </a:xfrm>
        </p:spPr>
        <p:txBody>
          <a:bodyPr/>
          <a:lstStyle/>
          <a:p>
            <a:pPr eaLnBrk="1" hangingPunct="1"/>
            <a:r>
              <a:rPr lang="zh-CN" altLang="en-US" b="0" dirty="0">
                <a:latin typeface="宋体" panose="02010600030101010101" pitchFamily="2" charset="-122"/>
                <a:ea typeface="宋体" panose="02010600030101010101" pitchFamily="2" charset="-122"/>
              </a:rPr>
              <a:t>会计学系的专职教师</a:t>
            </a:r>
            <a:r>
              <a:rPr lang="en-US" altLang="zh-CN" b="0" dirty="0">
                <a:latin typeface="宋体" panose="02010600030101010101" pitchFamily="2" charset="-122"/>
                <a:ea typeface="宋体" panose="02010600030101010101" pitchFamily="2" charset="-122"/>
              </a:rPr>
              <a:t>18</a:t>
            </a:r>
            <a:r>
              <a:rPr lang="zh-CN" altLang="en-US" b="0" dirty="0">
                <a:latin typeface="宋体" panose="02010600030101010101" pitchFamily="2" charset="-122"/>
                <a:ea typeface="宋体" panose="02010600030101010101" pitchFamily="2" charset="-122"/>
              </a:rPr>
              <a:t>人</a:t>
            </a:r>
          </a:p>
          <a:p>
            <a:pPr marL="468000" indent="-468000" eaLnBrk="1" hangingPunct="1">
              <a:buFont typeface="Wingdings" pitchFamily="2" charset="2"/>
              <a:buChar char="ü"/>
            </a:pPr>
            <a:r>
              <a:rPr lang="zh-CN" altLang="en-US" sz="2600" b="0" dirty="0">
                <a:latin typeface="宋体" panose="02010600030101010101" pitchFamily="2" charset="-122"/>
                <a:ea typeface="宋体" panose="02010600030101010101" pitchFamily="2" charset="-122"/>
              </a:rPr>
              <a:t>教授</a:t>
            </a:r>
            <a:r>
              <a:rPr lang="en-US" altLang="zh-CN" sz="2600" b="0" dirty="0">
                <a:latin typeface="宋体" panose="02010600030101010101" pitchFamily="2" charset="-122"/>
                <a:ea typeface="宋体" panose="02010600030101010101" pitchFamily="2" charset="-122"/>
              </a:rPr>
              <a:t>6</a:t>
            </a:r>
            <a:r>
              <a:rPr lang="zh-CN" altLang="en-US" sz="2600" b="0" dirty="0">
                <a:latin typeface="宋体" panose="02010600030101010101" pitchFamily="2" charset="-122"/>
                <a:ea typeface="宋体" panose="02010600030101010101" pitchFamily="2" charset="-122"/>
              </a:rPr>
              <a:t>人</a:t>
            </a:r>
          </a:p>
          <a:p>
            <a:pPr lvl="1" eaLnBrk="1" hangingPunct="1"/>
            <a:r>
              <a:rPr lang="zh-CN" altLang="en-US" sz="2600" b="0" dirty="0">
                <a:latin typeface="宋体" panose="02010600030101010101" pitchFamily="2" charset="-122"/>
                <a:ea typeface="宋体" panose="02010600030101010101" pitchFamily="2" charset="-122"/>
              </a:rPr>
              <a:t>其中博士生导师</a:t>
            </a:r>
            <a:r>
              <a:rPr lang="en-US" altLang="zh-CN" sz="2600" b="0" dirty="0">
                <a:latin typeface="宋体" panose="02010600030101010101" pitchFamily="2" charset="-122"/>
                <a:ea typeface="宋体" panose="02010600030101010101" pitchFamily="2" charset="-122"/>
              </a:rPr>
              <a:t>6</a:t>
            </a:r>
            <a:r>
              <a:rPr lang="zh-CN" altLang="en-US" sz="2600" b="0" dirty="0">
                <a:latin typeface="宋体" panose="02010600030101010101" pitchFamily="2" charset="-122"/>
                <a:ea typeface="宋体" panose="02010600030101010101" pitchFamily="2" charset="-122"/>
              </a:rPr>
              <a:t>人</a:t>
            </a:r>
          </a:p>
          <a:p>
            <a:pPr marL="468000" indent="-468000" eaLnBrk="1" hangingPunct="1">
              <a:buFont typeface="Wingdings" pitchFamily="2" charset="2"/>
              <a:buChar char="ü"/>
            </a:pPr>
            <a:r>
              <a:rPr lang="zh-CN" altLang="en-US" sz="2600" b="0" dirty="0">
                <a:latin typeface="宋体" panose="02010600030101010101" pitchFamily="2" charset="-122"/>
                <a:ea typeface="宋体" panose="02010600030101010101" pitchFamily="2" charset="-122"/>
              </a:rPr>
              <a:t>副教授共</a:t>
            </a:r>
            <a:r>
              <a:rPr lang="en-US" altLang="zh-CN" sz="2600" b="0" dirty="0">
                <a:latin typeface="宋体" panose="02010600030101010101" pitchFamily="2" charset="-122"/>
                <a:ea typeface="宋体" panose="02010600030101010101" pitchFamily="2" charset="-122"/>
              </a:rPr>
              <a:t>6</a:t>
            </a:r>
            <a:r>
              <a:rPr lang="zh-CN" altLang="en-US" sz="2600" b="0" dirty="0">
                <a:latin typeface="宋体" panose="02010600030101010101" pitchFamily="2" charset="-122"/>
                <a:ea typeface="宋体" panose="02010600030101010101" pitchFamily="2" charset="-122"/>
              </a:rPr>
              <a:t>人</a:t>
            </a:r>
            <a:endParaRPr lang="en-US" altLang="zh-CN" sz="2600" b="0" dirty="0">
              <a:latin typeface="宋体" panose="02010600030101010101" pitchFamily="2" charset="-122"/>
              <a:ea typeface="宋体" panose="02010600030101010101" pitchFamily="2" charset="-122"/>
            </a:endParaRPr>
          </a:p>
          <a:p>
            <a:pPr marL="468000" indent="-468000" eaLnBrk="1" hangingPunct="1">
              <a:buFont typeface="Wingdings" pitchFamily="2" charset="2"/>
              <a:buChar char="ü"/>
            </a:pPr>
            <a:r>
              <a:rPr lang="zh-CN" altLang="en-US" sz="2600" b="0" dirty="0">
                <a:latin typeface="宋体" panose="02010600030101010101" pitchFamily="2" charset="-122"/>
                <a:ea typeface="宋体" panose="02010600030101010101" pitchFamily="2" charset="-122"/>
              </a:rPr>
              <a:t>助理教授 </a:t>
            </a:r>
            <a:r>
              <a:rPr lang="en-US" altLang="zh-CN" sz="2600" b="0" dirty="0">
                <a:latin typeface="宋体" panose="02010600030101010101" pitchFamily="2" charset="-122"/>
                <a:ea typeface="宋体" panose="02010600030101010101" pitchFamily="2" charset="-122"/>
              </a:rPr>
              <a:t>6</a:t>
            </a:r>
            <a:r>
              <a:rPr lang="zh-CN" altLang="en-US" sz="2600" b="0" dirty="0">
                <a:latin typeface="宋体" panose="02010600030101010101" pitchFamily="2" charset="-122"/>
                <a:ea typeface="宋体" panose="02010600030101010101" pitchFamily="2" charset="-122"/>
              </a:rPr>
              <a:t>人</a:t>
            </a:r>
            <a:endParaRPr lang="en-US" altLang="zh-CN" sz="2600" b="0" dirty="0">
              <a:latin typeface="宋体" panose="02010600030101010101" pitchFamily="2" charset="-122"/>
              <a:ea typeface="宋体" panose="02010600030101010101" pitchFamily="2" charset="-122"/>
            </a:endParaRPr>
          </a:p>
          <a:p>
            <a:pPr eaLnBrk="1" hangingPunct="1"/>
            <a:r>
              <a:rPr lang="zh-CN" altLang="en-US" b="0" dirty="0">
                <a:latin typeface="宋体" panose="02010600030101010101" pitchFamily="2" charset="-122"/>
                <a:ea typeface="宋体" panose="02010600030101010101" pitchFamily="2" charset="-122"/>
              </a:rPr>
              <a:t>教育部新世纪人才 </a:t>
            </a:r>
            <a:r>
              <a:rPr lang="en-US" altLang="zh-CN" b="0" dirty="0">
                <a:latin typeface="宋体" panose="02010600030101010101" pitchFamily="2" charset="-122"/>
                <a:ea typeface="宋体" panose="02010600030101010101" pitchFamily="2" charset="-122"/>
              </a:rPr>
              <a:t>2</a:t>
            </a:r>
            <a:r>
              <a:rPr lang="zh-CN" altLang="en-US" b="0" dirty="0">
                <a:latin typeface="宋体" panose="02010600030101010101" pitchFamily="2" charset="-122"/>
                <a:ea typeface="宋体" panose="02010600030101010101" pitchFamily="2" charset="-122"/>
              </a:rPr>
              <a:t>人</a:t>
            </a:r>
            <a:endParaRPr lang="en-US" altLang="zh-CN" b="0" dirty="0">
              <a:latin typeface="宋体" panose="02010600030101010101" pitchFamily="2" charset="-122"/>
              <a:ea typeface="宋体" panose="02010600030101010101" pitchFamily="2" charset="-122"/>
            </a:endParaRPr>
          </a:p>
          <a:p>
            <a:pPr eaLnBrk="1" hangingPunct="1"/>
            <a:r>
              <a:rPr lang="zh-CN" altLang="en-US" b="0" dirty="0">
                <a:latin typeface="宋体" panose="02010600030101010101" pitchFamily="2" charset="-122"/>
                <a:ea typeface="宋体" panose="02010600030101010101" pitchFamily="2" charset="-122"/>
              </a:rPr>
              <a:t>享受国务院政府特殊津贴教授 </a:t>
            </a:r>
            <a:r>
              <a:rPr lang="en-US" altLang="zh-CN" b="0" dirty="0">
                <a:latin typeface="宋体" panose="02010600030101010101" pitchFamily="2" charset="-122"/>
                <a:ea typeface="宋体" panose="02010600030101010101" pitchFamily="2" charset="-122"/>
              </a:rPr>
              <a:t>2</a:t>
            </a:r>
            <a:r>
              <a:rPr lang="zh-CN" altLang="en-US" b="0" dirty="0">
                <a:latin typeface="宋体" panose="02010600030101010101" pitchFamily="2" charset="-122"/>
                <a:ea typeface="宋体" panose="02010600030101010101" pitchFamily="2" charset="-122"/>
              </a:rPr>
              <a:t>人 </a:t>
            </a:r>
          </a:p>
          <a:p>
            <a:pPr eaLnBrk="1" hangingPunct="1"/>
            <a:r>
              <a:rPr lang="zh-CN" altLang="en-US" b="0" dirty="0">
                <a:latin typeface="宋体" panose="02010600030101010101" pitchFamily="2" charset="-122"/>
                <a:ea typeface="宋体" panose="02010600030101010101" pitchFamily="2" charset="-122"/>
              </a:rPr>
              <a:t>全国会计专业学位研究生教育指导委员会委员</a:t>
            </a:r>
            <a:r>
              <a:rPr lang="en-US" altLang="zh-CN" b="0" dirty="0">
                <a:latin typeface="宋体" panose="02010600030101010101" pitchFamily="2" charset="-122"/>
                <a:ea typeface="宋体" panose="02010600030101010101" pitchFamily="2" charset="-122"/>
              </a:rPr>
              <a:t>1</a:t>
            </a:r>
            <a:r>
              <a:rPr lang="zh-CN" altLang="en-US" b="0" dirty="0">
                <a:latin typeface="宋体" panose="02010600030101010101" pitchFamily="2" charset="-122"/>
                <a:ea typeface="宋体" panose="02010600030101010101" pitchFamily="2" charset="-122"/>
              </a:rPr>
              <a:t>人</a:t>
            </a:r>
          </a:p>
          <a:p>
            <a:pPr marL="0" indent="0">
              <a:buNone/>
            </a:pPr>
            <a:endParaRPr lang="zh-CN" altLang="en-US" dirty="0"/>
          </a:p>
        </p:txBody>
      </p:sp>
      <p:sp>
        <p:nvSpPr>
          <p:cNvPr id="4" name="灯片编号占位符 3">
            <a:extLst>
              <a:ext uri="{FF2B5EF4-FFF2-40B4-BE49-F238E27FC236}">
                <a16:creationId xmlns:a16="http://schemas.microsoft.com/office/drawing/2014/main" id="{1CE2A372-1BE5-39EF-4BA0-856424B4A283}"/>
              </a:ext>
            </a:extLst>
          </p:cNvPr>
          <p:cNvSpPr>
            <a:spLocks noGrp="1"/>
          </p:cNvSpPr>
          <p:nvPr>
            <p:ph type="sldNum" sz="quarter" idx="12"/>
          </p:nvPr>
        </p:nvSpPr>
        <p:spPr/>
        <p:txBody>
          <a:bodyPr/>
          <a:lstStyle/>
          <a:p>
            <a:pPr>
              <a:defRPr/>
            </a:pPr>
            <a:fld id="{AB928433-6783-4F3F-8DC0-1F858574F025}" type="slidenum">
              <a:rPr lang="en-US" altLang="zh-CN" smtClean="0"/>
              <a:pPr>
                <a:defRPr/>
              </a:pPr>
              <a:t>36</a:t>
            </a:fld>
            <a:endParaRPr lang="en-US" altLang="zh-CN"/>
          </a:p>
        </p:txBody>
      </p:sp>
    </p:spTree>
    <p:extLst>
      <p:ext uri="{BB962C8B-B14F-4D97-AF65-F5344CB8AC3E}">
        <p14:creationId xmlns:p14="http://schemas.microsoft.com/office/powerpoint/2010/main" val="1116100976"/>
      </p:ext>
    </p:extLst>
  </p:cSld>
  <p:clrMapOvr>
    <a:masterClrMapping/>
  </p:clrMapOvr>
  <p:transition>
    <p:random/>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dirty="0"/>
          </a:p>
        </p:txBody>
      </p:sp>
      <p:sp>
        <p:nvSpPr>
          <p:cNvPr id="3" name="内容占位符 2"/>
          <p:cNvSpPr>
            <a:spLocks noGrp="1"/>
          </p:cNvSpPr>
          <p:nvPr>
            <p:ph idx="1"/>
          </p:nvPr>
        </p:nvSpPr>
        <p:spPr/>
        <p:txBody>
          <a:bodyPr/>
          <a:lstStyle/>
          <a:p>
            <a:r>
              <a:rPr lang="zh-CN" altLang="en-US"/>
              <a:t>加方</a:t>
            </a:r>
            <a:r>
              <a:rPr lang="zh-CN" altLang="en-US" dirty="0"/>
              <a:t>收费：</a:t>
            </a:r>
            <a:endParaRPr lang="en-US" altLang="zh-CN" dirty="0"/>
          </a:p>
          <a:p>
            <a:pPr>
              <a:buNone/>
            </a:pPr>
            <a:r>
              <a:rPr lang="zh-CN" altLang="en-US" dirty="0"/>
              <a:t>    每年</a:t>
            </a:r>
            <a:r>
              <a:rPr lang="en-US" altLang="zh-CN" dirty="0"/>
              <a:t>5,800</a:t>
            </a:r>
            <a:r>
              <a:rPr lang="zh-CN" altLang="en-US" dirty="0"/>
              <a:t>人民币</a:t>
            </a:r>
          </a:p>
        </p:txBody>
      </p:sp>
      <p:sp>
        <p:nvSpPr>
          <p:cNvPr id="4" name="灯片编号占位符 3"/>
          <p:cNvSpPr>
            <a:spLocks noGrp="1"/>
          </p:cNvSpPr>
          <p:nvPr>
            <p:ph type="sldNum" sz="quarter" idx="12"/>
          </p:nvPr>
        </p:nvSpPr>
        <p:spPr/>
        <p:txBody>
          <a:bodyPr/>
          <a:lstStyle/>
          <a:p>
            <a:pPr>
              <a:defRPr/>
            </a:pPr>
            <a:fld id="{AB928433-6783-4F3F-8DC0-1F858574F025}" type="slidenum">
              <a:rPr lang="en-US" altLang="zh-CN" smtClean="0"/>
              <a:pPr>
                <a:defRPr/>
              </a:pPr>
              <a:t>37</a:t>
            </a:fld>
            <a:endParaRPr lang="en-US" altLang="zh-CN"/>
          </a:p>
        </p:txBody>
      </p:sp>
    </p:spTree>
  </p:cSld>
  <p:clrMapOvr>
    <a:masterClrMapping/>
  </p:clrMapOvr>
  <p:transition>
    <p:random/>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灯片编号占位符 5"/>
          <p:cNvSpPr>
            <a:spLocks noGrp="1"/>
          </p:cNvSpPr>
          <p:nvPr>
            <p:ph type="sldNum" sz="quarter" idx="12"/>
          </p:nvPr>
        </p:nvSpPr>
        <p:spPr>
          <a:noFill/>
          <a:ln>
            <a:miter lim="800000"/>
            <a:headEnd/>
            <a:tailEnd/>
          </a:ln>
        </p:spPr>
        <p:txBody>
          <a:bodyPr/>
          <a:lstStyle/>
          <a:p>
            <a:fld id="{10F41420-E111-4BD0-BEDF-2B6F40D2640D}" type="slidenum">
              <a:rPr lang="en-US" altLang="zh-CN" smtClean="0"/>
              <a:pPr/>
              <a:t>38</a:t>
            </a:fld>
            <a:endParaRPr lang="en-US" altLang="zh-CN"/>
          </a:p>
        </p:txBody>
      </p:sp>
      <p:sp>
        <p:nvSpPr>
          <p:cNvPr id="29699" name="Rectangle 2"/>
          <p:cNvSpPr>
            <a:spLocks noGrp="1" noChangeArrowheads="1"/>
          </p:cNvSpPr>
          <p:nvPr>
            <p:ph type="title"/>
          </p:nvPr>
        </p:nvSpPr>
        <p:spPr/>
        <p:txBody>
          <a:bodyPr/>
          <a:lstStyle/>
          <a:p>
            <a:pPr eaLnBrk="1" hangingPunct="1"/>
            <a:r>
              <a:rPr lang="zh-CN" altLang="en-US" sz="4800" dirty="0">
                <a:ea typeface="宋体" pitchFamily="2" charset="-122"/>
              </a:rPr>
              <a:t>会计系的奖学金和助学金</a:t>
            </a:r>
          </a:p>
        </p:txBody>
      </p:sp>
      <p:sp>
        <p:nvSpPr>
          <p:cNvPr id="29700" name="Rectangle 3"/>
          <p:cNvSpPr>
            <a:spLocks noGrp="1" noChangeArrowheads="1"/>
          </p:cNvSpPr>
          <p:nvPr>
            <p:ph type="body" idx="1"/>
          </p:nvPr>
        </p:nvSpPr>
        <p:spPr/>
        <p:txBody>
          <a:bodyPr/>
          <a:lstStyle/>
          <a:p>
            <a:pPr eaLnBrk="1" hangingPunct="1"/>
            <a:r>
              <a:rPr lang="en-US" altLang="zh-CN" sz="3200" dirty="0">
                <a:latin typeface="Times New Roman" panose="02020603050405020304" pitchFamily="18" charset="0"/>
                <a:ea typeface="宋体" panose="02010600030101010101" pitchFamily="2" charset="-122"/>
                <a:cs typeface="Times New Roman" panose="02020603050405020304" pitchFamily="18" charset="0"/>
              </a:rPr>
              <a:t>CPA Canada</a:t>
            </a:r>
            <a:r>
              <a:rPr lang="zh-CN" altLang="zh-CN" sz="3200" dirty="0">
                <a:latin typeface="Times New Roman" panose="02020603050405020304" pitchFamily="18" charset="0"/>
                <a:ea typeface="宋体" panose="02010600030101010101" pitchFamily="2" charset="-122"/>
                <a:cs typeface="Times New Roman" panose="02020603050405020304" pitchFamily="18" charset="0"/>
              </a:rPr>
              <a:t>专业奖</a:t>
            </a:r>
            <a:r>
              <a:rPr lang="zh-CN" altLang="en-US" sz="3200" dirty="0">
                <a:latin typeface="Times New Roman" panose="02020603050405020304" pitchFamily="18" charset="0"/>
                <a:ea typeface="宋体" panose="02010600030101010101" pitchFamily="2" charset="-122"/>
                <a:cs typeface="Times New Roman" panose="02020603050405020304" pitchFamily="18" charset="0"/>
              </a:rPr>
              <a:t>助</a:t>
            </a:r>
            <a:r>
              <a:rPr lang="zh-CN" altLang="zh-CN" sz="3200" dirty="0">
                <a:latin typeface="Times New Roman" panose="02020603050405020304" pitchFamily="18" charset="0"/>
                <a:ea typeface="宋体" panose="02010600030101010101" pitchFamily="2" charset="-122"/>
                <a:cs typeface="Times New Roman" panose="02020603050405020304" pitchFamily="18" charset="0"/>
              </a:rPr>
              <a:t>学金</a:t>
            </a:r>
            <a:r>
              <a:rPr lang="zh-CN" altLang="en-US" sz="3200" b="0" dirty="0">
                <a:latin typeface="Times New Roman" panose="02020603050405020304" pitchFamily="18" charset="0"/>
                <a:ea typeface="宋体" panose="02010600030101010101" pitchFamily="2" charset="-122"/>
                <a:cs typeface="Times New Roman" panose="02020603050405020304" pitchFamily="18" charset="0"/>
              </a:rPr>
              <a:t>（只限国际会计专业）（</a:t>
            </a:r>
            <a:r>
              <a:rPr lang="en-US" altLang="zh-CN" sz="3200" b="0" dirty="0">
                <a:latin typeface="Times New Roman" panose="02020603050405020304" pitchFamily="18" charset="0"/>
                <a:ea typeface="宋体" panose="02010600030101010101" pitchFamily="2" charset="-122"/>
                <a:cs typeface="Times New Roman" panose="02020603050405020304" pitchFamily="18" charset="0"/>
              </a:rPr>
              <a:t>4</a:t>
            </a:r>
            <a:r>
              <a:rPr lang="zh-CN" altLang="en-US" sz="3200" b="0" dirty="0">
                <a:latin typeface="Times New Roman" panose="02020603050405020304" pitchFamily="18" charset="0"/>
                <a:ea typeface="宋体" panose="02010600030101010101" pitchFamily="2" charset="-122"/>
                <a:cs typeface="Times New Roman" panose="02020603050405020304" pitchFamily="18" charset="0"/>
              </a:rPr>
              <a:t>名奖学金，</a:t>
            </a:r>
            <a:r>
              <a:rPr lang="en-US" altLang="zh-CN" sz="3200" b="0" dirty="0">
                <a:latin typeface="Times New Roman" panose="02020603050405020304" pitchFamily="18" charset="0"/>
                <a:ea typeface="宋体" panose="02010600030101010101" pitchFamily="2" charset="-122"/>
                <a:cs typeface="Times New Roman" panose="02020603050405020304" pitchFamily="18" charset="0"/>
              </a:rPr>
              <a:t>1</a:t>
            </a:r>
            <a:r>
              <a:rPr lang="zh-CN" altLang="en-US" sz="3200" b="0" dirty="0">
                <a:latin typeface="Times New Roman" panose="02020603050405020304" pitchFamily="18" charset="0"/>
                <a:ea typeface="宋体" panose="02010600030101010101" pitchFamily="2" charset="-122"/>
                <a:cs typeface="Times New Roman" panose="02020603050405020304" pitchFamily="18" charset="0"/>
              </a:rPr>
              <a:t>名助学金）</a:t>
            </a:r>
            <a:endParaRPr lang="en-US" altLang="zh-CN" sz="3200" b="0" dirty="0">
              <a:latin typeface="Times New Roman" panose="02020603050405020304" pitchFamily="18" charset="0"/>
              <a:ea typeface="宋体" panose="02010600030101010101" pitchFamily="2" charset="-122"/>
              <a:cs typeface="Times New Roman" panose="02020603050405020304" pitchFamily="18" charset="0"/>
            </a:endParaRPr>
          </a:p>
          <a:p>
            <a:pPr eaLnBrk="1" hangingPunct="1"/>
            <a:r>
              <a:rPr lang="zh-CN" altLang="en-US" sz="3200" dirty="0">
                <a:latin typeface="Times New Roman" panose="02020603050405020304" pitchFamily="18" charset="0"/>
                <a:ea typeface="宋体" panose="02010600030101010101" pitchFamily="2" charset="-122"/>
                <a:cs typeface="Times New Roman" panose="02020603050405020304" pitchFamily="18" charset="0"/>
              </a:rPr>
              <a:t>倚天奖助学金</a:t>
            </a:r>
            <a:r>
              <a:rPr lang="zh-CN" altLang="en-US" sz="3200" b="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3200" b="0" dirty="0">
                <a:latin typeface="Times New Roman" panose="02020603050405020304" pitchFamily="18" charset="0"/>
                <a:ea typeface="宋体" panose="02010600030101010101" pitchFamily="2" charset="-122"/>
                <a:cs typeface="Times New Roman" panose="02020603050405020304" pitchFamily="18" charset="0"/>
              </a:rPr>
              <a:t>5</a:t>
            </a:r>
            <a:r>
              <a:rPr lang="zh-CN" altLang="en-US" sz="3200" b="0" dirty="0">
                <a:latin typeface="Times New Roman" panose="02020603050405020304" pitchFamily="18" charset="0"/>
                <a:ea typeface="宋体" panose="02010600030101010101" pitchFamily="2" charset="-122"/>
                <a:cs typeface="Times New Roman" panose="02020603050405020304" pitchFamily="18" charset="0"/>
              </a:rPr>
              <a:t>名奖学金，</a:t>
            </a:r>
            <a:r>
              <a:rPr lang="en-US" altLang="zh-CN" sz="3200" b="0" dirty="0">
                <a:latin typeface="Times New Roman" panose="02020603050405020304" pitchFamily="18" charset="0"/>
                <a:ea typeface="宋体" panose="02010600030101010101" pitchFamily="2" charset="-122"/>
                <a:cs typeface="Times New Roman" panose="02020603050405020304" pitchFamily="18" charset="0"/>
              </a:rPr>
              <a:t>10</a:t>
            </a:r>
            <a:r>
              <a:rPr lang="zh-CN" altLang="en-US" sz="3200" b="0" dirty="0">
                <a:latin typeface="Times New Roman" panose="02020603050405020304" pitchFamily="18" charset="0"/>
                <a:ea typeface="宋体" panose="02010600030101010101" pitchFamily="2" charset="-122"/>
                <a:cs typeface="Times New Roman" panose="02020603050405020304" pitchFamily="18" charset="0"/>
              </a:rPr>
              <a:t>名助学金）</a:t>
            </a:r>
            <a:endParaRPr lang="en-US" altLang="zh-CN" sz="3200" b="0" dirty="0">
              <a:latin typeface="Times New Roman" panose="02020603050405020304" pitchFamily="18" charset="0"/>
              <a:ea typeface="宋体" panose="02010600030101010101" pitchFamily="2" charset="-122"/>
              <a:cs typeface="Times New Roman" panose="02020603050405020304" pitchFamily="18" charset="0"/>
            </a:endParaRPr>
          </a:p>
          <a:p>
            <a:pPr eaLnBrk="1" hangingPunct="1"/>
            <a:r>
              <a:rPr lang="zh-CN" altLang="en-US" sz="3200" dirty="0">
                <a:latin typeface="Times New Roman" panose="02020603050405020304" pitchFamily="18" charset="0"/>
                <a:ea typeface="宋体" panose="02010600030101010101" pitchFamily="2" charset="-122"/>
                <a:cs typeface="Times New Roman" panose="02020603050405020304" pitchFamily="18" charset="0"/>
              </a:rPr>
              <a:t>南开大学会计系</a:t>
            </a:r>
            <a:r>
              <a:rPr lang="en-US" altLang="zh-CN" sz="3200" dirty="0">
                <a:latin typeface="Times New Roman" panose="02020603050405020304" pitchFamily="18" charset="0"/>
                <a:ea typeface="宋体" panose="02010600030101010101" pitchFamily="2" charset="-122"/>
                <a:cs typeface="Times New Roman" panose="02020603050405020304" pitchFamily="18" charset="0"/>
              </a:rPr>
              <a:t>1997</a:t>
            </a:r>
            <a:r>
              <a:rPr lang="zh-CN" altLang="zh-CN" sz="3200" dirty="0">
                <a:latin typeface="Times New Roman" panose="02020603050405020304" pitchFamily="18" charset="0"/>
                <a:ea typeface="宋体" panose="02010600030101010101" pitchFamily="2" charset="-122"/>
                <a:cs typeface="Times New Roman" panose="02020603050405020304" pitchFamily="18" charset="0"/>
              </a:rPr>
              <a:t>级校友奖学金</a:t>
            </a:r>
            <a:r>
              <a:rPr lang="zh-CN" altLang="en-US" sz="3200" b="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3200" b="0" dirty="0">
                <a:latin typeface="Times New Roman" panose="02020603050405020304" pitchFamily="18" charset="0"/>
                <a:ea typeface="宋体" panose="02010600030101010101" pitchFamily="2" charset="-122"/>
                <a:cs typeface="Times New Roman" panose="02020603050405020304" pitchFamily="18" charset="0"/>
              </a:rPr>
              <a:t>20</a:t>
            </a:r>
            <a:r>
              <a:rPr lang="zh-CN" altLang="en-US" sz="3200" b="0" dirty="0">
                <a:latin typeface="Times New Roman" panose="02020603050405020304" pitchFamily="18" charset="0"/>
                <a:ea typeface="宋体" panose="02010600030101010101" pitchFamily="2" charset="-122"/>
                <a:cs typeface="Times New Roman" panose="02020603050405020304" pitchFamily="18" charset="0"/>
              </a:rPr>
              <a:t>人）</a:t>
            </a:r>
          </a:p>
          <a:p>
            <a:pPr eaLnBrk="1" hangingPunct="1"/>
            <a:endParaRPr lang="zh-CN" altLang="en-US" sz="3200" dirty="0"/>
          </a:p>
          <a:p>
            <a:pPr eaLnBrk="1" hangingPunct="1"/>
            <a:endParaRPr lang="en-US" altLang="zh-CN" sz="3200" dirty="0"/>
          </a:p>
        </p:txBody>
      </p:sp>
    </p:spTree>
  </p:cSld>
  <p:clrMapOvr>
    <a:masterClrMapping/>
  </p:clrMapOvr>
  <p:transition>
    <p:random/>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969C5F1-A0D1-C4AF-717D-D005AC2188A9}"/>
              </a:ext>
            </a:extLst>
          </p:cNvPr>
          <p:cNvSpPr>
            <a:spLocks noGrp="1"/>
          </p:cNvSpPr>
          <p:nvPr>
            <p:ph type="title"/>
          </p:nvPr>
        </p:nvSpPr>
        <p:spPr>
          <a:xfrm>
            <a:off x="685800" y="762000"/>
            <a:ext cx="7772400" cy="938808"/>
          </a:xfrm>
        </p:spPr>
        <p:txBody>
          <a:bodyPr/>
          <a:lstStyle/>
          <a:p>
            <a:r>
              <a:rPr lang="zh-CN" altLang="en-US" sz="4400" dirty="0"/>
              <a:t>选拔范围和办法</a:t>
            </a:r>
            <a:endParaRPr lang="zh-CN" altLang="en-US" dirty="0"/>
          </a:p>
        </p:txBody>
      </p:sp>
      <p:sp>
        <p:nvSpPr>
          <p:cNvPr id="3" name="内容占位符 2">
            <a:extLst>
              <a:ext uri="{FF2B5EF4-FFF2-40B4-BE49-F238E27FC236}">
                <a16:creationId xmlns:a16="http://schemas.microsoft.com/office/drawing/2014/main" id="{A89CBE56-FE88-A059-700E-846E367C7287}"/>
              </a:ext>
            </a:extLst>
          </p:cNvPr>
          <p:cNvSpPr>
            <a:spLocks noGrp="1"/>
          </p:cNvSpPr>
          <p:nvPr>
            <p:ph idx="1"/>
          </p:nvPr>
        </p:nvSpPr>
        <p:spPr>
          <a:xfrm>
            <a:off x="685800" y="1700808"/>
            <a:ext cx="7772400" cy="4824536"/>
          </a:xfrm>
        </p:spPr>
        <p:txBody>
          <a:bodyPr/>
          <a:lstStyle/>
          <a:p>
            <a:pPr>
              <a:buNone/>
            </a:pPr>
            <a:r>
              <a:rPr lang="zh-CN" altLang="zh-CN" sz="2800" dirty="0"/>
              <a:t>一、选拔范围</a:t>
            </a:r>
          </a:p>
          <a:p>
            <a:pPr>
              <a:buNone/>
            </a:pPr>
            <a:r>
              <a:rPr lang="en-US" altLang="zh-CN" sz="2800" dirty="0"/>
              <a:t>   </a:t>
            </a:r>
            <a:r>
              <a:rPr lang="zh-CN" altLang="en-US" sz="2800" dirty="0"/>
              <a:t>    </a:t>
            </a:r>
            <a:r>
              <a:rPr lang="en-US" altLang="zh-CN" sz="2800" dirty="0"/>
              <a:t> </a:t>
            </a:r>
            <a:r>
              <a:rPr lang="en-US" altLang="zh-CN" sz="2800" dirty="0">
                <a:latin typeface="宋体" pitchFamily="2" charset="-122"/>
                <a:ea typeface="宋体" pitchFamily="2" charset="-122"/>
              </a:rPr>
              <a:t>2026</a:t>
            </a:r>
            <a:r>
              <a:rPr lang="zh-CN" altLang="zh-CN" sz="2800" dirty="0">
                <a:latin typeface="宋体" pitchFamily="2" charset="-122"/>
                <a:ea typeface="宋体" pitchFamily="2" charset="-122"/>
              </a:rPr>
              <a:t>级本科新生可自愿报名。</a:t>
            </a:r>
          </a:p>
          <a:p>
            <a:pPr>
              <a:buNone/>
            </a:pPr>
            <a:r>
              <a:rPr lang="zh-CN" altLang="zh-CN" sz="2800" dirty="0">
                <a:latin typeface="宋体" pitchFamily="2" charset="-122"/>
                <a:ea typeface="宋体" pitchFamily="2" charset="-122"/>
              </a:rPr>
              <a:t>二、招生名额</a:t>
            </a:r>
            <a:r>
              <a:rPr lang="zh-CN" altLang="en-US" sz="2800" dirty="0">
                <a:latin typeface="宋体" pitchFamily="2" charset="-122"/>
                <a:ea typeface="宋体" pitchFamily="2" charset="-122"/>
              </a:rPr>
              <a:t>及分配</a:t>
            </a:r>
            <a:endParaRPr lang="zh-CN" altLang="zh-CN" sz="2800" dirty="0">
              <a:latin typeface="宋体" pitchFamily="2" charset="-122"/>
              <a:ea typeface="宋体" pitchFamily="2" charset="-122"/>
            </a:endParaRPr>
          </a:p>
          <a:p>
            <a:pPr>
              <a:buNone/>
            </a:pPr>
            <a:r>
              <a:rPr lang="en-US" altLang="zh-CN" sz="2800" dirty="0">
                <a:latin typeface="宋体" pitchFamily="2" charset="-122"/>
                <a:ea typeface="宋体" pitchFamily="2" charset="-122"/>
              </a:rPr>
              <a:t>    </a:t>
            </a:r>
            <a:r>
              <a:rPr lang="zh-CN" altLang="en-US" sz="2800" dirty="0">
                <a:latin typeface="宋体" pitchFamily="2" charset="-122"/>
                <a:ea typeface="宋体" pitchFamily="2" charset="-122"/>
              </a:rPr>
              <a:t>共招收</a:t>
            </a:r>
            <a:r>
              <a:rPr lang="en-US" altLang="zh-CN" sz="2800" dirty="0">
                <a:latin typeface="宋体" pitchFamily="2" charset="-122"/>
                <a:ea typeface="宋体" pitchFamily="2" charset="-122"/>
              </a:rPr>
              <a:t>50</a:t>
            </a:r>
            <a:r>
              <a:rPr lang="zh-CN" altLang="en-US" sz="2800" dirty="0">
                <a:latin typeface="宋体" pitchFamily="2" charset="-122"/>
                <a:ea typeface="宋体" pitchFamily="2" charset="-122"/>
              </a:rPr>
              <a:t>人</a:t>
            </a:r>
            <a:endParaRPr lang="en-US" altLang="zh-CN" sz="2800" dirty="0">
              <a:latin typeface="宋体" pitchFamily="2" charset="-122"/>
              <a:ea typeface="宋体" pitchFamily="2" charset="-122"/>
            </a:endParaRPr>
          </a:p>
          <a:p>
            <a:pPr>
              <a:buNone/>
            </a:pPr>
            <a:r>
              <a:rPr lang="en-US" altLang="zh-CN" sz="2800" dirty="0">
                <a:latin typeface="宋体" pitchFamily="2" charset="-122"/>
                <a:ea typeface="宋体" pitchFamily="2" charset="-122"/>
              </a:rPr>
              <a:t>        </a:t>
            </a:r>
            <a:r>
              <a:rPr lang="zh-CN" altLang="en-US" sz="2800" dirty="0">
                <a:latin typeface="宋体" pitchFamily="2" charset="-122"/>
                <a:ea typeface="宋体" pitchFamily="2" charset="-122"/>
              </a:rPr>
              <a:t>其中：工商管理类 </a:t>
            </a:r>
            <a:r>
              <a:rPr lang="en-US" altLang="zh-CN" sz="2800" dirty="0">
                <a:latin typeface="宋体" pitchFamily="2" charset="-122"/>
                <a:ea typeface="宋体" pitchFamily="2" charset="-122"/>
              </a:rPr>
              <a:t>40</a:t>
            </a:r>
            <a:r>
              <a:rPr lang="zh-CN" altLang="en-US" sz="2800" dirty="0">
                <a:latin typeface="宋体" pitchFamily="2" charset="-122"/>
                <a:ea typeface="宋体" pitchFamily="2" charset="-122"/>
              </a:rPr>
              <a:t>人</a:t>
            </a:r>
            <a:endParaRPr lang="en-US" altLang="zh-CN" sz="2800" dirty="0">
              <a:latin typeface="宋体" pitchFamily="2" charset="-122"/>
              <a:ea typeface="宋体" pitchFamily="2" charset="-122"/>
            </a:endParaRPr>
          </a:p>
          <a:p>
            <a:pPr>
              <a:buNone/>
            </a:pPr>
            <a:r>
              <a:rPr lang="en-US" altLang="zh-CN" sz="2800" dirty="0">
                <a:latin typeface="宋体" pitchFamily="2" charset="-122"/>
                <a:ea typeface="宋体" pitchFamily="2" charset="-122"/>
              </a:rPr>
              <a:t>              </a:t>
            </a:r>
            <a:r>
              <a:rPr lang="zh-CN" altLang="en-US" sz="2800" dirty="0">
                <a:latin typeface="宋体" pitchFamily="2" charset="-122"/>
                <a:ea typeface="宋体" pitchFamily="2" charset="-122"/>
              </a:rPr>
              <a:t>全校范围   </a:t>
            </a:r>
            <a:r>
              <a:rPr lang="en-US" altLang="zh-CN" sz="2800" dirty="0">
                <a:latin typeface="宋体" pitchFamily="2" charset="-122"/>
                <a:ea typeface="宋体" pitchFamily="2" charset="-122"/>
              </a:rPr>
              <a:t>10</a:t>
            </a:r>
            <a:r>
              <a:rPr lang="zh-CN" altLang="en-US" sz="2800" dirty="0">
                <a:latin typeface="宋体" pitchFamily="2" charset="-122"/>
                <a:ea typeface="宋体" pitchFamily="2" charset="-122"/>
              </a:rPr>
              <a:t>人</a:t>
            </a:r>
            <a:endParaRPr lang="zh-CN" altLang="zh-CN" sz="2800" dirty="0">
              <a:latin typeface="宋体" pitchFamily="2" charset="-122"/>
              <a:ea typeface="宋体" pitchFamily="2" charset="-122"/>
            </a:endParaRPr>
          </a:p>
          <a:p>
            <a:pPr>
              <a:buNone/>
            </a:pPr>
            <a:r>
              <a:rPr lang="zh-CN" altLang="zh-CN" sz="2800" dirty="0">
                <a:latin typeface="宋体" pitchFamily="2" charset="-122"/>
                <a:ea typeface="宋体" pitchFamily="2" charset="-122"/>
              </a:rPr>
              <a:t>三、选拔</a:t>
            </a:r>
            <a:r>
              <a:rPr lang="zh-CN" altLang="en-US" sz="2800" dirty="0">
                <a:latin typeface="宋体" pitchFamily="2" charset="-122"/>
                <a:ea typeface="宋体" pitchFamily="2" charset="-122"/>
              </a:rPr>
              <a:t>办法</a:t>
            </a:r>
            <a:endParaRPr lang="zh-CN" altLang="zh-CN" sz="2800" dirty="0">
              <a:latin typeface="宋体" pitchFamily="2" charset="-122"/>
              <a:ea typeface="宋体" pitchFamily="2" charset="-122"/>
            </a:endParaRPr>
          </a:p>
          <a:p>
            <a:pPr>
              <a:buNone/>
            </a:pPr>
            <a:r>
              <a:rPr lang="en-US" altLang="zh-CN" sz="2800" dirty="0">
                <a:latin typeface="宋体" pitchFamily="2" charset="-122"/>
                <a:ea typeface="宋体" pitchFamily="2" charset="-122"/>
              </a:rPr>
              <a:t>   1.</a:t>
            </a:r>
            <a:r>
              <a:rPr lang="zh-CN" altLang="en-US" sz="2800" dirty="0">
                <a:latin typeface="宋体" pitchFamily="2" charset="-122"/>
                <a:ea typeface="宋体" pitchFamily="2" charset="-122"/>
              </a:rPr>
              <a:t>初试：学校统一组织的</a:t>
            </a:r>
            <a:r>
              <a:rPr lang="zh-CN" altLang="zh-CN" sz="2800" dirty="0">
                <a:latin typeface="宋体" pitchFamily="2" charset="-122"/>
                <a:ea typeface="宋体" pitchFamily="2" charset="-122"/>
              </a:rPr>
              <a:t>外语和数学考试</a:t>
            </a:r>
          </a:p>
          <a:p>
            <a:pPr>
              <a:buNone/>
            </a:pPr>
            <a:r>
              <a:rPr lang="en-US" altLang="zh-CN" sz="2800" dirty="0">
                <a:latin typeface="宋体" pitchFamily="2" charset="-122"/>
                <a:ea typeface="宋体" pitchFamily="2" charset="-122"/>
              </a:rPr>
              <a:t>   2.</a:t>
            </a:r>
            <a:r>
              <a:rPr lang="zh-CN" altLang="en-US" sz="2800" dirty="0">
                <a:latin typeface="宋体" pitchFamily="2" charset="-122"/>
                <a:ea typeface="宋体" pitchFamily="2" charset="-122"/>
              </a:rPr>
              <a:t>复试：国际会计专业的复试</a:t>
            </a:r>
            <a:r>
              <a:rPr lang="en-US" altLang="zh-CN" sz="2800" dirty="0">
                <a:latin typeface="宋体" pitchFamily="2" charset="-122"/>
                <a:ea typeface="宋体" pitchFamily="2" charset="-122"/>
              </a:rPr>
              <a:t> </a:t>
            </a:r>
          </a:p>
          <a:p>
            <a:pPr>
              <a:buNone/>
            </a:pPr>
            <a:r>
              <a:rPr lang="en-US" altLang="zh-CN" sz="2800" dirty="0">
                <a:latin typeface="宋体" pitchFamily="2" charset="-122"/>
                <a:ea typeface="宋体" pitchFamily="2" charset="-122"/>
              </a:rPr>
              <a:t>      </a:t>
            </a:r>
            <a:r>
              <a:rPr lang="zh-CN" altLang="en-US" sz="2800" dirty="0">
                <a:latin typeface="宋体" pitchFamily="2" charset="-122"/>
                <a:ea typeface="宋体" pitchFamily="2" charset="-122"/>
              </a:rPr>
              <a:t>复试比例为</a:t>
            </a:r>
            <a:r>
              <a:rPr lang="en-US" altLang="zh-CN" sz="2800" dirty="0">
                <a:latin typeface="宋体" pitchFamily="2" charset="-122"/>
                <a:ea typeface="宋体" pitchFamily="2" charset="-122"/>
              </a:rPr>
              <a:t>1:1.5</a:t>
            </a:r>
            <a:endParaRPr lang="zh-CN" altLang="en-US" dirty="0"/>
          </a:p>
        </p:txBody>
      </p:sp>
      <p:sp>
        <p:nvSpPr>
          <p:cNvPr id="4" name="灯片编号占位符 3">
            <a:extLst>
              <a:ext uri="{FF2B5EF4-FFF2-40B4-BE49-F238E27FC236}">
                <a16:creationId xmlns:a16="http://schemas.microsoft.com/office/drawing/2014/main" id="{7EAFD291-22F7-E11F-378B-D037EBD42F3F}"/>
              </a:ext>
            </a:extLst>
          </p:cNvPr>
          <p:cNvSpPr>
            <a:spLocks noGrp="1"/>
          </p:cNvSpPr>
          <p:nvPr>
            <p:ph type="sldNum" sz="quarter" idx="12"/>
          </p:nvPr>
        </p:nvSpPr>
        <p:spPr/>
        <p:txBody>
          <a:bodyPr/>
          <a:lstStyle/>
          <a:p>
            <a:pPr>
              <a:defRPr/>
            </a:pPr>
            <a:fld id="{AB928433-6783-4F3F-8DC0-1F858574F025}" type="slidenum">
              <a:rPr lang="en-US" altLang="zh-CN" smtClean="0"/>
              <a:pPr>
                <a:defRPr/>
              </a:pPr>
              <a:t>39</a:t>
            </a:fld>
            <a:endParaRPr lang="en-US" altLang="zh-CN"/>
          </a:p>
        </p:txBody>
      </p:sp>
    </p:spTree>
    <p:extLst>
      <p:ext uri="{BB962C8B-B14F-4D97-AF65-F5344CB8AC3E}">
        <p14:creationId xmlns:p14="http://schemas.microsoft.com/office/powerpoint/2010/main" val="4013686203"/>
      </p:ext>
    </p:extLst>
  </p:cSld>
  <p:clrMapOvr>
    <a:masterClrMapping/>
  </p:clrMapOvr>
  <p:transition>
    <p:rand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灯片编号占位符 5"/>
          <p:cNvSpPr>
            <a:spLocks noGrp="1"/>
          </p:cNvSpPr>
          <p:nvPr>
            <p:ph type="sldNum" sz="quarter" idx="12"/>
          </p:nvPr>
        </p:nvSpPr>
        <p:spPr>
          <a:noFill/>
          <a:ln>
            <a:miter lim="800000"/>
            <a:headEnd/>
            <a:tailEnd/>
          </a:ln>
        </p:spPr>
        <p:txBody>
          <a:bodyPr/>
          <a:lstStyle/>
          <a:p>
            <a:fld id="{2D3B4E06-F5E9-473A-8D52-BDA9A5C89161}" type="slidenum">
              <a:rPr lang="en-US" altLang="zh-CN" smtClean="0"/>
              <a:pPr/>
              <a:t>4</a:t>
            </a:fld>
            <a:endParaRPr lang="en-US" altLang="zh-CN"/>
          </a:p>
        </p:txBody>
      </p:sp>
      <p:sp>
        <p:nvSpPr>
          <p:cNvPr id="7171" name="Rectangle 2"/>
          <p:cNvSpPr>
            <a:spLocks noGrp="1" noChangeArrowheads="1"/>
          </p:cNvSpPr>
          <p:nvPr>
            <p:ph type="title"/>
          </p:nvPr>
        </p:nvSpPr>
        <p:spPr>
          <a:xfrm>
            <a:off x="179512" y="260648"/>
            <a:ext cx="7772400" cy="1143000"/>
          </a:xfrm>
        </p:spPr>
        <p:txBody>
          <a:bodyPr/>
          <a:lstStyle/>
          <a:p>
            <a:pPr eaLnBrk="1" hangingPunct="1"/>
            <a:r>
              <a:rPr lang="zh-CN" altLang="en-US" dirty="0">
                <a:solidFill>
                  <a:schemeClr val="tx1"/>
                </a:solidFill>
              </a:rPr>
              <a:t>国际会计专业</a:t>
            </a:r>
            <a:endParaRPr lang="en-US" altLang="zh-CN" dirty="0">
              <a:solidFill>
                <a:schemeClr val="tx1"/>
              </a:solidFill>
            </a:endParaRPr>
          </a:p>
        </p:txBody>
      </p:sp>
      <p:sp>
        <p:nvSpPr>
          <p:cNvPr id="7172" name="Rectangle 3"/>
          <p:cNvSpPr>
            <a:spLocks noGrp="1" noChangeArrowheads="1"/>
          </p:cNvSpPr>
          <p:nvPr>
            <p:ph type="body" idx="1"/>
          </p:nvPr>
        </p:nvSpPr>
        <p:spPr>
          <a:xfrm>
            <a:off x="251520" y="1268760"/>
            <a:ext cx="8569325" cy="5329238"/>
          </a:xfrm>
        </p:spPr>
        <p:txBody>
          <a:bodyPr/>
          <a:lstStyle/>
          <a:p>
            <a:pPr eaLnBrk="1" hangingPunct="1">
              <a:defRPr/>
            </a:pPr>
            <a:endParaRPr lang="en-US" altLang="zh-CN" sz="2400" dirty="0">
              <a:solidFill>
                <a:srgbClr val="FF0000"/>
              </a:solidFill>
            </a:endParaRPr>
          </a:p>
          <a:p>
            <a:pPr eaLnBrk="1" hangingPunct="1">
              <a:lnSpc>
                <a:spcPct val="100000"/>
              </a:lnSpc>
              <a:defRPr/>
            </a:pPr>
            <a:r>
              <a:rPr lang="zh-CN" altLang="en-US" sz="2500" b="0" dirty="0">
                <a:latin typeface="宋体" pitchFamily="2" charset="-122"/>
                <a:ea typeface="宋体" pitchFamily="2" charset="-122"/>
              </a:rPr>
              <a:t>国际会计专业是由</a:t>
            </a:r>
            <a:r>
              <a:rPr lang="zh-CN" altLang="zh-CN" sz="2500" b="0" dirty="0">
                <a:latin typeface="宋体" pitchFamily="2" charset="-122"/>
                <a:ea typeface="宋体" pitchFamily="2" charset="-122"/>
              </a:rPr>
              <a:t>南开大学与加拿大特许专业会计师协会（</a:t>
            </a:r>
            <a:r>
              <a:rPr lang="en-US" altLang="zh-CN" sz="2500" b="0" dirty="0">
                <a:latin typeface="宋体" pitchFamily="2" charset="-122"/>
                <a:ea typeface="宋体" pitchFamily="2" charset="-122"/>
              </a:rPr>
              <a:t>Chartered Professional Accountants of Canada</a:t>
            </a:r>
            <a:r>
              <a:rPr lang="zh-CN" altLang="en-US" sz="2500" b="0" dirty="0">
                <a:latin typeface="宋体" pitchFamily="2" charset="-122"/>
                <a:ea typeface="宋体" pitchFamily="2" charset="-122"/>
              </a:rPr>
              <a:t>，简称</a:t>
            </a:r>
            <a:r>
              <a:rPr lang="en-US" altLang="zh-CN" sz="2500" b="0" dirty="0">
                <a:latin typeface="宋体" pitchFamily="2" charset="-122"/>
                <a:ea typeface="宋体" pitchFamily="2" charset="-122"/>
              </a:rPr>
              <a:t>CPA Canada(</a:t>
            </a:r>
            <a:r>
              <a:rPr lang="zh-CN" altLang="zh-CN" sz="2500" b="0" dirty="0">
                <a:latin typeface="宋体" pitchFamily="2" charset="-122"/>
                <a:ea typeface="宋体" pitchFamily="2" charset="-122"/>
              </a:rPr>
              <a:t>原</a:t>
            </a:r>
            <a:r>
              <a:rPr lang="en-US" altLang="zh-CN" sz="2500" b="0" dirty="0">
                <a:latin typeface="宋体" pitchFamily="2" charset="-122"/>
                <a:ea typeface="宋体" pitchFamily="2" charset="-122"/>
              </a:rPr>
              <a:t>CGA)</a:t>
            </a:r>
            <a:r>
              <a:rPr lang="zh-CN" altLang="zh-CN" sz="2500" b="0" dirty="0">
                <a:latin typeface="宋体" pitchFamily="2" charset="-122"/>
                <a:ea typeface="宋体" pitchFamily="2" charset="-122"/>
              </a:rPr>
              <a:t>）合作</a:t>
            </a:r>
            <a:r>
              <a:rPr lang="zh-CN" altLang="en-US" sz="2500" b="0" dirty="0">
                <a:latin typeface="宋体" pitchFamily="2" charset="-122"/>
                <a:ea typeface="宋体" pitchFamily="2" charset="-122"/>
              </a:rPr>
              <a:t>设立。</a:t>
            </a:r>
            <a:endParaRPr lang="en-US" altLang="zh-CN" sz="2500" b="0" dirty="0">
              <a:latin typeface="宋体" pitchFamily="2" charset="-122"/>
              <a:ea typeface="宋体" pitchFamily="2" charset="-122"/>
            </a:endParaRPr>
          </a:p>
          <a:p>
            <a:pPr eaLnBrk="1" hangingPunct="1">
              <a:lnSpc>
                <a:spcPct val="100000"/>
              </a:lnSpc>
              <a:defRPr/>
            </a:pPr>
            <a:r>
              <a:rPr lang="en-US" altLang="zh-CN" sz="2500" b="0" dirty="0">
                <a:latin typeface="宋体" pitchFamily="2" charset="-122"/>
                <a:ea typeface="宋体" pitchFamily="2" charset="-122"/>
              </a:rPr>
              <a:t>2001</a:t>
            </a:r>
            <a:r>
              <a:rPr lang="zh-CN" altLang="en-US" sz="2500" b="0" dirty="0">
                <a:latin typeface="宋体" pitchFamily="2" charset="-122"/>
                <a:ea typeface="宋体" pitchFamily="2" charset="-122"/>
              </a:rPr>
              <a:t>年，经教育部批准设立，并招收第一届学生</a:t>
            </a:r>
            <a:endParaRPr lang="en-US" altLang="zh-CN" sz="2500" b="0" dirty="0">
              <a:latin typeface="宋体" pitchFamily="2" charset="-122"/>
              <a:ea typeface="宋体" pitchFamily="2" charset="-122"/>
            </a:endParaRPr>
          </a:p>
          <a:p>
            <a:pPr eaLnBrk="1" hangingPunct="1">
              <a:lnSpc>
                <a:spcPct val="100000"/>
              </a:lnSpc>
              <a:defRPr/>
            </a:pPr>
            <a:r>
              <a:rPr lang="zh-CN" altLang="zh-CN" sz="2500" b="0" dirty="0">
                <a:latin typeface="宋体" pitchFamily="2" charset="-122"/>
                <a:ea typeface="宋体" pitchFamily="2" charset="-122"/>
              </a:rPr>
              <a:t>本合作项目现在已经连续运转</a:t>
            </a:r>
            <a:r>
              <a:rPr lang="en-US" altLang="zh-CN" sz="2500" dirty="0">
                <a:latin typeface="宋体" pitchFamily="2" charset="-122"/>
                <a:ea typeface="宋体" pitchFamily="2" charset="-122"/>
              </a:rPr>
              <a:t>25</a:t>
            </a:r>
            <a:r>
              <a:rPr lang="zh-CN" altLang="zh-CN" sz="2500" b="0" dirty="0">
                <a:latin typeface="宋体" pitchFamily="2" charset="-122"/>
                <a:ea typeface="宋体" pitchFamily="2" charset="-122"/>
              </a:rPr>
              <a:t>年</a:t>
            </a:r>
            <a:endParaRPr lang="en-US" altLang="zh-CN" sz="2500" b="0" dirty="0">
              <a:latin typeface="宋体" pitchFamily="2" charset="-122"/>
              <a:ea typeface="宋体" pitchFamily="2" charset="-122"/>
            </a:endParaRPr>
          </a:p>
          <a:p>
            <a:pPr eaLnBrk="1" hangingPunct="1">
              <a:lnSpc>
                <a:spcPct val="100000"/>
              </a:lnSpc>
              <a:defRPr/>
            </a:pPr>
            <a:r>
              <a:rPr lang="zh-CN" altLang="en-US" sz="2500" b="0" dirty="0">
                <a:latin typeface="宋体" pitchFamily="2" charset="-122"/>
                <a:ea typeface="宋体" pitchFamily="2" charset="-122"/>
              </a:rPr>
              <a:t>南开大学的品牌和特色专业之一</a:t>
            </a:r>
            <a:endParaRPr lang="en-US" altLang="zh-CN" sz="2500" b="0" dirty="0">
              <a:latin typeface="宋体" pitchFamily="2" charset="-122"/>
              <a:ea typeface="宋体" pitchFamily="2" charset="-122"/>
            </a:endParaRPr>
          </a:p>
          <a:p>
            <a:pPr eaLnBrk="1" hangingPunct="1">
              <a:lnSpc>
                <a:spcPct val="100000"/>
              </a:lnSpc>
              <a:defRPr/>
            </a:pPr>
            <a:r>
              <a:rPr lang="zh-CN" altLang="zh-CN" sz="2500" b="0" dirty="0">
                <a:latin typeface="宋体" pitchFamily="2" charset="-122"/>
                <a:ea typeface="宋体" pitchFamily="2" charset="-122"/>
              </a:rPr>
              <a:t>取得了良好的</a:t>
            </a:r>
            <a:r>
              <a:rPr lang="zh-CN" altLang="en-US" sz="2500" b="0" dirty="0">
                <a:latin typeface="宋体" pitchFamily="2" charset="-122"/>
                <a:ea typeface="宋体" pitchFamily="2" charset="-122"/>
              </a:rPr>
              <a:t>声誉</a:t>
            </a:r>
            <a:r>
              <a:rPr lang="zh-CN" altLang="zh-CN" sz="2500" b="0" dirty="0">
                <a:latin typeface="宋体" pitchFamily="2" charset="-122"/>
                <a:ea typeface="宋体" pitchFamily="2" charset="-122"/>
              </a:rPr>
              <a:t>，得到了社会的广泛认可</a:t>
            </a:r>
            <a:endParaRPr lang="en-US" altLang="zh-CN" sz="2500" b="0" dirty="0">
              <a:latin typeface="宋体" pitchFamily="2" charset="-122"/>
              <a:ea typeface="宋体" pitchFamily="2" charset="-122"/>
            </a:endParaRPr>
          </a:p>
          <a:p>
            <a:pPr eaLnBrk="1" hangingPunct="1">
              <a:lnSpc>
                <a:spcPct val="100000"/>
              </a:lnSpc>
              <a:defRPr/>
            </a:pPr>
            <a:r>
              <a:rPr lang="en-US" altLang="zh-CN" sz="2500" b="0" dirty="0">
                <a:latin typeface="宋体" pitchFamily="2" charset="-122"/>
                <a:ea typeface="宋体" pitchFamily="2" charset="-122"/>
              </a:rPr>
              <a:t>2018</a:t>
            </a:r>
            <a:r>
              <a:rPr lang="zh-CN" altLang="en-US" sz="2500" b="0" dirty="0">
                <a:latin typeface="宋体" pitchFamily="2" charset="-122"/>
                <a:ea typeface="宋体" pitchFamily="2" charset="-122"/>
              </a:rPr>
              <a:t>年之前一直单独招生，在南开大学理科招生的专业中基本保持前三名。</a:t>
            </a:r>
            <a:endParaRPr lang="en-US" altLang="zh-CN" sz="2500" b="0" dirty="0">
              <a:latin typeface="宋体" pitchFamily="2" charset="-122"/>
              <a:ea typeface="宋体" pitchFamily="2" charset="-122"/>
            </a:endParaRPr>
          </a:p>
          <a:p>
            <a:pPr eaLnBrk="1" hangingPunct="1">
              <a:lnSpc>
                <a:spcPct val="100000"/>
              </a:lnSpc>
              <a:defRPr/>
            </a:pPr>
            <a:endParaRPr lang="en-US" altLang="zh-CN" sz="2400" dirty="0">
              <a:latin typeface="宋体" pitchFamily="2" charset="-122"/>
              <a:ea typeface="宋体" pitchFamily="2" charset="-122"/>
            </a:endParaRPr>
          </a:p>
          <a:p>
            <a:pPr eaLnBrk="1" hangingPunct="1">
              <a:defRPr/>
            </a:pPr>
            <a:endParaRPr lang="zh-CN" altLang="en-US" sz="2400" dirty="0"/>
          </a:p>
          <a:p>
            <a:pPr eaLnBrk="1" hangingPunct="1">
              <a:lnSpc>
                <a:spcPct val="150000"/>
              </a:lnSpc>
              <a:buFontTx/>
              <a:buNone/>
              <a:defRPr/>
            </a:pPr>
            <a:endParaRPr lang="en-US" altLang="zh-CN" sz="2400" dirty="0"/>
          </a:p>
        </p:txBody>
      </p:sp>
    </p:spTree>
  </p:cSld>
  <p:clrMapOvr>
    <a:masterClrMapping/>
  </p:clrMapOvr>
  <p:transition>
    <p:random/>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8893C86-1328-76EF-794B-345676640FBB}"/>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4DCEFD54-FB7F-64DC-2ABB-A8B737BC8D0F}"/>
              </a:ext>
            </a:extLst>
          </p:cNvPr>
          <p:cNvSpPr>
            <a:spLocks noGrp="1"/>
          </p:cNvSpPr>
          <p:nvPr>
            <p:ph idx="1"/>
          </p:nvPr>
        </p:nvSpPr>
        <p:spPr/>
        <p:txBody>
          <a:bodyPr/>
          <a:lstStyle/>
          <a:p>
            <a:pPr>
              <a:buNone/>
            </a:pPr>
            <a:r>
              <a:rPr lang="zh-CN" altLang="zh-CN" dirty="0"/>
              <a:t>四、录取</a:t>
            </a:r>
            <a:r>
              <a:rPr lang="zh-CN" altLang="en-US" dirty="0"/>
              <a:t>办法</a:t>
            </a:r>
            <a:endParaRPr lang="zh-CN" altLang="zh-CN" dirty="0"/>
          </a:p>
          <a:p>
            <a:pPr>
              <a:lnSpc>
                <a:spcPct val="100000"/>
              </a:lnSpc>
            </a:pPr>
            <a:r>
              <a:rPr lang="zh-CN" altLang="en-US" sz="2800" dirty="0">
                <a:latin typeface="宋体" pitchFamily="2" charset="-122"/>
                <a:ea typeface="宋体" pitchFamily="2" charset="-122"/>
              </a:rPr>
              <a:t>初试成绩占    </a:t>
            </a:r>
            <a:r>
              <a:rPr lang="en-US" altLang="zh-CN" sz="2800" dirty="0">
                <a:latin typeface="宋体" pitchFamily="2" charset="-122"/>
                <a:ea typeface="宋体" pitchFamily="2" charset="-122"/>
              </a:rPr>
              <a:t>70%</a:t>
            </a:r>
          </a:p>
          <a:p>
            <a:pPr>
              <a:lnSpc>
                <a:spcPct val="100000"/>
              </a:lnSpc>
            </a:pPr>
            <a:r>
              <a:rPr lang="zh-CN" altLang="en-US" sz="2800" dirty="0">
                <a:latin typeface="宋体" pitchFamily="2" charset="-122"/>
                <a:ea typeface="宋体" pitchFamily="2" charset="-122"/>
              </a:rPr>
              <a:t>复试成绩占    </a:t>
            </a:r>
            <a:r>
              <a:rPr lang="en-US" altLang="zh-CN" sz="2800" dirty="0">
                <a:latin typeface="宋体" pitchFamily="2" charset="-122"/>
                <a:ea typeface="宋体" pitchFamily="2" charset="-122"/>
              </a:rPr>
              <a:t>30%</a:t>
            </a:r>
          </a:p>
          <a:p>
            <a:pPr>
              <a:lnSpc>
                <a:spcPct val="100000"/>
              </a:lnSpc>
            </a:pPr>
            <a:r>
              <a:rPr lang="zh-CN" altLang="zh-CN" sz="2800" dirty="0">
                <a:latin typeface="宋体" pitchFamily="2" charset="-122"/>
                <a:ea typeface="宋体" pitchFamily="2" charset="-122"/>
              </a:rPr>
              <a:t>根据</a:t>
            </a:r>
            <a:r>
              <a:rPr lang="zh-CN" altLang="en-US" dirty="0">
                <a:latin typeface="宋体" pitchFamily="2" charset="-122"/>
                <a:ea typeface="宋体" pitchFamily="2" charset="-122"/>
              </a:rPr>
              <a:t>初试成绩和复试成绩计算综合成绩，择优录取</a:t>
            </a:r>
            <a:endParaRPr lang="zh-CN" altLang="zh-CN" sz="2800" dirty="0">
              <a:latin typeface="宋体" pitchFamily="2" charset="-122"/>
              <a:ea typeface="宋体" pitchFamily="2" charset="-122"/>
            </a:endParaRPr>
          </a:p>
          <a:p>
            <a:endParaRPr lang="zh-CN" altLang="en-US" dirty="0"/>
          </a:p>
        </p:txBody>
      </p:sp>
      <p:sp>
        <p:nvSpPr>
          <p:cNvPr id="4" name="灯片编号占位符 3">
            <a:extLst>
              <a:ext uri="{FF2B5EF4-FFF2-40B4-BE49-F238E27FC236}">
                <a16:creationId xmlns:a16="http://schemas.microsoft.com/office/drawing/2014/main" id="{FBFB3770-4015-C8E8-A026-08F313BF4AD3}"/>
              </a:ext>
            </a:extLst>
          </p:cNvPr>
          <p:cNvSpPr>
            <a:spLocks noGrp="1"/>
          </p:cNvSpPr>
          <p:nvPr>
            <p:ph type="sldNum" sz="quarter" idx="12"/>
          </p:nvPr>
        </p:nvSpPr>
        <p:spPr/>
        <p:txBody>
          <a:bodyPr/>
          <a:lstStyle/>
          <a:p>
            <a:pPr>
              <a:defRPr/>
            </a:pPr>
            <a:fld id="{AB928433-6783-4F3F-8DC0-1F858574F025}" type="slidenum">
              <a:rPr lang="en-US" altLang="zh-CN" smtClean="0"/>
              <a:pPr>
                <a:defRPr/>
              </a:pPr>
              <a:t>40</a:t>
            </a:fld>
            <a:endParaRPr lang="en-US" altLang="zh-CN"/>
          </a:p>
        </p:txBody>
      </p:sp>
    </p:spTree>
    <p:extLst>
      <p:ext uri="{BB962C8B-B14F-4D97-AF65-F5344CB8AC3E}">
        <p14:creationId xmlns:p14="http://schemas.microsoft.com/office/powerpoint/2010/main" val="1611691910"/>
      </p:ext>
    </p:extLst>
  </p:cSld>
  <p:clrMapOvr>
    <a:masterClrMapping/>
  </p:clrMapOvr>
  <p:transition>
    <p:random/>
  </p:transition>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灯片编号占位符 5"/>
          <p:cNvSpPr>
            <a:spLocks noGrp="1"/>
          </p:cNvSpPr>
          <p:nvPr>
            <p:ph type="sldNum" sz="quarter" idx="12"/>
          </p:nvPr>
        </p:nvSpPr>
        <p:spPr>
          <a:noFill/>
          <a:ln>
            <a:miter lim="800000"/>
            <a:headEnd/>
            <a:tailEnd/>
          </a:ln>
        </p:spPr>
        <p:txBody>
          <a:bodyPr/>
          <a:lstStyle/>
          <a:p>
            <a:fld id="{F395C22C-8793-46A8-8911-C477A1CD0AB2}" type="slidenum">
              <a:rPr lang="en-US" altLang="zh-CN" smtClean="0"/>
              <a:pPr/>
              <a:t>41</a:t>
            </a:fld>
            <a:endParaRPr lang="en-US" altLang="zh-CN"/>
          </a:p>
        </p:txBody>
      </p:sp>
      <p:sp>
        <p:nvSpPr>
          <p:cNvPr id="64514" name="Rectangle 2"/>
          <p:cNvSpPr>
            <a:spLocks noGrp="1" noChangeArrowheads="1"/>
          </p:cNvSpPr>
          <p:nvPr>
            <p:ph type="ctrTitle"/>
          </p:nvPr>
        </p:nvSpPr>
        <p:spPr>
          <a:xfrm>
            <a:off x="298474" y="1980406"/>
            <a:ext cx="8137526" cy="2897188"/>
          </a:xfrm>
        </p:spPr>
        <p:txBody>
          <a:bodyPr/>
          <a:lstStyle/>
          <a:p>
            <a:pPr algn="l" eaLnBrk="1" hangingPunct="1">
              <a:lnSpc>
                <a:spcPct val="120000"/>
              </a:lnSpc>
              <a:defRPr/>
            </a:pPr>
            <a:r>
              <a:rPr lang="en-US" altLang="zh-CN" sz="4000" dirty="0">
                <a:solidFill>
                  <a:srgbClr val="9900FF"/>
                </a:solidFill>
                <a:effectLst>
                  <a:outerShdw blurRad="38100" dist="38100" dir="2700000" algn="tl">
                    <a:srgbClr val="000000"/>
                  </a:outerShdw>
                </a:effectLst>
              </a:rPr>
              <a:t>      </a:t>
            </a:r>
            <a:r>
              <a:rPr lang="zh-CN" altLang="en-US" sz="4000" dirty="0">
                <a:solidFill>
                  <a:schemeClr val="bg1"/>
                </a:solidFill>
                <a:effectLst>
                  <a:outerShdw blurRad="38100" dist="38100" dir="2700000" algn="tl">
                    <a:srgbClr val="000000"/>
                  </a:outerShdw>
                </a:effectLst>
              </a:rPr>
              <a:t>          </a:t>
            </a:r>
            <a:br>
              <a:rPr lang="zh-CN" altLang="en-US" sz="4000" dirty="0">
                <a:solidFill>
                  <a:schemeClr val="bg1"/>
                </a:solidFill>
                <a:effectLst>
                  <a:outerShdw blurRad="38100" dist="38100" dir="2700000" algn="tl">
                    <a:srgbClr val="000000"/>
                  </a:outerShdw>
                </a:effectLst>
              </a:rPr>
            </a:br>
            <a:r>
              <a:rPr lang="zh-CN" altLang="en-US" sz="4000" dirty="0">
                <a:solidFill>
                  <a:schemeClr val="bg1"/>
                </a:solidFill>
                <a:effectLst>
                  <a:outerShdw blurRad="38100" dist="38100" dir="2700000" algn="tl">
                    <a:srgbClr val="000000"/>
                  </a:outerShdw>
                </a:effectLst>
              </a:rPr>
              <a:t>          </a:t>
            </a:r>
            <a:r>
              <a:rPr lang="zh-CN" altLang="en-US" sz="6000" b="0" dirty="0">
                <a:solidFill>
                  <a:srgbClr val="FF0000"/>
                </a:solidFill>
                <a:effectLst>
                  <a:outerShdw blurRad="38100" dist="38100" dir="2700000" algn="tl">
                    <a:srgbClr val="000000"/>
                  </a:outerShdw>
                </a:effectLst>
                <a:ea typeface="华文行楷" pitchFamily="2" charset="-122"/>
              </a:rPr>
              <a:t>欢迎各位同学加入</a:t>
            </a:r>
            <a:br>
              <a:rPr lang="en-US" altLang="zh-CN" sz="6000" b="0" dirty="0">
                <a:solidFill>
                  <a:srgbClr val="FF0000"/>
                </a:solidFill>
                <a:effectLst>
                  <a:outerShdw blurRad="38100" dist="38100" dir="2700000" algn="tl">
                    <a:srgbClr val="000000"/>
                  </a:outerShdw>
                </a:effectLst>
                <a:ea typeface="华文行楷" pitchFamily="2" charset="-122"/>
              </a:rPr>
            </a:br>
            <a:r>
              <a:rPr lang="en-US" altLang="zh-CN" sz="6000" b="0" dirty="0">
                <a:solidFill>
                  <a:srgbClr val="FF0000"/>
                </a:solidFill>
                <a:effectLst>
                  <a:outerShdw blurRad="38100" dist="38100" dir="2700000" algn="tl">
                    <a:srgbClr val="000000"/>
                  </a:outerShdw>
                </a:effectLst>
                <a:ea typeface="华文行楷" pitchFamily="2" charset="-122"/>
              </a:rPr>
              <a:t>        </a:t>
            </a:r>
            <a:r>
              <a:rPr lang="zh-CN" altLang="en-US" sz="6000" b="0" dirty="0">
                <a:solidFill>
                  <a:srgbClr val="FF0000"/>
                </a:solidFill>
                <a:effectLst>
                  <a:outerShdw blurRad="38100" dist="38100" dir="2700000" algn="tl">
                    <a:srgbClr val="000000"/>
                  </a:outerShdw>
                </a:effectLst>
                <a:ea typeface="华文行楷" pitchFamily="2" charset="-122"/>
              </a:rPr>
              <a:t>  国际会计专业！</a:t>
            </a:r>
            <a:br>
              <a:rPr lang="zh-CN" altLang="en-US" sz="6000" b="0" dirty="0">
                <a:solidFill>
                  <a:srgbClr val="FF0000"/>
                </a:solidFill>
                <a:effectLst>
                  <a:outerShdw blurRad="38100" dist="38100" dir="2700000" algn="tl">
                    <a:srgbClr val="000000"/>
                  </a:outerShdw>
                </a:effectLst>
                <a:ea typeface="华文行楷" pitchFamily="2" charset="-122"/>
              </a:rPr>
            </a:br>
            <a:r>
              <a:rPr lang="zh-CN" altLang="en-US" sz="6000" b="0" dirty="0">
                <a:solidFill>
                  <a:srgbClr val="FF0000"/>
                </a:solidFill>
                <a:effectLst>
                  <a:outerShdw blurRad="38100" dist="38100" dir="2700000" algn="tl">
                    <a:srgbClr val="000000"/>
                  </a:outerShdw>
                </a:effectLst>
                <a:ea typeface="华文行楷" pitchFamily="2" charset="-122"/>
              </a:rPr>
              <a:t>            </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4514"/>
                                        </p:tgtEl>
                                        <p:attrNameLst>
                                          <p:attrName>style.visibility</p:attrName>
                                        </p:attrNameLst>
                                      </p:cBhvr>
                                      <p:to>
                                        <p:strVal val="visible"/>
                                      </p:to>
                                    </p:set>
                                    <p:animEffect transition="in" filter="wipe(left)">
                                      <p:cBhvr>
                                        <p:cTn id="7" dur="500"/>
                                        <p:tgtEl>
                                          <p:spTgt spid="645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4"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5576" y="620688"/>
            <a:ext cx="7772400" cy="1143000"/>
          </a:xfrm>
        </p:spPr>
        <p:txBody>
          <a:bodyPr/>
          <a:lstStyle/>
          <a:p>
            <a:r>
              <a:rPr lang="zh-CN" altLang="en-US" dirty="0"/>
              <a:t>国际会计专业的特点</a:t>
            </a:r>
          </a:p>
        </p:txBody>
      </p:sp>
      <p:sp>
        <p:nvSpPr>
          <p:cNvPr id="3" name="内容占位符 2"/>
          <p:cNvSpPr>
            <a:spLocks noGrp="1"/>
          </p:cNvSpPr>
          <p:nvPr>
            <p:ph idx="1"/>
          </p:nvPr>
        </p:nvSpPr>
        <p:spPr>
          <a:xfrm>
            <a:off x="685800" y="1628800"/>
            <a:ext cx="7772400" cy="4680520"/>
          </a:xfrm>
        </p:spPr>
        <p:txBody>
          <a:bodyPr/>
          <a:lstStyle/>
          <a:p>
            <a:pPr>
              <a:lnSpc>
                <a:spcPct val="100000"/>
              </a:lnSpc>
              <a:buNone/>
            </a:pPr>
            <a:r>
              <a:rPr lang="zh-CN" altLang="en-US" sz="2500" dirty="0">
                <a:latin typeface="+mj-ea"/>
                <a:ea typeface="+mj-ea"/>
              </a:rPr>
              <a:t>国际会计专业有六个特点：</a:t>
            </a:r>
            <a:endParaRPr lang="en-US" altLang="zh-CN" sz="2500" dirty="0">
              <a:latin typeface="+mj-ea"/>
              <a:ea typeface="+mj-ea"/>
            </a:endParaRPr>
          </a:p>
          <a:p>
            <a:pPr>
              <a:lnSpc>
                <a:spcPct val="100000"/>
              </a:lnSpc>
            </a:pPr>
            <a:r>
              <a:rPr lang="zh-CN" altLang="zh-CN" sz="2500" dirty="0">
                <a:latin typeface="+mj-ea"/>
                <a:ea typeface="+mj-ea"/>
              </a:rPr>
              <a:t>国际化教学资料</a:t>
            </a:r>
            <a:r>
              <a:rPr lang="zh-CN" altLang="en-US" sz="2500" dirty="0">
                <a:latin typeface="+mj-ea"/>
                <a:ea typeface="+mj-ea"/>
              </a:rPr>
              <a:t>，</a:t>
            </a:r>
            <a:r>
              <a:rPr lang="zh-CN" altLang="zh-CN" sz="2500" dirty="0">
                <a:latin typeface="+mj-ea"/>
                <a:ea typeface="+mj-ea"/>
              </a:rPr>
              <a:t>双语教学模式</a:t>
            </a:r>
            <a:endParaRPr lang="en-US" altLang="zh-CN" sz="2500" dirty="0">
              <a:latin typeface="宋体" pitchFamily="2" charset="-122"/>
              <a:ea typeface="宋体" pitchFamily="2" charset="-122"/>
            </a:endParaRPr>
          </a:p>
          <a:p>
            <a:pPr>
              <a:lnSpc>
                <a:spcPct val="100000"/>
              </a:lnSpc>
            </a:pPr>
            <a:r>
              <a:rPr lang="zh-CN" altLang="zh-CN" sz="2500" dirty="0">
                <a:latin typeface="+mj-ea"/>
                <a:ea typeface="+mj-ea"/>
              </a:rPr>
              <a:t>替代</a:t>
            </a:r>
            <a:r>
              <a:rPr lang="en-US" altLang="zh-CN" sz="2500" dirty="0">
                <a:latin typeface="Times New Roman" panose="02020603050405020304" pitchFamily="18" charset="0"/>
                <a:ea typeface="+mj-ea"/>
                <a:cs typeface="Times New Roman" panose="02020603050405020304" pitchFamily="18" charset="0"/>
              </a:rPr>
              <a:t>CPA Canada</a:t>
            </a:r>
            <a:r>
              <a:rPr lang="zh-CN" altLang="zh-CN" sz="2500" dirty="0">
                <a:latin typeface="+mj-ea"/>
                <a:ea typeface="+mj-ea"/>
              </a:rPr>
              <a:t>职业资格考试的大部分课程</a:t>
            </a:r>
            <a:endParaRPr lang="en-US" altLang="zh-CN" sz="2500" dirty="0">
              <a:latin typeface="+mj-ea"/>
              <a:ea typeface="+mj-ea"/>
            </a:endParaRPr>
          </a:p>
          <a:p>
            <a:pPr>
              <a:lnSpc>
                <a:spcPct val="100000"/>
              </a:lnSpc>
              <a:buNone/>
            </a:pPr>
            <a:r>
              <a:rPr lang="en-US" altLang="zh-CN" sz="2500" dirty="0">
                <a:latin typeface="+mj-ea"/>
                <a:ea typeface="+mj-ea"/>
              </a:rPr>
              <a:t>  </a:t>
            </a:r>
            <a:r>
              <a:rPr lang="zh-CN" altLang="zh-CN" sz="2500" b="0" dirty="0">
                <a:latin typeface="宋体" pitchFamily="2" charset="-122"/>
                <a:ea typeface="宋体" pitchFamily="2" charset="-122"/>
              </a:rPr>
              <a:t>该专业的学生按教学计划完成纳入教学计划的</a:t>
            </a:r>
            <a:r>
              <a:rPr lang="zh-CN" altLang="zh-CN" sz="2500" b="0" dirty="0">
                <a:latin typeface="Times New Roman" pitchFamily="18" charset="0"/>
                <a:ea typeface="宋体" pitchFamily="2" charset="-122"/>
                <a:cs typeface="Times New Roman" pitchFamily="18" charset="0"/>
              </a:rPr>
              <a:t>14门专业基础课和专业课后，考试成绩同时会得到</a:t>
            </a:r>
            <a:r>
              <a:rPr lang="en-US" altLang="zh-CN" sz="2500" b="0" dirty="0">
                <a:latin typeface="Times New Roman" pitchFamily="18" charset="0"/>
                <a:ea typeface="宋体" pitchFamily="2" charset="-122"/>
                <a:cs typeface="Times New Roman" pitchFamily="18" charset="0"/>
              </a:rPr>
              <a:t>CPA Canada</a:t>
            </a:r>
            <a:r>
              <a:rPr lang="zh-CN" altLang="zh-CN" sz="2500" b="0" dirty="0">
                <a:latin typeface="Times New Roman" pitchFamily="18" charset="0"/>
                <a:ea typeface="宋体" pitchFamily="2" charset="-122"/>
                <a:cs typeface="Times New Roman" pitchFamily="18" charset="0"/>
              </a:rPr>
              <a:t>的认可。</a:t>
            </a:r>
            <a:endParaRPr lang="en-US" altLang="zh-CN" sz="2500" b="0" dirty="0">
              <a:latin typeface="Times New Roman" pitchFamily="18" charset="0"/>
              <a:ea typeface="宋体" pitchFamily="2" charset="-122"/>
              <a:cs typeface="Times New Roman" pitchFamily="18" charset="0"/>
            </a:endParaRPr>
          </a:p>
          <a:p>
            <a:pPr>
              <a:lnSpc>
                <a:spcPct val="100000"/>
              </a:lnSpc>
            </a:pPr>
            <a:r>
              <a:rPr lang="zh-CN" altLang="zh-CN" sz="2500" dirty="0">
                <a:latin typeface="+mj-ea"/>
                <a:ea typeface="+mj-ea"/>
              </a:rPr>
              <a:t>接轨加拿大高校研究生项目</a:t>
            </a:r>
            <a:endParaRPr lang="en-US" altLang="zh-CN" sz="2500" dirty="0">
              <a:latin typeface="+mj-ea"/>
              <a:ea typeface="+mj-ea"/>
            </a:endParaRPr>
          </a:p>
          <a:p>
            <a:pPr>
              <a:lnSpc>
                <a:spcPct val="100000"/>
              </a:lnSpc>
              <a:buNone/>
            </a:pPr>
            <a:r>
              <a:rPr lang="en-US" altLang="zh-CN" sz="2500" dirty="0">
                <a:latin typeface="宋体" pitchFamily="2" charset="-122"/>
                <a:ea typeface="宋体" pitchFamily="2" charset="-122"/>
              </a:rPr>
              <a:t>  </a:t>
            </a:r>
            <a:r>
              <a:rPr lang="zh-CN" altLang="zh-CN" sz="2500" b="0" dirty="0">
                <a:latin typeface="宋体" pitchFamily="2" charset="-122"/>
                <a:ea typeface="宋体" pitchFamily="2" charset="-122"/>
              </a:rPr>
              <a:t>该专业学生可直接申请加拿大有的学校的会计或金融相关专业研究生项目，免</a:t>
            </a:r>
            <a:r>
              <a:rPr lang="zh-CN" altLang="zh-CN" sz="2500" b="0" dirty="0">
                <a:latin typeface="Times New Roman" pitchFamily="18" charset="0"/>
                <a:ea typeface="宋体" pitchFamily="2" charset="-122"/>
                <a:cs typeface="Times New Roman" pitchFamily="18" charset="0"/>
              </a:rPr>
              <a:t>GMAT</a:t>
            </a:r>
            <a:r>
              <a:rPr lang="zh-CN" altLang="zh-CN" sz="2500" b="0" dirty="0">
                <a:latin typeface="宋体" pitchFamily="2" charset="-122"/>
                <a:ea typeface="宋体" pitchFamily="2" charset="-122"/>
              </a:rPr>
              <a:t>研究生入学考试要求。</a:t>
            </a:r>
            <a:endParaRPr lang="en-US" altLang="zh-CN" sz="2500" b="0" dirty="0">
              <a:latin typeface="宋体" pitchFamily="2" charset="-122"/>
              <a:ea typeface="宋体" pitchFamily="2" charset="-122"/>
            </a:endParaRPr>
          </a:p>
          <a:p>
            <a:endParaRPr lang="zh-CN" altLang="zh-CN" dirty="0">
              <a:latin typeface="宋体" pitchFamily="2" charset="-122"/>
              <a:ea typeface="宋体" pitchFamily="2" charset="-122"/>
            </a:endParaRPr>
          </a:p>
        </p:txBody>
      </p:sp>
      <p:sp>
        <p:nvSpPr>
          <p:cNvPr id="4" name="灯片编号占位符 3"/>
          <p:cNvSpPr>
            <a:spLocks noGrp="1"/>
          </p:cNvSpPr>
          <p:nvPr>
            <p:ph type="sldNum" sz="quarter" idx="12"/>
          </p:nvPr>
        </p:nvSpPr>
        <p:spPr/>
        <p:txBody>
          <a:bodyPr/>
          <a:lstStyle/>
          <a:p>
            <a:pPr>
              <a:defRPr/>
            </a:pPr>
            <a:fld id="{AB928433-6783-4F3F-8DC0-1F858574F025}" type="slidenum">
              <a:rPr lang="en-US" altLang="zh-CN" smtClean="0"/>
              <a:pPr>
                <a:defRPr/>
              </a:pPr>
              <a:t>5</a:t>
            </a:fld>
            <a:endParaRPr lang="en-US" altLang="zh-CN" dirty="0"/>
          </a:p>
        </p:txBody>
      </p:sp>
    </p:spTree>
  </p:cSld>
  <p:clrMapOvr>
    <a:masterClrMapping/>
  </p:clrMapOvr>
  <p:transition>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国际会计专业的特点</a:t>
            </a:r>
          </a:p>
        </p:txBody>
      </p:sp>
      <p:sp>
        <p:nvSpPr>
          <p:cNvPr id="3" name="内容占位符 2"/>
          <p:cNvSpPr>
            <a:spLocks noGrp="1"/>
          </p:cNvSpPr>
          <p:nvPr>
            <p:ph idx="1"/>
          </p:nvPr>
        </p:nvSpPr>
        <p:spPr>
          <a:xfrm>
            <a:off x="683568" y="1916832"/>
            <a:ext cx="7772400" cy="4544144"/>
          </a:xfrm>
        </p:spPr>
        <p:txBody>
          <a:bodyPr/>
          <a:lstStyle/>
          <a:p>
            <a:pPr>
              <a:lnSpc>
                <a:spcPct val="100000"/>
              </a:lnSpc>
            </a:pPr>
            <a:r>
              <a:rPr lang="zh-CN" altLang="zh-CN" sz="2400" dirty="0">
                <a:latin typeface="+mj-ea"/>
                <a:ea typeface="+mj-ea"/>
              </a:rPr>
              <a:t>国际化发展平台</a:t>
            </a:r>
            <a:endParaRPr lang="en-US" altLang="zh-CN" sz="2400" dirty="0">
              <a:latin typeface="+mj-ea"/>
              <a:ea typeface="+mj-ea"/>
            </a:endParaRPr>
          </a:p>
          <a:p>
            <a:pPr>
              <a:lnSpc>
                <a:spcPct val="100000"/>
              </a:lnSpc>
              <a:buNone/>
            </a:pPr>
            <a:r>
              <a:rPr lang="en-US" altLang="zh-CN" sz="2400" dirty="0">
                <a:latin typeface="+mj-ea"/>
              </a:rPr>
              <a:t>  </a:t>
            </a:r>
            <a:r>
              <a:rPr lang="zh-CN" altLang="zh-CN" sz="2400" b="0" dirty="0">
                <a:latin typeface="宋体" pitchFamily="2" charset="-122"/>
                <a:ea typeface="宋体" pitchFamily="2" charset="-122"/>
              </a:rPr>
              <a:t>取得加拿大特许专业会计师资格后，经过申请，可以成为美国、英国、澳大利亚、新西兰、爱尔兰、香港的会员并执业，为学生未来发展提供了更加广阔的国际化平台。</a:t>
            </a:r>
            <a:endParaRPr lang="zh-CN" altLang="en-US" sz="2400" b="0" dirty="0">
              <a:latin typeface="宋体" pitchFamily="2" charset="-122"/>
              <a:ea typeface="宋体" pitchFamily="2" charset="-122"/>
            </a:endParaRPr>
          </a:p>
          <a:p>
            <a:r>
              <a:rPr lang="zh-CN" altLang="en-US" sz="2400" dirty="0">
                <a:latin typeface="+mj-ea"/>
                <a:ea typeface="+mj-ea"/>
              </a:rPr>
              <a:t>国际化视野和国际化能力</a:t>
            </a:r>
            <a:endParaRPr lang="en-US" altLang="zh-CN" sz="2400" dirty="0">
              <a:latin typeface="+mj-ea"/>
              <a:ea typeface="+mj-ea"/>
            </a:endParaRPr>
          </a:p>
          <a:p>
            <a:r>
              <a:rPr lang="zh-CN" altLang="en-US" sz="2400" dirty="0">
                <a:latin typeface="+mj-ea"/>
                <a:ea typeface="+mj-ea"/>
              </a:rPr>
              <a:t>充分体现大数据和智能环境下的能力培养</a:t>
            </a:r>
            <a:endParaRPr lang="en-US" altLang="zh-CN" sz="2400" dirty="0">
              <a:latin typeface="+mj-ea"/>
              <a:ea typeface="+mj-ea"/>
            </a:endParaRPr>
          </a:p>
          <a:p>
            <a:pPr>
              <a:buNone/>
            </a:pPr>
            <a:r>
              <a:rPr lang="zh-CN" altLang="en-US" sz="2400" b="0" dirty="0">
                <a:latin typeface="宋体" panose="02010600030101010101" pitchFamily="2" charset="-122"/>
                <a:ea typeface="宋体" panose="02010600030101010101" pitchFamily="2" charset="-122"/>
              </a:rPr>
              <a:t>  为适应数字经济、大数据和人工智能的发展，本专业开设了</a:t>
            </a:r>
            <a:r>
              <a:rPr lang="en-US" altLang="zh-CN" sz="2400" b="0" dirty="0">
                <a:latin typeface="宋体" panose="02010600030101010101" pitchFamily="2" charset="-122"/>
                <a:ea typeface="宋体" panose="02010600030101010101" pitchFamily="2" charset="-122"/>
              </a:rPr>
              <a:t>《</a:t>
            </a:r>
            <a:r>
              <a:rPr lang="zh-CN" altLang="en-US" sz="2400" b="0" dirty="0">
                <a:latin typeface="宋体" panose="02010600030101010101" pitchFamily="2" charset="-122"/>
                <a:ea typeface="宋体" panose="02010600030101010101" pitchFamily="2" charset="-122"/>
              </a:rPr>
              <a:t>大数据分析与审计</a:t>
            </a:r>
            <a:r>
              <a:rPr lang="en-US" altLang="zh-CN" sz="2400" b="0" dirty="0">
                <a:latin typeface="宋体" panose="02010600030101010101" pitchFamily="2" charset="-122"/>
                <a:ea typeface="宋体" panose="02010600030101010101" pitchFamily="2" charset="-122"/>
              </a:rPr>
              <a:t>》</a:t>
            </a:r>
            <a:r>
              <a:rPr lang="zh-CN" altLang="en-US" sz="2400" b="0" dirty="0">
                <a:latin typeface="宋体" panose="02010600030101010101" pitchFamily="2" charset="-122"/>
                <a:ea typeface="宋体" panose="02010600030101010101" pitchFamily="2" charset="-122"/>
              </a:rPr>
              <a:t>、</a:t>
            </a:r>
            <a:r>
              <a:rPr lang="en-US" altLang="zh-CN" sz="2400" b="0" dirty="0">
                <a:latin typeface="宋体" panose="02010600030101010101" pitchFamily="2" charset="-122"/>
                <a:ea typeface="宋体" panose="02010600030101010101" pitchFamily="2" charset="-122"/>
              </a:rPr>
              <a:t>《</a:t>
            </a:r>
            <a:r>
              <a:rPr lang="zh-CN" altLang="en-US" sz="2400" b="0" dirty="0">
                <a:latin typeface="宋体" panose="02010600030101010101" pitchFamily="2" charset="-122"/>
                <a:ea typeface="宋体" panose="02010600030101010101" pitchFamily="2" charset="-122"/>
              </a:rPr>
              <a:t>大数据与会计分析</a:t>
            </a:r>
            <a:r>
              <a:rPr lang="en-US" altLang="zh-CN" sz="2400" b="0" dirty="0">
                <a:latin typeface="宋体" panose="02010600030101010101" pitchFamily="2" charset="-122"/>
                <a:ea typeface="宋体" panose="02010600030101010101" pitchFamily="2" charset="-122"/>
              </a:rPr>
              <a:t>》</a:t>
            </a:r>
            <a:r>
              <a:rPr lang="zh-CN" altLang="en-US" sz="2400" b="0" dirty="0">
                <a:latin typeface="宋体" panose="02010600030101010101" pitchFamily="2" charset="-122"/>
                <a:ea typeface="宋体" panose="02010600030101010101" pitchFamily="2" charset="-122"/>
              </a:rPr>
              <a:t>、</a:t>
            </a:r>
            <a:r>
              <a:rPr lang="en-US" altLang="zh-CN" sz="2400" b="0" dirty="0">
                <a:latin typeface="宋体" panose="02010600030101010101" pitchFamily="2" charset="-122"/>
                <a:ea typeface="宋体" panose="02010600030101010101" pitchFamily="2" charset="-122"/>
              </a:rPr>
              <a:t>《</a:t>
            </a:r>
            <a:r>
              <a:rPr lang="zh-CN" altLang="en-US" sz="2400" b="0" dirty="0">
                <a:latin typeface="宋体" panose="02010600030101010101" pitchFamily="2" charset="-122"/>
                <a:ea typeface="宋体" panose="02010600030101010101" pitchFamily="2" charset="-122"/>
              </a:rPr>
              <a:t>大数据与财务决策</a:t>
            </a:r>
            <a:r>
              <a:rPr lang="en-US" altLang="zh-CN" sz="2400" b="0" dirty="0">
                <a:latin typeface="宋体" panose="02010600030101010101" pitchFamily="2" charset="-122"/>
                <a:ea typeface="宋体" panose="02010600030101010101" pitchFamily="2" charset="-122"/>
              </a:rPr>
              <a:t>》</a:t>
            </a:r>
            <a:r>
              <a:rPr lang="zh-CN" altLang="en-US" sz="2400" b="0" dirty="0">
                <a:latin typeface="宋体" panose="02010600030101010101" pitchFamily="2" charset="-122"/>
                <a:ea typeface="宋体" panose="02010600030101010101" pitchFamily="2" charset="-122"/>
              </a:rPr>
              <a:t>、</a:t>
            </a:r>
            <a:r>
              <a:rPr lang="en-US" altLang="zh-CN" sz="2400" b="0" dirty="0">
                <a:latin typeface="宋体" panose="02010600030101010101" pitchFamily="2" charset="-122"/>
                <a:ea typeface="宋体" panose="02010600030101010101" pitchFamily="2" charset="-122"/>
              </a:rPr>
              <a:t>《</a:t>
            </a:r>
            <a:r>
              <a:rPr lang="zh-CN" altLang="en-US" sz="2400" b="0" dirty="0">
                <a:latin typeface="宋体" panose="02010600030101010101" pitchFamily="2" charset="-122"/>
                <a:ea typeface="宋体" panose="02010600030101010101" pitchFamily="2" charset="-122"/>
              </a:rPr>
              <a:t>大数据与商业分析</a:t>
            </a:r>
            <a:r>
              <a:rPr lang="en-US" altLang="zh-CN" sz="2400" b="0" dirty="0">
                <a:latin typeface="宋体" panose="02010600030101010101" pitchFamily="2" charset="-122"/>
                <a:ea typeface="宋体" panose="02010600030101010101" pitchFamily="2" charset="-122"/>
              </a:rPr>
              <a:t>》</a:t>
            </a:r>
            <a:r>
              <a:rPr lang="zh-CN" altLang="en-US" sz="2400" b="0" dirty="0">
                <a:latin typeface="宋体" panose="02010600030101010101" pitchFamily="2" charset="-122"/>
                <a:ea typeface="宋体" panose="02010600030101010101" pitchFamily="2" charset="-122"/>
              </a:rPr>
              <a:t>、</a:t>
            </a:r>
            <a:r>
              <a:rPr lang="en-US" altLang="zh-CN" sz="2400" b="0" dirty="0">
                <a:latin typeface="宋体" panose="02010600030101010101" pitchFamily="2" charset="-122"/>
                <a:ea typeface="宋体" panose="02010600030101010101" pitchFamily="2" charset="-122"/>
              </a:rPr>
              <a:t>《</a:t>
            </a:r>
            <a:r>
              <a:rPr lang="zh-CN" altLang="en-US" sz="2400" b="0" dirty="0">
                <a:latin typeface="宋体" panose="02010600030101010101" pitchFamily="2" charset="-122"/>
                <a:ea typeface="宋体" panose="02010600030101010101" pitchFamily="2" charset="-122"/>
              </a:rPr>
              <a:t>智能会计与财务讲座</a:t>
            </a:r>
            <a:r>
              <a:rPr lang="en-US" altLang="zh-CN" sz="2400" b="0" dirty="0">
                <a:latin typeface="宋体" panose="02010600030101010101" pitchFamily="2" charset="-122"/>
                <a:ea typeface="宋体" panose="02010600030101010101" pitchFamily="2" charset="-122"/>
              </a:rPr>
              <a:t>》</a:t>
            </a:r>
            <a:r>
              <a:rPr lang="zh-CN" altLang="en-US" sz="2400" b="0" dirty="0">
                <a:latin typeface="宋体" panose="02010600030101010101" pitchFamily="2" charset="-122"/>
                <a:ea typeface="宋体" panose="02010600030101010101" pitchFamily="2" charset="-122"/>
              </a:rPr>
              <a:t>、</a:t>
            </a:r>
            <a:r>
              <a:rPr lang="en-US" altLang="zh-CN" sz="2400" b="0" dirty="0">
                <a:latin typeface="宋体" panose="02010600030101010101" pitchFamily="2" charset="-122"/>
                <a:ea typeface="宋体" panose="02010600030101010101" pitchFamily="2" charset="-122"/>
              </a:rPr>
              <a:t>《</a:t>
            </a:r>
            <a:r>
              <a:rPr lang="zh-CN" altLang="en-US" sz="2400" b="0" dirty="0">
                <a:latin typeface="宋体" panose="02010600030101010101" pitchFamily="2" charset="-122"/>
                <a:ea typeface="宋体" panose="02010600030101010101" pitchFamily="2" charset="-122"/>
              </a:rPr>
              <a:t>金融科技</a:t>
            </a:r>
            <a:r>
              <a:rPr lang="en-US" altLang="zh-CN" sz="2400" b="0" dirty="0">
                <a:latin typeface="宋体" panose="02010600030101010101" pitchFamily="2" charset="-122"/>
                <a:ea typeface="宋体" panose="02010600030101010101" pitchFamily="2" charset="-122"/>
              </a:rPr>
              <a:t>》</a:t>
            </a:r>
            <a:r>
              <a:rPr lang="zh-CN" altLang="en-US" sz="2400" b="0" dirty="0">
                <a:latin typeface="宋体" panose="02010600030101010101" pitchFamily="2" charset="-122"/>
                <a:ea typeface="宋体" panose="02010600030101010101" pitchFamily="2" charset="-122"/>
              </a:rPr>
              <a:t>等课程。</a:t>
            </a:r>
          </a:p>
        </p:txBody>
      </p:sp>
      <p:sp>
        <p:nvSpPr>
          <p:cNvPr id="4" name="灯片编号占位符 3"/>
          <p:cNvSpPr>
            <a:spLocks noGrp="1"/>
          </p:cNvSpPr>
          <p:nvPr>
            <p:ph type="sldNum" sz="quarter" idx="12"/>
          </p:nvPr>
        </p:nvSpPr>
        <p:spPr/>
        <p:txBody>
          <a:bodyPr/>
          <a:lstStyle/>
          <a:p>
            <a:pPr>
              <a:defRPr/>
            </a:pPr>
            <a:fld id="{AB928433-6783-4F3F-8DC0-1F858574F025}" type="slidenum">
              <a:rPr lang="en-US" altLang="zh-CN" smtClean="0"/>
              <a:pPr>
                <a:defRPr/>
              </a:pPr>
              <a:t>6</a:t>
            </a:fld>
            <a:endParaRPr lang="en-US" altLang="zh-CN"/>
          </a:p>
        </p:txBody>
      </p:sp>
    </p:spTree>
  </p:cSld>
  <p:clrMapOvr>
    <a:masterClrMapping/>
  </p:clrMapOvr>
  <p:transition>
    <p:rand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55576" y="620688"/>
            <a:ext cx="7772400" cy="864096"/>
          </a:xfrm>
        </p:spPr>
        <p:txBody>
          <a:bodyPr/>
          <a:lstStyle/>
          <a:p>
            <a:r>
              <a:rPr lang="zh-CN" altLang="zh-CN" dirty="0"/>
              <a:t>加拿大特许专业会计师协会</a:t>
            </a:r>
            <a:endParaRPr lang="zh-CN" altLang="en-US" dirty="0"/>
          </a:p>
        </p:txBody>
      </p:sp>
      <p:sp>
        <p:nvSpPr>
          <p:cNvPr id="3" name="内容占位符 2"/>
          <p:cNvSpPr>
            <a:spLocks noGrp="1"/>
          </p:cNvSpPr>
          <p:nvPr>
            <p:ph idx="1"/>
          </p:nvPr>
        </p:nvSpPr>
        <p:spPr>
          <a:xfrm>
            <a:off x="611560" y="1556792"/>
            <a:ext cx="7848872" cy="4896544"/>
          </a:xfrm>
        </p:spPr>
        <p:txBody>
          <a:bodyPr/>
          <a:lstStyle/>
          <a:p>
            <a:pPr>
              <a:lnSpc>
                <a:spcPct val="100000"/>
              </a:lnSpc>
            </a:pPr>
            <a:r>
              <a:rPr lang="zh-CN" altLang="zh-CN" sz="2400" b="0" dirty="0">
                <a:latin typeface="宋体" pitchFamily="2" charset="-122"/>
                <a:ea typeface="宋体" pitchFamily="2" charset="-122"/>
              </a:rPr>
              <a:t>加拿大特许专业会计师协会</a:t>
            </a:r>
            <a:r>
              <a:rPr lang="zh-CN" altLang="zh-CN" sz="2400" b="0" dirty="0">
                <a:latin typeface="+mj-lt"/>
                <a:ea typeface="宋体" pitchFamily="2" charset="-122"/>
              </a:rPr>
              <a:t>（</a:t>
            </a:r>
            <a:r>
              <a:rPr lang="en-US" altLang="zh-CN" sz="2400" b="0" dirty="0">
                <a:latin typeface="+mj-lt"/>
                <a:ea typeface="宋体" pitchFamily="2" charset="-122"/>
              </a:rPr>
              <a:t>Chartered Professional Accountants of Canada</a:t>
            </a:r>
            <a:r>
              <a:rPr lang="zh-CN" altLang="zh-CN" sz="2400" b="0" dirty="0">
                <a:latin typeface="+mj-lt"/>
                <a:ea typeface="宋体" pitchFamily="2" charset="-122"/>
              </a:rPr>
              <a:t>，</a:t>
            </a:r>
            <a:r>
              <a:rPr lang="en-US" altLang="zh-CN" sz="2400" b="0" dirty="0">
                <a:latin typeface="+mj-lt"/>
                <a:ea typeface="宋体" pitchFamily="2" charset="-122"/>
              </a:rPr>
              <a:t>CPA Canada</a:t>
            </a:r>
            <a:r>
              <a:rPr lang="zh-CN" altLang="zh-CN" sz="2400" b="0" dirty="0">
                <a:latin typeface="+mj-lt"/>
                <a:ea typeface="宋体" pitchFamily="2" charset="-122"/>
              </a:rPr>
              <a:t>）</a:t>
            </a:r>
            <a:r>
              <a:rPr lang="zh-CN" altLang="zh-CN" sz="2400" b="0" dirty="0">
                <a:latin typeface="宋体" pitchFamily="2" charset="-122"/>
                <a:ea typeface="宋体" pitchFamily="2" charset="-122"/>
              </a:rPr>
              <a:t>，是加拿大唯一的会计职业团体，是世界上五个规模最大的会计师团体之一</a:t>
            </a:r>
            <a:r>
              <a:rPr lang="zh-CN" altLang="en-US" sz="2400" b="0" dirty="0">
                <a:latin typeface="宋体" pitchFamily="2" charset="-122"/>
                <a:ea typeface="宋体" pitchFamily="2" charset="-122"/>
              </a:rPr>
              <a:t>。</a:t>
            </a:r>
            <a:endParaRPr lang="en-US" altLang="zh-CN" sz="2400" b="0" dirty="0">
              <a:latin typeface="宋体" pitchFamily="2" charset="-122"/>
              <a:ea typeface="宋体" pitchFamily="2" charset="-122"/>
            </a:endParaRPr>
          </a:p>
          <a:p>
            <a:pPr>
              <a:lnSpc>
                <a:spcPct val="100000"/>
              </a:lnSpc>
            </a:pPr>
            <a:r>
              <a:rPr lang="zh-CN" altLang="zh-CN" sz="2400" b="0" dirty="0">
                <a:latin typeface="宋体" pitchFamily="2" charset="-122"/>
                <a:ea typeface="宋体" pitchFamily="2" charset="-122"/>
              </a:rPr>
              <a:t>是全球最具影响力的全球会计联盟</a:t>
            </a:r>
            <a:r>
              <a:rPr lang="zh-CN" altLang="zh-CN" sz="2400" b="0" dirty="0">
                <a:latin typeface="+mj-lt"/>
                <a:ea typeface="宋体" pitchFamily="2" charset="-122"/>
              </a:rPr>
              <a:t>（</a:t>
            </a:r>
            <a:r>
              <a:rPr lang="en-US" altLang="zh-CN" sz="2400" b="0" dirty="0">
                <a:latin typeface="+mj-lt"/>
                <a:ea typeface="宋体" pitchFamily="2" charset="-122"/>
              </a:rPr>
              <a:t>Global Accounting Alliance</a:t>
            </a:r>
            <a:r>
              <a:rPr lang="zh-CN" altLang="zh-CN" sz="2400" b="0" dirty="0">
                <a:latin typeface="+mj-lt"/>
                <a:ea typeface="宋体" pitchFamily="2" charset="-122"/>
              </a:rPr>
              <a:t>以下简称</a:t>
            </a:r>
            <a:r>
              <a:rPr lang="en-US" altLang="zh-CN" sz="2400" b="0" dirty="0">
                <a:latin typeface="+mj-lt"/>
                <a:ea typeface="宋体" pitchFamily="2" charset="-122"/>
              </a:rPr>
              <a:t>GAA</a:t>
            </a:r>
            <a:r>
              <a:rPr lang="zh-CN" altLang="en-US" sz="2400" b="0" dirty="0">
                <a:latin typeface="+mj-lt"/>
                <a:ea typeface="宋体" pitchFamily="2" charset="-122"/>
              </a:rPr>
              <a:t>，</a:t>
            </a:r>
            <a:r>
              <a:rPr lang="zh-CN" altLang="zh-CN" sz="2400" b="0" dirty="0">
                <a:latin typeface="宋体" pitchFamily="2" charset="-122"/>
                <a:ea typeface="宋体" pitchFamily="2" charset="-122"/>
              </a:rPr>
              <a:t>包括美国、加拿大、英国、澳大利亚、香港等国家和地区的会计职业团体</a:t>
            </a:r>
            <a:r>
              <a:rPr lang="zh-CN" altLang="zh-CN" sz="2400" b="0" dirty="0">
                <a:latin typeface="+mj-lt"/>
                <a:ea typeface="宋体" pitchFamily="2" charset="-122"/>
              </a:rPr>
              <a:t>）</a:t>
            </a:r>
            <a:r>
              <a:rPr lang="zh-CN" altLang="zh-CN" sz="2400" b="0" dirty="0">
                <a:latin typeface="宋体" pitchFamily="2" charset="-122"/>
                <a:ea typeface="宋体" pitchFamily="2" charset="-122"/>
              </a:rPr>
              <a:t>的成员。</a:t>
            </a:r>
            <a:endParaRPr lang="en-US" altLang="zh-CN" sz="2400" b="0" dirty="0">
              <a:latin typeface="宋体" pitchFamily="2" charset="-122"/>
              <a:ea typeface="宋体" pitchFamily="2" charset="-122"/>
            </a:endParaRPr>
          </a:p>
          <a:p>
            <a:pPr>
              <a:lnSpc>
                <a:spcPct val="100000"/>
              </a:lnSpc>
            </a:pPr>
            <a:r>
              <a:rPr lang="zh-CN" altLang="zh-CN" sz="2400" b="0" dirty="0">
                <a:latin typeface="宋体" pitchFamily="2" charset="-122"/>
                <a:ea typeface="宋体" pitchFamily="2" charset="-122"/>
              </a:rPr>
              <a:t>全球会计联盟成员之间实行资格互认</a:t>
            </a:r>
            <a:r>
              <a:rPr lang="zh-CN" altLang="en-US" sz="2400" b="0" dirty="0">
                <a:latin typeface="宋体" pitchFamily="2" charset="-122"/>
                <a:ea typeface="宋体" pitchFamily="2" charset="-122"/>
              </a:rPr>
              <a:t>。</a:t>
            </a:r>
            <a:r>
              <a:rPr lang="zh-CN" altLang="zh-CN" sz="2400" b="0" dirty="0">
                <a:latin typeface="宋体" pitchFamily="2" charset="-122"/>
                <a:ea typeface="宋体" pitchFamily="2" charset="-122"/>
              </a:rPr>
              <a:t>取得加拿大特许专业会计师资格后，经过申请，可以成为全球会计联盟其他成员（美国、英国、澳大利亚、新西兰、爱尔兰、香港）的会员。</a:t>
            </a:r>
            <a:endParaRPr lang="zh-CN" altLang="en-US" sz="2400" b="0" dirty="0">
              <a:latin typeface="宋体" pitchFamily="2" charset="-122"/>
              <a:ea typeface="宋体" pitchFamily="2" charset="-122"/>
            </a:endParaRPr>
          </a:p>
        </p:txBody>
      </p:sp>
      <p:sp>
        <p:nvSpPr>
          <p:cNvPr id="4" name="灯片编号占位符 3"/>
          <p:cNvSpPr>
            <a:spLocks noGrp="1"/>
          </p:cNvSpPr>
          <p:nvPr>
            <p:ph type="sldNum" sz="quarter" idx="12"/>
          </p:nvPr>
        </p:nvSpPr>
        <p:spPr/>
        <p:txBody>
          <a:bodyPr/>
          <a:lstStyle/>
          <a:p>
            <a:pPr>
              <a:defRPr/>
            </a:pPr>
            <a:fld id="{AB928433-6783-4F3F-8DC0-1F858574F025}" type="slidenum">
              <a:rPr lang="en-US" altLang="zh-CN" smtClean="0"/>
              <a:pPr>
                <a:defRPr/>
              </a:pPr>
              <a:t>7</a:t>
            </a:fld>
            <a:endParaRPr lang="en-US" altLang="zh-CN"/>
          </a:p>
        </p:txBody>
      </p:sp>
    </p:spTree>
  </p:cSld>
  <p:clrMapOvr>
    <a:masterClrMapping/>
  </p:clrMapOvr>
  <p:transition>
    <p:rand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C66E3C94-8F44-F87C-D299-242E22E3F6E6}"/>
              </a:ext>
            </a:extLst>
          </p:cNvPr>
          <p:cNvSpPr>
            <a:spLocks noGrp="1"/>
          </p:cNvSpPr>
          <p:nvPr>
            <p:ph type="sldNum" sz="quarter" idx="12"/>
          </p:nvPr>
        </p:nvSpPr>
        <p:spPr/>
        <p:txBody>
          <a:bodyPr/>
          <a:lstStyle/>
          <a:p>
            <a:pPr>
              <a:defRPr/>
            </a:pPr>
            <a:fld id="{AB928433-6783-4F3F-8DC0-1F858574F025}" type="slidenum">
              <a:rPr lang="en-US" altLang="zh-CN" smtClean="0"/>
              <a:pPr>
                <a:defRPr/>
              </a:pPr>
              <a:t>8</a:t>
            </a:fld>
            <a:endParaRPr lang="en-US" altLang="zh-CN"/>
          </a:p>
        </p:txBody>
      </p:sp>
      <p:pic>
        <p:nvPicPr>
          <p:cNvPr id="6" name="内容占位符 5">
            <a:extLst>
              <a:ext uri="{FF2B5EF4-FFF2-40B4-BE49-F238E27FC236}">
                <a16:creationId xmlns:a16="http://schemas.microsoft.com/office/drawing/2014/main" id="{2CF215A8-F1C8-D866-CD99-4FDA00FD5DB7}"/>
              </a:ext>
            </a:extLst>
          </p:cNvPr>
          <p:cNvPicPr>
            <a:picLocks noGrp="1" noChangeAspect="1"/>
          </p:cNvPicPr>
          <p:nvPr>
            <p:ph idx="1"/>
          </p:nvPr>
        </p:nvPicPr>
        <p:blipFill>
          <a:blip r:embed="rId2" cstate="print"/>
          <a:stretch>
            <a:fillRect/>
          </a:stretch>
        </p:blipFill>
        <p:spPr>
          <a:xfrm>
            <a:off x="827584" y="1268760"/>
            <a:ext cx="7488832" cy="4979640"/>
          </a:xfrm>
          <a:prstGeom prst="rect">
            <a:avLst/>
          </a:prstGeom>
        </p:spPr>
      </p:pic>
    </p:spTree>
    <p:extLst>
      <p:ext uri="{BB962C8B-B14F-4D97-AF65-F5344CB8AC3E}">
        <p14:creationId xmlns:p14="http://schemas.microsoft.com/office/powerpoint/2010/main" val="340912903"/>
      </p:ext>
    </p:extLst>
  </p:cSld>
  <p:clrMapOvr>
    <a:masterClrMapping/>
  </p:clrMapOvr>
  <p:transition>
    <p:random/>
  </p:transition>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灯片编号占位符 5"/>
          <p:cNvSpPr>
            <a:spLocks noGrp="1"/>
          </p:cNvSpPr>
          <p:nvPr>
            <p:ph type="sldNum" sz="quarter" idx="12"/>
          </p:nvPr>
        </p:nvSpPr>
        <p:spPr>
          <a:noFill/>
          <a:ln>
            <a:miter lim="800000"/>
            <a:headEnd/>
            <a:tailEnd/>
          </a:ln>
        </p:spPr>
        <p:txBody>
          <a:bodyPr/>
          <a:lstStyle/>
          <a:p>
            <a:fld id="{58F036F0-99E2-470C-A323-E4FF30C1544A}" type="slidenum">
              <a:rPr lang="en-US" altLang="zh-CN" smtClean="0"/>
              <a:pPr/>
              <a:t>9</a:t>
            </a:fld>
            <a:endParaRPr lang="en-US" altLang="zh-CN"/>
          </a:p>
        </p:txBody>
      </p:sp>
      <p:sp>
        <p:nvSpPr>
          <p:cNvPr id="12290" name="Rectangle 2"/>
          <p:cNvSpPr>
            <a:spLocks noGrp="1" noChangeArrowheads="1"/>
          </p:cNvSpPr>
          <p:nvPr>
            <p:ph type="title"/>
          </p:nvPr>
        </p:nvSpPr>
        <p:spPr>
          <a:xfrm>
            <a:off x="683568" y="620688"/>
            <a:ext cx="7772400" cy="1143000"/>
          </a:xfrm>
        </p:spPr>
        <p:txBody>
          <a:bodyPr/>
          <a:lstStyle/>
          <a:p>
            <a:pPr eaLnBrk="1" hangingPunct="1"/>
            <a:r>
              <a:rPr lang="zh-CN" altLang="en-US" dirty="0"/>
              <a:t>推荐免试攻读研究生和就业</a:t>
            </a:r>
          </a:p>
        </p:txBody>
      </p:sp>
      <p:sp>
        <p:nvSpPr>
          <p:cNvPr id="12291" name="Rectangle 3"/>
          <p:cNvSpPr>
            <a:spLocks noGrp="1" noChangeArrowheads="1"/>
          </p:cNvSpPr>
          <p:nvPr>
            <p:ph type="body" idx="1"/>
          </p:nvPr>
        </p:nvSpPr>
        <p:spPr>
          <a:xfrm>
            <a:off x="684213" y="1772816"/>
            <a:ext cx="7848600" cy="4751809"/>
          </a:xfrm>
        </p:spPr>
        <p:txBody>
          <a:bodyPr/>
          <a:lstStyle/>
          <a:p>
            <a:pPr algn="just" eaLnBrk="1" hangingPunct="1">
              <a:lnSpc>
                <a:spcPct val="100000"/>
              </a:lnSpc>
            </a:pPr>
            <a:r>
              <a:rPr lang="en-US" altLang="zh-CN" sz="2500" b="0" dirty="0">
                <a:latin typeface="Times New Roman" pitchFamily="18" charset="0"/>
                <a:ea typeface="+mj-ea"/>
                <a:cs typeface="Times New Roman" pitchFamily="18" charset="0"/>
              </a:rPr>
              <a:t>30%</a:t>
            </a:r>
            <a:r>
              <a:rPr lang="zh-CN" altLang="en-US" sz="2500" b="0" dirty="0">
                <a:latin typeface="Times New Roman" pitchFamily="18" charset="0"/>
                <a:ea typeface="+mj-ea"/>
                <a:cs typeface="Times New Roman" pitchFamily="18" charset="0"/>
              </a:rPr>
              <a:t>左右的本科生推荐免试攻读硕士研究生</a:t>
            </a:r>
            <a:endParaRPr lang="en-US" altLang="zh-CN" sz="2500" b="0" dirty="0">
              <a:latin typeface="Times New Roman" pitchFamily="18" charset="0"/>
              <a:ea typeface="+mj-ea"/>
              <a:cs typeface="Times New Roman" pitchFamily="18" charset="0"/>
            </a:endParaRPr>
          </a:p>
          <a:p>
            <a:pPr algn="just" eaLnBrk="1" hangingPunct="1">
              <a:lnSpc>
                <a:spcPct val="100000"/>
              </a:lnSpc>
            </a:pPr>
            <a:r>
              <a:rPr lang="zh-CN" altLang="en-US" sz="2500" b="0" dirty="0">
                <a:latin typeface="+mj-ea"/>
              </a:rPr>
              <a:t>优秀的本科生可以推荐免试攻读博士</a:t>
            </a:r>
            <a:endParaRPr lang="en-US" altLang="zh-CN" sz="2500" b="0" dirty="0">
              <a:latin typeface="+mj-ea"/>
            </a:endParaRPr>
          </a:p>
          <a:p>
            <a:pPr algn="just" eaLnBrk="1" hangingPunct="1">
              <a:lnSpc>
                <a:spcPct val="100000"/>
              </a:lnSpc>
            </a:pPr>
            <a:r>
              <a:rPr lang="zh-CN" altLang="en-US" sz="2500" b="0" dirty="0">
                <a:latin typeface="+mj-ea"/>
                <a:ea typeface="+mj-ea"/>
              </a:rPr>
              <a:t>优秀的硕士生可以推荐免试攻读博士</a:t>
            </a:r>
            <a:endParaRPr lang="en-US" altLang="zh-CN" sz="2500" b="0" dirty="0">
              <a:latin typeface="+mj-ea"/>
              <a:ea typeface="+mj-ea"/>
            </a:endParaRPr>
          </a:p>
          <a:p>
            <a:pPr algn="just" eaLnBrk="1" hangingPunct="1">
              <a:lnSpc>
                <a:spcPct val="100000"/>
              </a:lnSpc>
            </a:pPr>
            <a:endParaRPr lang="zh-CN" altLang="en-US" sz="2500" b="0" dirty="0">
              <a:latin typeface="+mj-ea"/>
              <a:ea typeface="+mj-ea"/>
            </a:endParaRPr>
          </a:p>
          <a:p>
            <a:pPr algn="just" eaLnBrk="1" hangingPunct="1">
              <a:lnSpc>
                <a:spcPct val="100000"/>
              </a:lnSpc>
            </a:pPr>
            <a:r>
              <a:rPr lang="zh-CN" altLang="en-US" sz="2500" b="0" dirty="0">
                <a:latin typeface="+mj-ea"/>
                <a:ea typeface="+mj-ea"/>
              </a:rPr>
              <a:t>国际会计专业是南开大学就业最好的专业之一。</a:t>
            </a:r>
            <a:endParaRPr lang="en-US" altLang="zh-CN" sz="2500" b="0" dirty="0">
              <a:latin typeface="+mj-ea"/>
              <a:ea typeface="+mj-ea"/>
            </a:endParaRPr>
          </a:p>
          <a:p>
            <a:pPr algn="just" eaLnBrk="1" hangingPunct="1">
              <a:lnSpc>
                <a:spcPct val="100000"/>
              </a:lnSpc>
              <a:buNone/>
            </a:pPr>
            <a:r>
              <a:rPr lang="en-US" altLang="zh-CN" sz="2500" b="0" dirty="0">
                <a:solidFill>
                  <a:srgbClr val="FF0000"/>
                </a:solidFill>
                <a:latin typeface="+mj-ea"/>
                <a:ea typeface="+mj-ea"/>
              </a:rPr>
              <a:t>  </a:t>
            </a:r>
            <a:r>
              <a:rPr lang="zh-CN" altLang="en-US" sz="2500" b="0" dirty="0">
                <a:latin typeface="+mj-ea"/>
                <a:ea typeface="+mj-ea"/>
              </a:rPr>
              <a:t>近</a:t>
            </a:r>
            <a:r>
              <a:rPr lang="en-US" altLang="zh-CN" sz="2500" b="0" dirty="0">
                <a:latin typeface="+mj-ea"/>
                <a:ea typeface="+mj-ea"/>
              </a:rPr>
              <a:t>9</a:t>
            </a:r>
            <a:r>
              <a:rPr lang="zh-CN" altLang="en-US" sz="2500" b="0" dirty="0">
                <a:latin typeface="+mj-ea"/>
                <a:ea typeface="+mj-ea"/>
              </a:rPr>
              <a:t>年的具体就业情况如下：</a:t>
            </a:r>
            <a:endParaRPr lang="zh-CN" altLang="en-US" sz="2500" b="0" dirty="0">
              <a:latin typeface="宋体" pitchFamily="2" charset="-122"/>
              <a:ea typeface="宋体" pitchFamily="2" charset="-122"/>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additive="base">
                                        <p:cTn id="7" dur="500" fill="hold"/>
                                        <p:tgtEl>
                                          <p:spTgt spid="12290"/>
                                        </p:tgtEl>
                                        <p:attrNameLst>
                                          <p:attrName>ppt_x</p:attrName>
                                        </p:attrNameLst>
                                      </p:cBhvr>
                                      <p:tavLst>
                                        <p:tav tm="0">
                                          <p:val>
                                            <p:strVal val="0-#ppt_w/2"/>
                                          </p:val>
                                        </p:tav>
                                        <p:tav tm="100000">
                                          <p:val>
                                            <p:strVal val="#ppt_x"/>
                                          </p:val>
                                        </p:tav>
                                      </p:tavLst>
                                    </p:anim>
                                    <p:anim calcmode="lin" valueType="num">
                                      <p:cBhvr additive="base">
                                        <p:cTn id="8" dur="500" fill="hold"/>
                                        <p:tgtEl>
                                          <p:spTgt spid="1229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291">
                                            <p:txEl>
                                              <p:pRg st="0" end="0"/>
                                            </p:txEl>
                                          </p:spTgt>
                                        </p:tgtEl>
                                        <p:attrNameLst>
                                          <p:attrName>style.visibility</p:attrName>
                                        </p:attrNameLst>
                                      </p:cBhvr>
                                      <p:to>
                                        <p:strVal val="visible"/>
                                      </p:to>
                                    </p:set>
                                    <p:anim calcmode="lin" valueType="num">
                                      <p:cBhvr additive="base">
                                        <p:cTn id="13" dur="500" fill="hold"/>
                                        <p:tgtEl>
                                          <p:spTgt spid="12291">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229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2291">
                                            <p:txEl>
                                              <p:pRg st="1" end="1"/>
                                            </p:txEl>
                                          </p:spTgt>
                                        </p:tgtEl>
                                        <p:attrNameLst>
                                          <p:attrName>style.visibility</p:attrName>
                                        </p:attrNameLst>
                                      </p:cBhvr>
                                      <p:to>
                                        <p:strVal val="visible"/>
                                      </p:to>
                                    </p:set>
                                    <p:anim calcmode="lin" valueType="num">
                                      <p:cBhvr additive="base">
                                        <p:cTn id="19" dur="500" fill="hold"/>
                                        <p:tgtEl>
                                          <p:spTgt spid="12291">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229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2291">
                                            <p:txEl>
                                              <p:pRg st="2" end="2"/>
                                            </p:txEl>
                                          </p:spTgt>
                                        </p:tgtEl>
                                        <p:attrNameLst>
                                          <p:attrName>style.visibility</p:attrName>
                                        </p:attrNameLst>
                                      </p:cBhvr>
                                      <p:to>
                                        <p:strVal val="visible"/>
                                      </p:to>
                                    </p:set>
                                    <p:anim calcmode="lin" valueType="num">
                                      <p:cBhvr additive="base">
                                        <p:cTn id="25" dur="500" fill="hold"/>
                                        <p:tgtEl>
                                          <p:spTgt spid="12291">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229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2291">
                                            <p:txEl>
                                              <p:pRg st="4" end="4"/>
                                            </p:txEl>
                                          </p:spTgt>
                                        </p:tgtEl>
                                        <p:attrNameLst>
                                          <p:attrName>style.visibility</p:attrName>
                                        </p:attrNameLst>
                                      </p:cBhvr>
                                      <p:to>
                                        <p:strVal val="visible"/>
                                      </p:to>
                                    </p:set>
                                    <p:anim calcmode="lin" valueType="num">
                                      <p:cBhvr additive="base">
                                        <p:cTn id="31" dur="500" fill="hold"/>
                                        <p:tgtEl>
                                          <p:spTgt spid="12291">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229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2291">
                                            <p:txEl>
                                              <p:pRg st="5" end="5"/>
                                            </p:txEl>
                                          </p:spTgt>
                                        </p:tgtEl>
                                        <p:attrNameLst>
                                          <p:attrName>style.visibility</p:attrName>
                                        </p:attrNameLst>
                                      </p:cBhvr>
                                      <p:to>
                                        <p:strVal val="visible"/>
                                      </p:to>
                                    </p:set>
                                    <p:anim calcmode="lin" valueType="num">
                                      <p:cBhvr additive="base">
                                        <p:cTn id="37" dur="500" fill="hold"/>
                                        <p:tgtEl>
                                          <p:spTgt spid="12291">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2291">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utoUpdateAnimBg="0"/>
      <p:bldP spid="12291" grpId="0" build="p" autoUpdateAnimBg="0"/>
    </p:bldLst>
  </p:timing>
</p:sld>
</file>

<file path=ppt/theme/theme1.xml><?xml version="1.0" encoding="utf-8"?>
<a:theme xmlns:a="http://schemas.openxmlformats.org/drawingml/2006/main" name="默认设计模板">
  <a:themeElements>
    <a:clrScheme name="默认设计模板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默认设计模板">
      <a:majorFont>
        <a:latin typeface="Times New Roman"/>
        <a:ea typeface="黑体"/>
        <a:cs typeface=""/>
      </a:majorFont>
      <a:minorFont>
        <a:latin typeface="Times New Roman"/>
        <a:ea typeface="楷体_GB2312"/>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CN" altLang="en-US" sz="2400" b="0" i="0" u="none" strike="noStrike" cap="none" normalizeH="0" baseline="0" smtClean="0">
            <a:ln>
              <a:noFill/>
            </a:ln>
            <a:solidFill>
              <a:schemeClr val="tx1"/>
            </a:solidFill>
            <a:effectLst/>
            <a:latin typeface="Times New Roman" pitchFamily="18"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CN" altLang="en-US" sz="2400" b="0" i="0" u="none" strike="noStrike" cap="none" normalizeH="0" baseline="0" smtClean="0">
            <a:ln>
              <a:noFill/>
            </a:ln>
            <a:solidFill>
              <a:schemeClr val="tx1"/>
            </a:solidFill>
            <a:effectLst/>
            <a:latin typeface="Times New Roman" pitchFamily="18" charset="0"/>
            <a:ea typeface="宋体" pitchFamily="2" charset="-122"/>
          </a:defRPr>
        </a:defPPr>
      </a:lstStyle>
    </a:lnDef>
  </a:objectDefaults>
  <a:extraClrSchemeLst>
    <a:extraClrScheme>
      <a:clrScheme name="默认设计模板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默认设计模板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默认设计模板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3736</TotalTime>
  <Words>2898</Words>
  <Application>Microsoft Office PowerPoint</Application>
  <PresentationFormat>全屏显示(4:3)</PresentationFormat>
  <Paragraphs>294</Paragraphs>
  <Slides>41</Slides>
  <Notes>9</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41</vt:i4>
      </vt:variant>
    </vt:vector>
  </HeadingPairs>
  <TitlesOfParts>
    <vt:vector size="52" baseType="lpstr">
      <vt:lpstr>system-ui</vt:lpstr>
      <vt:lpstr>黑体</vt:lpstr>
      <vt:lpstr>楷体_GB2312</vt:lpstr>
      <vt:lpstr>楷体_GB2312 (正文)</vt:lpstr>
      <vt:lpstr>宋体</vt:lpstr>
      <vt:lpstr>Arial</vt:lpstr>
      <vt:lpstr>Calibri</vt:lpstr>
      <vt:lpstr>Georgia</vt:lpstr>
      <vt:lpstr>Times New Roman</vt:lpstr>
      <vt:lpstr>Wingdings</vt:lpstr>
      <vt:lpstr>默认设计模板</vt:lpstr>
      <vt:lpstr> 国际会计特色班介绍 </vt:lpstr>
      <vt:lpstr>国际会计专业（特色班）</vt:lpstr>
      <vt:lpstr>PowerPoint 演示文稿</vt:lpstr>
      <vt:lpstr>国际会计专业</vt:lpstr>
      <vt:lpstr>国际会计专业的特点</vt:lpstr>
      <vt:lpstr>国际会计专业的特点</vt:lpstr>
      <vt:lpstr>加拿大特许专业会计师协会</vt:lpstr>
      <vt:lpstr>PowerPoint 演示文稿</vt:lpstr>
      <vt:lpstr>推荐免试攻读研究生和就业</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国际会计专业方向的教学安排</vt:lpstr>
      <vt:lpstr>PowerPoint 演示文稿</vt:lpstr>
      <vt:lpstr>免考12门 南开大学国际会计专业本科</vt:lpstr>
      <vt:lpstr>国际会计专业方向的教学成果</vt:lpstr>
      <vt:lpstr>PowerPoint 演示文稿</vt:lpstr>
      <vt:lpstr>通过加拿大特许专业会计师资格考试</vt:lpstr>
      <vt:lpstr> 国际会计本科生荣获2023年毕马威创享汇全国峰会第一名 </vt:lpstr>
      <vt:lpstr>PowerPoint 演示文稿</vt:lpstr>
      <vt:lpstr>PowerPoint 演示文稿</vt:lpstr>
      <vt:lpstr>商学院国际会计专业学生团队荣获2024毕马威创享汇数智审计全国比赛第一名</vt:lpstr>
      <vt:lpstr>PowerPoint 演示文稿</vt:lpstr>
      <vt:lpstr>  国际会计专业学生获IMA案例大赛全国总冠军 </vt:lpstr>
      <vt:lpstr>PowerPoint 演示文稿</vt:lpstr>
      <vt:lpstr>2017级国会班荣获本科生班集体最高荣誉——“周恩来班”</vt:lpstr>
      <vt:lpstr>PowerPoint 演示文稿</vt:lpstr>
      <vt:lpstr>PowerPoint 演示文稿</vt:lpstr>
      <vt:lpstr>PowerPoint 演示文稿</vt:lpstr>
      <vt:lpstr>PowerPoint 演示文稿</vt:lpstr>
      <vt:lpstr>师资队伍</vt:lpstr>
      <vt:lpstr>PowerPoint 演示文稿</vt:lpstr>
      <vt:lpstr>会计系的奖学金和助学金</vt:lpstr>
      <vt:lpstr>选拔范围和办法</vt:lpstr>
      <vt:lpstr>PowerPoint 演示文稿</vt:lpstr>
      <vt:lpstr>                           欢迎各位同学加入           国际会计专业！             </vt:lpstr>
    </vt:vector>
  </TitlesOfParts>
  <Company>zhou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c:creator>
  <cp:lastModifiedBy>Administrator</cp:lastModifiedBy>
  <cp:revision>291</cp:revision>
  <dcterms:created xsi:type="dcterms:W3CDTF">2006-05-04T14:04:28Z</dcterms:created>
  <dcterms:modified xsi:type="dcterms:W3CDTF">2026-08-04T08:35:56Z</dcterms:modified>
</cp:coreProperties>
</file>